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2"/>
  </p:notesMasterIdLst>
  <p:sldIdLst>
    <p:sldId id="256" r:id="rId2"/>
    <p:sldId id="257" r:id="rId3"/>
    <p:sldId id="971" r:id="rId4"/>
    <p:sldId id="972" r:id="rId5"/>
    <p:sldId id="973" r:id="rId6"/>
    <p:sldId id="974" r:id="rId7"/>
    <p:sldId id="975" r:id="rId8"/>
    <p:sldId id="976" r:id="rId9"/>
    <p:sldId id="977" r:id="rId10"/>
    <p:sldId id="978" r:id="rId11"/>
    <p:sldId id="979" r:id="rId12"/>
    <p:sldId id="324" r:id="rId13"/>
    <p:sldId id="919" r:id="rId14"/>
    <p:sldId id="320" r:id="rId15"/>
    <p:sldId id="921" r:id="rId16"/>
    <p:sldId id="923" r:id="rId17"/>
    <p:sldId id="925" r:id="rId18"/>
    <p:sldId id="316" r:id="rId19"/>
    <p:sldId id="981" r:id="rId20"/>
    <p:sldId id="982" r:id="rId21"/>
    <p:sldId id="983" r:id="rId22"/>
    <p:sldId id="984" r:id="rId23"/>
    <p:sldId id="985" r:id="rId24"/>
    <p:sldId id="986" r:id="rId25"/>
    <p:sldId id="987" r:id="rId26"/>
    <p:sldId id="988" r:id="rId27"/>
    <p:sldId id="989" r:id="rId28"/>
    <p:sldId id="990" r:id="rId29"/>
    <p:sldId id="991" r:id="rId30"/>
    <p:sldId id="992" r:id="rId31"/>
    <p:sldId id="993" r:id="rId32"/>
    <p:sldId id="994" r:id="rId33"/>
    <p:sldId id="995" r:id="rId34"/>
    <p:sldId id="996" r:id="rId35"/>
    <p:sldId id="997" r:id="rId36"/>
    <p:sldId id="998" r:id="rId37"/>
    <p:sldId id="321" r:id="rId38"/>
    <p:sldId id="312" r:id="rId39"/>
    <p:sldId id="1001" r:id="rId40"/>
    <p:sldId id="286" r:id="rId41"/>
  </p:sldIdLst>
  <p:sldSz cx="12192000" cy="6858000"/>
  <p:notesSz cx="6858000" cy="9144000"/>
  <p:embeddedFontLst>
    <p:embeddedFont>
      <p:font typeface="Calibri" panose="020F0502020204030204" pitchFamily="34" charset="0"/>
      <p:regular r:id="rId43"/>
      <p:bold r:id="rId44"/>
      <p:italic r:id="rId45"/>
      <p:boldItalic r:id="rId46"/>
    </p:embeddedFont>
    <p:embeddedFont>
      <p:font typeface="Gill Sans" panose="020B0604020202020204" charset="0"/>
      <p:regular r:id="rId47"/>
      <p:bold r:id="rId48"/>
    </p:embeddedFont>
    <p:embeddedFont>
      <p:font typeface="Cambria Math" panose="02040503050406030204" pitchFamily="18" charset="0"/>
      <p:regular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iKG7zQ4/68WOI/oapYhgsOf9m5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14" autoAdjust="0"/>
    <p:restoredTop sz="94660"/>
  </p:normalViewPr>
  <p:slideViewPr>
    <p:cSldViewPr snapToGrid="0">
      <p:cViewPr varScale="1">
        <p:scale>
          <a:sx n="109" d="100"/>
          <a:sy n="109" d="100"/>
        </p:scale>
        <p:origin x="78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du\AppData\Roaming\Microsoft\Excel\Deforestaci&#243;n%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du\AppData\Roaming\Microsoft\Excel\Deforestaci&#243;n%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du\AppData\Roaming\Microsoft\Excel\Deforestaci&#243;n%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E:\DAR_2020\Estadisticas\Deforestaci&#243;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Google_Drive\C&#225;lculo%20de%20emisiones%20V&#205;AS\Deforestaci&#243;n_FEO_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WIN%2010\Documents\Infograf&#237;a_Para%20Renzo_3.3.2021.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WIN%2010\Desktop\DAR_CARRETERAS\ANEXO%202.%20EMISIONESCO2_Loreto_11.2020.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WIN%2010\Desktop\DAR_CARRETERAS\ANEXO%201.%20EMISIONESCO2_SanMartin_11.2020.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WIN%2010\Desktop\DAR_CARRETERAS\ANEXO%203.%20EMISIONESCO2_Ucayali_11.2020.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Loreto</a:t>
            </a:r>
          </a:p>
        </c:rich>
      </c:tx>
      <c:layout/>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spPr>
            <a:solidFill>
              <a:schemeClr val="accent1"/>
            </a:solidFill>
            <a:ln w="19050">
              <a:noFill/>
            </a:ln>
            <a:effectLst/>
          </c:spPr>
          <c:invertIfNegative val="0"/>
          <c:dPt>
            <c:idx val="17"/>
            <c:invertIfNegative val="0"/>
            <c:bubble3D val="0"/>
            <c:spPr>
              <a:solidFill>
                <a:schemeClr val="accent1"/>
              </a:solidFill>
              <a:ln w="19050">
                <a:noFill/>
              </a:ln>
              <a:effectLst/>
            </c:spPr>
            <c:extLst>
              <c:ext xmlns:c16="http://schemas.microsoft.com/office/drawing/2014/chart" uri="{C3380CC4-5D6E-409C-BE32-E72D297353CC}">
                <c16:uniqueId val="{00000001-D469-4DCB-934E-E6CF0FCB2355}"/>
              </c:ext>
            </c:extLst>
          </c:dPt>
          <c:trendline>
            <c:spPr>
              <a:ln w="19050" cap="rnd">
                <a:solidFill>
                  <a:schemeClr val="accent1"/>
                </a:solidFill>
                <a:prstDash val="sysDot"/>
              </a:ln>
              <a:effectLst/>
            </c:spPr>
            <c:trendlineType val="linear"/>
            <c:intercept val="0"/>
            <c:dispRSqr val="1"/>
            <c:dispEq val="1"/>
            <c:trendlineLbl>
              <c:layout/>
              <c:numFmt formatCode="General" sourceLinked="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trendlineLbl>
          </c:trendline>
          <c:cat>
            <c:numRef>
              <c:f>Hoja1!$C$3:$T$3</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Hoja1!$C$4:$T$4</c:f>
              <c:numCache>
                <c:formatCode>#,##0</c:formatCode>
                <c:ptCount val="18"/>
                <c:pt idx="0">
                  <c:v>15004.98</c:v>
                </c:pt>
                <c:pt idx="1">
                  <c:v>16141.14</c:v>
                </c:pt>
                <c:pt idx="2">
                  <c:v>10246.049999999999</c:v>
                </c:pt>
                <c:pt idx="3">
                  <c:v>19730.7</c:v>
                </c:pt>
                <c:pt idx="4">
                  <c:v>23153.58</c:v>
                </c:pt>
                <c:pt idx="5">
                  <c:v>12999.06</c:v>
                </c:pt>
                <c:pt idx="6">
                  <c:v>20623.23</c:v>
                </c:pt>
                <c:pt idx="7">
                  <c:v>26280.18</c:v>
                </c:pt>
                <c:pt idx="8">
                  <c:v>28695.78</c:v>
                </c:pt>
                <c:pt idx="9">
                  <c:v>26208.09</c:v>
                </c:pt>
                <c:pt idx="10">
                  <c:v>21466.35</c:v>
                </c:pt>
                <c:pt idx="11">
                  <c:v>33161.22</c:v>
                </c:pt>
                <c:pt idx="12">
                  <c:v>29056.95</c:v>
                </c:pt>
                <c:pt idx="13">
                  <c:v>37818.449999999997</c:v>
                </c:pt>
                <c:pt idx="14">
                  <c:v>31949.37</c:v>
                </c:pt>
                <c:pt idx="15">
                  <c:v>37244.25</c:v>
                </c:pt>
                <c:pt idx="16">
                  <c:v>19177.47</c:v>
                </c:pt>
                <c:pt idx="17">
                  <c:v>26274.87</c:v>
                </c:pt>
              </c:numCache>
            </c:numRef>
          </c:val>
          <c:extLst>
            <c:ext xmlns:c16="http://schemas.microsoft.com/office/drawing/2014/chart" uri="{C3380CC4-5D6E-409C-BE32-E72D297353CC}">
              <c16:uniqueId val="{00000002-D469-4DCB-934E-E6CF0FCB2355}"/>
            </c:ext>
          </c:extLst>
        </c:ser>
        <c:dLbls>
          <c:showLegendKey val="0"/>
          <c:showVal val="0"/>
          <c:showCatName val="0"/>
          <c:showSerName val="0"/>
          <c:showPercent val="0"/>
          <c:showBubbleSize val="0"/>
        </c:dLbls>
        <c:gapWidth val="150"/>
        <c:axId val="852624896"/>
        <c:axId val="852623232"/>
      </c:barChart>
      <c:catAx>
        <c:axId val="852624896"/>
        <c:scaling>
          <c:orientation val="minMax"/>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crossAx val="852623232"/>
        <c:crosses val="autoZero"/>
        <c:auto val="1"/>
        <c:lblAlgn val="ctr"/>
        <c:lblOffset val="100"/>
        <c:noMultiLvlLbl val="0"/>
      </c:catAx>
      <c:valAx>
        <c:axId val="85262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crossAx val="8526248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00" b="0" i="0" u="none" strike="noStrike" kern="1200" baseline="0">
                <a:solidFill>
                  <a:schemeClr val="tx1">
                    <a:lumMod val="65000"/>
                    <a:lumOff val="35000"/>
                  </a:schemeClr>
                </a:solidFill>
                <a:latin typeface="+mn-lt"/>
                <a:ea typeface="+mn-ea"/>
                <a:cs typeface="+mn-cs"/>
              </a:defRPr>
            </a:pPr>
            <a:endParaRPr lang="es-PE"/>
          </a:p>
        </c:txPr>
      </c:dTable>
      <c:spPr>
        <a:noFill/>
        <a:ln>
          <a:noFill/>
        </a:ln>
        <a:effectLst/>
      </c:spPr>
    </c:plotArea>
    <c:plotVisOnly val="1"/>
    <c:dispBlanksAs val="gap"/>
    <c:showDLblsOverMax val="0"/>
  </c:chart>
  <c:spPr>
    <a:noFill/>
    <a:ln>
      <a:noFill/>
    </a:ln>
    <a:effectLst/>
  </c:spPr>
  <c:txPr>
    <a:bodyPr/>
    <a:lstStyle/>
    <a:p>
      <a:pPr>
        <a:defRPr sz="600"/>
      </a:pPr>
      <a:endParaRPr lang="es-P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r>
              <a:rPr lang="en-US"/>
              <a:t>Ucayali</a:t>
            </a:r>
          </a:p>
        </c:rich>
      </c:tx>
      <c:layout/>
      <c:overlay val="0"/>
      <c:spPr>
        <a:noFill/>
        <a:ln>
          <a:noFill/>
        </a:ln>
        <a:effectLst/>
      </c:spPr>
      <c:txPr>
        <a:bodyPr rot="0" spcFirstLastPara="1" vertOverflow="ellipsis" vert="horz" wrap="square" anchor="ctr" anchorCtr="1"/>
        <a:lstStyle/>
        <a:p>
          <a:pPr>
            <a:defRPr sz="84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spPr>
            <a:solidFill>
              <a:schemeClr val="accent1"/>
            </a:solidFill>
            <a:ln w="19050">
              <a:noFill/>
            </a:ln>
            <a:effectLst/>
          </c:spPr>
          <c:invertIfNegative val="0"/>
          <c:dPt>
            <c:idx val="17"/>
            <c:invertIfNegative val="0"/>
            <c:bubble3D val="0"/>
            <c:spPr>
              <a:solidFill>
                <a:schemeClr val="accent1"/>
              </a:solidFill>
              <a:ln w="19050">
                <a:noFill/>
              </a:ln>
              <a:effectLst/>
            </c:spPr>
            <c:extLst>
              <c:ext xmlns:c16="http://schemas.microsoft.com/office/drawing/2014/chart" uri="{C3380CC4-5D6E-409C-BE32-E72D297353CC}">
                <c16:uniqueId val="{00000001-F0FD-4ADA-8B70-E71140FDEB69}"/>
              </c:ext>
            </c:extLst>
          </c:dPt>
          <c:trendline>
            <c:spPr>
              <a:ln w="19050" cap="rnd">
                <a:solidFill>
                  <a:schemeClr val="accent1"/>
                </a:solidFill>
                <a:prstDash val="sysDot"/>
              </a:ln>
              <a:effectLst/>
            </c:spPr>
            <c:trendlineType val="linear"/>
            <c:intercept val="0"/>
            <c:dispRSqr val="1"/>
            <c:dispEq val="1"/>
            <c:trendlineLbl>
              <c:layout/>
              <c:numFmt formatCode="General" sourceLinked="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PE"/>
                </a:p>
              </c:txPr>
            </c:trendlineLbl>
          </c:trendline>
          <c:cat>
            <c:numRef>
              <c:f>Hoja1!$C$3:$T$3</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Hoja1!$C$6:$T$6</c:f>
              <c:numCache>
                <c:formatCode>#,##0</c:formatCode>
                <c:ptCount val="18"/>
                <c:pt idx="0">
                  <c:v>11731.77</c:v>
                </c:pt>
                <c:pt idx="1">
                  <c:v>10775.34</c:v>
                </c:pt>
                <c:pt idx="2">
                  <c:v>12122.19</c:v>
                </c:pt>
                <c:pt idx="3">
                  <c:v>11752.11</c:v>
                </c:pt>
                <c:pt idx="4">
                  <c:v>22686.03</c:v>
                </c:pt>
                <c:pt idx="5">
                  <c:v>12490.02</c:v>
                </c:pt>
                <c:pt idx="6">
                  <c:v>10355.76</c:v>
                </c:pt>
                <c:pt idx="7">
                  <c:v>17299.98</c:v>
                </c:pt>
                <c:pt idx="8">
                  <c:v>26091.09</c:v>
                </c:pt>
                <c:pt idx="9">
                  <c:v>18170.91</c:v>
                </c:pt>
                <c:pt idx="10">
                  <c:v>24129.72</c:v>
                </c:pt>
                <c:pt idx="11">
                  <c:v>24914.07</c:v>
                </c:pt>
                <c:pt idx="12">
                  <c:v>36909.99</c:v>
                </c:pt>
                <c:pt idx="13">
                  <c:v>32884.019999999997</c:v>
                </c:pt>
                <c:pt idx="14">
                  <c:v>30003.84</c:v>
                </c:pt>
                <c:pt idx="15">
                  <c:v>29819.34</c:v>
                </c:pt>
                <c:pt idx="16">
                  <c:v>30245.85</c:v>
                </c:pt>
                <c:pt idx="17">
                  <c:v>26295.119999999999</c:v>
                </c:pt>
              </c:numCache>
            </c:numRef>
          </c:val>
          <c:extLst>
            <c:ext xmlns:c16="http://schemas.microsoft.com/office/drawing/2014/chart" uri="{C3380CC4-5D6E-409C-BE32-E72D297353CC}">
              <c16:uniqueId val="{00000002-F0FD-4ADA-8B70-E71140FDEB69}"/>
            </c:ext>
          </c:extLst>
        </c:ser>
        <c:dLbls>
          <c:showLegendKey val="0"/>
          <c:showVal val="0"/>
          <c:showCatName val="0"/>
          <c:showSerName val="0"/>
          <c:showPercent val="0"/>
          <c:showBubbleSize val="0"/>
        </c:dLbls>
        <c:gapWidth val="150"/>
        <c:axId val="852624896"/>
        <c:axId val="852623232"/>
      </c:barChart>
      <c:catAx>
        <c:axId val="852624896"/>
        <c:scaling>
          <c:orientation val="minMax"/>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PE"/>
          </a:p>
        </c:txPr>
        <c:crossAx val="852623232"/>
        <c:crosses val="autoZero"/>
        <c:auto val="1"/>
        <c:lblAlgn val="ctr"/>
        <c:lblOffset val="100"/>
        <c:noMultiLvlLbl val="0"/>
      </c:catAx>
      <c:valAx>
        <c:axId val="85262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s-PE"/>
          </a:p>
        </c:txPr>
        <c:crossAx val="8526248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500" b="0" i="0" u="none" strike="noStrike" kern="1200" baseline="0">
                <a:solidFill>
                  <a:schemeClr val="tx1">
                    <a:lumMod val="65000"/>
                    <a:lumOff val="35000"/>
                  </a:schemeClr>
                </a:solidFill>
                <a:latin typeface="+mn-lt"/>
                <a:ea typeface="+mn-ea"/>
                <a:cs typeface="+mn-cs"/>
              </a:defRPr>
            </a:pPr>
            <a:endParaRPr lang="es-PE"/>
          </a:p>
        </c:txPr>
      </c:dTable>
      <c:spPr>
        <a:noFill/>
        <a:ln>
          <a:noFill/>
        </a:ln>
        <a:effectLst/>
      </c:spPr>
    </c:plotArea>
    <c:plotVisOnly val="1"/>
    <c:dispBlanksAs val="gap"/>
    <c:showDLblsOverMax val="0"/>
  </c:chart>
  <c:spPr>
    <a:noFill/>
    <a:ln>
      <a:noFill/>
    </a:ln>
    <a:effectLst/>
  </c:spPr>
  <c:txPr>
    <a:bodyPr/>
    <a:lstStyle/>
    <a:p>
      <a:pPr>
        <a:defRPr sz="700"/>
      </a:pPr>
      <a:endParaRPr lang="es-P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r>
              <a:rPr lang="en-US"/>
              <a:t>San Martín </a:t>
            </a:r>
          </a:p>
        </c:rich>
      </c:tx>
      <c:layout/>
      <c:overlay val="0"/>
      <c:spPr>
        <a:noFill/>
        <a:ln>
          <a:noFill/>
        </a:ln>
        <a:effectLst/>
      </c:spPr>
      <c:txPr>
        <a:bodyPr rot="0" spcFirstLastPara="1" vertOverflow="ellipsis" vert="horz" wrap="square" anchor="ctr" anchorCtr="1"/>
        <a:lstStyle/>
        <a:p>
          <a:pPr>
            <a:defRPr sz="72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spPr>
            <a:solidFill>
              <a:schemeClr val="accent1"/>
            </a:solidFill>
            <a:ln w="19050">
              <a:noFill/>
            </a:ln>
            <a:effectLst/>
          </c:spPr>
          <c:invertIfNegative val="0"/>
          <c:dPt>
            <c:idx val="17"/>
            <c:invertIfNegative val="0"/>
            <c:bubble3D val="0"/>
            <c:spPr>
              <a:solidFill>
                <a:schemeClr val="accent1"/>
              </a:solidFill>
              <a:ln w="19050">
                <a:noFill/>
              </a:ln>
              <a:effectLst/>
            </c:spPr>
            <c:extLst>
              <c:ext xmlns:c16="http://schemas.microsoft.com/office/drawing/2014/chart" uri="{C3380CC4-5D6E-409C-BE32-E72D297353CC}">
                <c16:uniqueId val="{00000001-0AB1-45F6-B1AE-559B59D4EA5D}"/>
              </c:ext>
            </c:extLst>
          </c:dPt>
          <c:trendline>
            <c:spPr>
              <a:ln w="19050" cap="rnd">
                <a:solidFill>
                  <a:schemeClr val="accent1"/>
                </a:solidFill>
                <a:prstDash val="sysDot"/>
              </a:ln>
              <a:effectLst/>
            </c:spPr>
            <c:trendlineType val="linear"/>
            <c:dispRSqr val="1"/>
            <c:dispEq val="1"/>
            <c:trendlineLbl>
              <c:layout/>
              <c:numFmt formatCode="General" sourceLinked="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trendlineLbl>
          </c:trendline>
          <c:cat>
            <c:numRef>
              <c:f>Hoja1!$C$3:$T$3</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Hoja1!$C$5:$T$5</c:f>
              <c:numCache>
                <c:formatCode>#,##0</c:formatCode>
                <c:ptCount val="18"/>
                <c:pt idx="0">
                  <c:v>17311.05</c:v>
                </c:pt>
                <c:pt idx="1">
                  <c:v>21480.39</c:v>
                </c:pt>
                <c:pt idx="2">
                  <c:v>15290.1</c:v>
                </c:pt>
                <c:pt idx="3">
                  <c:v>23996.25</c:v>
                </c:pt>
                <c:pt idx="4">
                  <c:v>34109.46</c:v>
                </c:pt>
                <c:pt idx="5">
                  <c:v>14810.67</c:v>
                </c:pt>
                <c:pt idx="6">
                  <c:v>36551.699999999997</c:v>
                </c:pt>
                <c:pt idx="7">
                  <c:v>17008.38</c:v>
                </c:pt>
                <c:pt idx="8">
                  <c:v>38811.78</c:v>
                </c:pt>
                <c:pt idx="9">
                  <c:v>33872.76</c:v>
                </c:pt>
                <c:pt idx="10">
                  <c:v>24872.67</c:v>
                </c:pt>
                <c:pt idx="11">
                  <c:v>29006.73</c:v>
                </c:pt>
                <c:pt idx="12">
                  <c:v>22280.85</c:v>
                </c:pt>
                <c:pt idx="13">
                  <c:v>26145.99</c:v>
                </c:pt>
                <c:pt idx="14">
                  <c:v>21822.75</c:v>
                </c:pt>
                <c:pt idx="15">
                  <c:v>20503.349999999999</c:v>
                </c:pt>
                <c:pt idx="16">
                  <c:v>12407.13</c:v>
                </c:pt>
                <c:pt idx="17">
                  <c:v>21325.14</c:v>
                </c:pt>
              </c:numCache>
            </c:numRef>
          </c:val>
          <c:extLst>
            <c:ext xmlns:c16="http://schemas.microsoft.com/office/drawing/2014/chart" uri="{C3380CC4-5D6E-409C-BE32-E72D297353CC}">
              <c16:uniqueId val="{00000002-0AB1-45F6-B1AE-559B59D4EA5D}"/>
            </c:ext>
          </c:extLst>
        </c:ser>
        <c:dLbls>
          <c:showLegendKey val="0"/>
          <c:showVal val="0"/>
          <c:showCatName val="0"/>
          <c:showSerName val="0"/>
          <c:showPercent val="0"/>
          <c:showBubbleSize val="0"/>
        </c:dLbls>
        <c:gapWidth val="150"/>
        <c:axId val="852624896"/>
        <c:axId val="852623232"/>
      </c:barChart>
      <c:catAx>
        <c:axId val="852624896"/>
        <c:scaling>
          <c:orientation val="minMax"/>
        </c:scaling>
        <c:delete val="0"/>
        <c:axPos val="b"/>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crossAx val="852623232"/>
        <c:crosses val="autoZero"/>
        <c:auto val="1"/>
        <c:lblAlgn val="ctr"/>
        <c:lblOffset val="100"/>
        <c:noMultiLvlLbl val="0"/>
      </c:catAx>
      <c:valAx>
        <c:axId val="8526232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s-PE"/>
          </a:p>
        </c:txPr>
        <c:crossAx val="8526248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600" b="0" i="0" u="none" strike="noStrike" kern="1200" baseline="0">
                <a:solidFill>
                  <a:schemeClr val="tx1">
                    <a:lumMod val="65000"/>
                    <a:lumOff val="35000"/>
                  </a:schemeClr>
                </a:solidFill>
                <a:latin typeface="+mn-lt"/>
                <a:ea typeface="+mn-ea"/>
                <a:cs typeface="+mn-cs"/>
              </a:defRPr>
            </a:pPr>
            <a:endParaRPr lang="es-PE"/>
          </a:p>
        </c:txPr>
      </c:dTable>
      <c:spPr>
        <a:noFill/>
        <a:ln>
          <a:noFill/>
        </a:ln>
        <a:effectLst/>
      </c:spPr>
    </c:plotArea>
    <c:plotVisOnly val="1"/>
    <c:dispBlanksAs val="gap"/>
    <c:showDLblsOverMax val="0"/>
  </c:chart>
  <c:spPr>
    <a:noFill/>
    <a:ln>
      <a:noFill/>
    </a:ln>
    <a:effectLst/>
  </c:spPr>
  <c:txPr>
    <a:bodyPr/>
    <a:lstStyle/>
    <a:p>
      <a:pPr>
        <a:defRPr sz="600"/>
      </a:pPr>
      <a:endParaRPr lang="es-P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000" b="1" i="0" u="none" strike="noStrike" kern="1200" cap="all" spc="50" baseline="0">
                <a:solidFill>
                  <a:schemeClr val="tx1">
                    <a:lumMod val="65000"/>
                    <a:lumOff val="35000"/>
                  </a:schemeClr>
                </a:solidFill>
                <a:latin typeface="+mn-lt"/>
                <a:ea typeface="+mn-ea"/>
                <a:cs typeface="+mn-cs"/>
              </a:defRPr>
            </a:pPr>
            <a:r>
              <a:rPr lang="es-PE" sz="1600" noProof="0" dirty="0"/>
              <a:t>deforestación acumulada en </a:t>
            </a:r>
            <a:r>
              <a:rPr lang="es-PE" sz="1600" noProof="0" dirty="0" err="1"/>
              <a:t>loreto</a:t>
            </a:r>
            <a:r>
              <a:rPr lang="es-PE" sz="1600" noProof="0" dirty="0"/>
              <a:t>, san </a:t>
            </a:r>
            <a:r>
              <a:rPr lang="es-PE" sz="1600" noProof="0" dirty="0" err="1"/>
              <a:t>martin</a:t>
            </a:r>
            <a:r>
              <a:rPr lang="es-PE" sz="1600" noProof="0" dirty="0"/>
              <a:t> y </a:t>
            </a:r>
            <a:r>
              <a:rPr lang="es-PE" sz="1600" noProof="0" dirty="0" err="1"/>
              <a:t>ucayali</a:t>
            </a:r>
            <a:endParaRPr lang="es-PE" sz="1600" noProof="0" dirty="0"/>
          </a:p>
        </c:rich>
      </c:tx>
      <c:layout>
        <c:manualLayout>
          <c:xMode val="edge"/>
          <c:yMode val="edge"/>
          <c:x val="0.11598343512813271"/>
          <c:y val="1.0553387628632468E-2"/>
        </c:manualLayout>
      </c:layout>
      <c:overlay val="0"/>
      <c:spPr>
        <a:noFill/>
        <a:ln>
          <a:noFill/>
        </a:ln>
        <a:effectLst/>
      </c:spPr>
      <c:txPr>
        <a:bodyPr rot="0" spcFirstLastPara="1" vertOverflow="ellipsis" vert="horz" wrap="square" anchor="ctr" anchorCtr="1"/>
        <a:lstStyle/>
        <a:p>
          <a:pPr algn="ctr">
            <a:defRPr sz="1000" b="1" i="0" u="none" strike="noStrike" kern="1200" cap="all" spc="50" baseline="0">
              <a:solidFill>
                <a:schemeClr val="tx1">
                  <a:lumMod val="65000"/>
                  <a:lumOff val="35000"/>
                </a:schemeClr>
              </a:solidFill>
              <a:latin typeface="+mn-lt"/>
              <a:ea typeface="+mn-ea"/>
              <a:cs typeface="+mn-cs"/>
            </a:defRPr>
          </a:pPr>
          <a:endParaRPr lang="es-PE"/>
        </a:p>
      </c:txPr>
    </c:title>
    <c:autoTitleDeleted val="0"/>
    <c:plotArea>
      <c:layout/>
      <c:barChart>
        <c:barDir val="col"/>
        <c:grouping val="clustered"/>
        <c:varyColors val="0"/>
        <c:ser>
          <c:idx val="0"/>
          <c:order val="0"/>
          <c:spPr>
            <a:solidFill>
              <a:srgbClr val="FF0000"/>
            </a:solidFill>
            <a:ln>
              <a:solidFill>
                <a:srgbClr val="FF0000"/>
              </a:solidFill>
            </a:ln>
            <a:effectLst/>
          </c:spPr>
          <c:invertIfNegative val="0"/>
          <c:dPt>
            <c:idx val="17"/>
            <c:invertIfNegative val="0"/>
            <c:bubble3D val="0"/>
            <c:spPr>
              <a:solidFill>
                <a:srgbClr val="FF0000"/>
              </a:solidFill>
              <a:ln>
                <a:solidFill>
                  <a:srgbClr val="FF0000"/>
                </a:solidFill>
              </a:ln>
              <a:effectLst/>
            </c:spPr>
            <c:extLst>
              <c:ext xmlns:c16="http://schemas.microsoft.com/office/drawing/2014/chart" uri="{C3380CC4-5D6E-409C-BE32-E72D297353CC}">
                <c16:uniqueId val="{00000001-DD1F-4012-AE29-64C7CAC52572}"/>
              </c:ext>
            </c:extLst>
          </c:dPt>
          <c:cat>
            <c:numRef>
              <c:f>Hoja1!$C$3:$T$3</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Hoja1!$C$7:$T$7</c:f>
              <c:numCache>
                <c:formatCode>#,##0</c:formatCode>
                <c:ptCount val="18"/>
                <c:pt idx="0">
                  <c:v>44047.8</c:v>
                </c:pt>
                <c:pt idx="1">
                  <c:v>48396.869999999995</c:v>
                </c:pt>
                <c:pt idx="2">
                  <c:v>37658.340000000004</c:v>
                </c:pt>
                <c:pt idx="3">
                  <c:v>55479.06</c:v>
                </c:pt>
                <c:pt idx="4">
                  <c:v>79949.070000000007</c:v>
                </c:pt>
                <c:pt idx="5">
                  <c:v>40299.75</c:v>
                </c:pt>
                <c:pt idx="6">
                  <c:v>67530.689999999988</c:v>
                </c:pt>
                <c:pt idx="7">
                  <c:v>60588.539999999994</c:v>
                </c:pt>
                <c:pt idx="8">
                  <c:v>93598.65</c:v>
                </c:pt>
                <c:pt idx="9">
                  <c:v>78251.760000000009</c:v>
                </c:pt>
                <c:pt idx="10">
                  <c:v>70468.739999999991</c:v>
                </c:pt>
                <c:pt idx="11">
                  <c:v>87082.01999999999</c:v>
                </c:pt>
                <c:pt idx="12">
                  <c:v>88247.790000000008</c:v>
                </c:pt>
                <c:pt idx="13">
                  <c:v>96848.459999999992</c:v>
                </c:pt>
                <c:pt idx="14">
                  <c:v>83775.959999999992</c:v>
                </c:pt>
                <c:pt idx="15">
                  <c:v>87566.94</c:v>
                </c:pt>
                <c:pt idx="16">
                  <c:v>61830.45</c:v>
                </c:pt>
                <c:pt idx="17">
                  <c:v>73895.12999999999</c:v>
                </c:pt>
              </c:numCache>
            </c:numRef>
          </c:val>
          <c:extLst>
            <c:ext xmlns:c16="http://schemas.microsoft.com/office/drawing/2014/chart" uri="{C3380CC4-5D6E-409C-BE32-E72D297353CC}">
              <c16:uniqueId val="{00000002-DD1F-4012-AE29-64C7CAC52572}"/>
            </c:ext>
          </c:extLst>
        </c:ser>
        <c:dLbls>
          <c:showLegendKey val="0"/>
          <c:showVal val="0"/>
          <c:showCatName val="0"/>
          <c:showSerName val="0"/>
          <c:showPercent val="0"/>
          <c:showBubbleSize val="0"/>
        </c:dLbls>
        <c:gapWidth val="355"/>
        <c:overlap val="-70"/>
        <c:axId val="852624896"/>
        <c:axId val="852623232"/>
      </c:barChart>
      <c:catAx>
        <c:axId val="852624896"/>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852623232"/>
        <c:crosses val="autoZero"/>
        <c:auto val="1"/>
        <c:lblAlgn val="ctr"/>
        <c:lblOffset val="100"/>
        <c:noMultiLvlLbl val="0"/>
      </c:catAx>
      <c:valAx>
        <c:axId val="852623232"/>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ha</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P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852624896"/>
        <c:crosses val="autoZero"/>
        <c:crossBetween val="between"/>
      </c:val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s-PE"/>
          </a:p>
        </c:txPr>
      </c:dTable>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PE" sz="1200" b="1" noProof="0" dirty="0">
                <a:solidFill>
                  <a:schemeClr val="tx1">
                    <a:lumMod val="50000"/>
                  </a:schemeClr>
                </a:solidFill>
              </a:rPr>
              <a:t>Escenarios futuros de deforestación</a:t>
            </a:r>
          </a:p>
          <a:p>
            <a:pPr>
              <a:defRPr/>
            </a:pPr>
            <a:r>
              <a:rPr lang="es-PE" sz="1200" b="1" noProof="0" dirty="0">
                <a:solidFill>
                  <a:schemeClr val="tx1">
                    <a:lumMod val="50000"/>
                  </a:schemeClr>
                </a:solidFill>
              </a:rPr>
              <a:t>Ucayali, Loreto y San</a:t>
            </a:r>
            <a:r>
              <a:rPr lang="es-PE" sz="1200" b="1" baseline="0" noProof="0" dirty="0">
                <a:solidFill>
                  <a:schemeClr val="tx1">
                    <a:lumMod val="50000"/>
                  </a:schemeClr>
                </a:solidFill>
              </a:rPr>
              <a:t> Martín</a:t>
            </a:r>
            <a:r>
              <a:rPr lang="en-US" sz="1600" baseline="0" dirty="0">
                <a:solidFill>
                  <a:schemeClr val="tx1">
                    <a:lumMod val="50000"/>
                  </a:schemeClr>
                </a:solidFill>
              </a:rPr>
              <a:t>.</a:t>
            </a:r>
            <a:endParaRPr lang="en-US" sz="1600" dirty="0">
              <a:solidFill>
                <a:schemeClr val="tx1">
                  <a:lumMod val="50000"/>
                </a:schemeClr>
              </a:solidFill>
            </a:endParaRPr>
          </a:p>
        </c:rich>
      </c:tx>
      <c:layout>
        <c:manualLayout>
          <c:xMode val="edge"/>
          <c:yMode val="edge"/>
          <c:x val="0.24635386877331286"/>
          <c:y val="1.386125430162744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manualLayout>
          <c:layoutTarget val="inner"/>
          <c:xMode val="edge"/>
          <c:yMode val="edge"/>
          <c:x val="8.62573135417148E-2"/>
          <c:y val="0.14886936088069264"/>
          <c:w val="0.89350646002056067"/>
          <c:h val="0.79174606395381752"/>
        </c:manualLayout>
      </c:layout>
      <c:barChart>
        <c:barDir val="col"/>
        <c:grouping val="clustered"/>
        <c:varyColors val="0"/>
        <c:ser>
          <c:idx val="0"/>
          <c:order val="0"/>
          <c:spPr>
            <a:solidFill>
              <a:srgbClr val="FF0000"/>
            </a:solidFill>
            <a:ln>
              <a:noFill/>
            </a:ln>
            <a:effectLst/>
          </c:spPr>
          <c:invertIfNegative val="0"/>
          <c:trendline>
            <c:spPr>
              <a:ln w="31750" cap="rnd" cmpd="sng">
                <a:solidFill>
                  <a:schemeClr val="tx2">
                    <a:lumMod val="50000"/>
                  </a:schemeClr>
                </a:solidFill>
                <a:prstDash val="solid"/>
              </a:ln>
              <a:effectLst/>
            </c:spPr>
            <c:trendlineType val="exp"/>
            <c:dispRSqr val="0"/>
            <c:dispEq val="0"/>
          </c:trendline>
          <c:cat>
            <c:numRef>
              <c:f>Hoja1!$B$12:$S$12</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Hoja1!$B$13:$S$13</c:f>
              <c:numCache>
                <c:formatCode>#,##0</c:formatCode>
                <c:ptCount val="18"/>
                <c:pt idx="0">
                  <c:v>44047.8</c:v>
                </c:pt>
                <c:pt idx="1">
                  <c:v>48396.869999999995</c:v>
                </c:pt>
                <c:pt idx="2">
                  <c:v>37658.340000000004</c:v>
                </c:pt>
                <c:pt idx="3">
                  <c:v>55479.06</c:v>
                </c:pt>
                <c:pt idx="4">
                  <c:v>79949.070000000007</c:v>
                </c:pt>
                <c:pt idx="5">
                  <c:v>40299.75</c:v>
                </c:pt>
                <c:pt idx="6">
                  <c:v>67530.689999999988</c:v>
                </c:pt>
                <c:pt idx="7">
                  <c:v>60588.539999999994</c:v>
                </c:pt>
                <c:pt idx="8">
                  <c:v>93598.65</c:v>
                </c:pt>
                <c:pt idx="9">
                  <c:v>78251.760000000009</c:v>
                </c:pt>
                <c:pt idx="10">
                  <c:v>70468.739999999991</c:v>
                </c:pt>
                <c:pt idx="11">
                  <c:v>87082.01999999999</c:v>
                </c:pt>
                <c:pt idx="12">
                  <c:v>88247.790000000008</c:v>
                </c:pt>
                <c:pt idx="13">
                  <c:v>96848.459999999992</c:v>
                </c:pt>
                <c:pt idx="14">
                  <c:v>83775.959999999992</c:v>
                </c:pt>
                <c:pt idx="15">
                  <c:v>87566.94</c:v>
                </c:pt>
                <c:pt idx="16">
                  <c:v>61830.45</c:v>
                </c:pt>
                <c:pt idx="17">
                  <c:v>73895.12999999999</c:v>
                </c:pt>
              </c:numCache>
            </c:numRef>
          </c:val>
          <c:extLst>
            <c:ext xmlns:c16="http://schemas.microsoft.com/office/drawing/2014/chart" uri="{C3380CC4-5D6E-409C-BE32-E72D297353CC}">
              <c16:uniqueId val="{00000000-4F1E-47A1-94F8-D487C7F8C1AC}"/>
            </c:ext>
          </c:extLst>
        </c:ser>
        <c:ser>
          <c:idx val="1"/>
          <c:order val="1"/>
          <c:spPr>
            <a:noFill/>
            <a:ln>
              <a:noFill/>
            </a:ln>
            <a:effectLst/>
          </c:spPr>
          <c:invertIfNegative val="0"/>
          <c:trendline>
            <c:spPr>
              <a:ln w="34925" cap="rnd" cmpd="sng">
                <a:solidFill>
                  <a:schemeClr val="accent5">
                    <a:lumMod val="50000"/>
                  </a:schemeClr>
                </a:solidFill>
                <a:prstDash val="sysDot"/>
              </a:ln>
              <a:effectLst/>
            </c:spPr>
            <c:trendlineType val="linear"/>
            <c:dispRSqr val="0"/>
            <c:dispEq val="0"/>
          </c:trendline>
          <c:cat>
            <c:numRef>
              <c:f>Hoja1!$B$12:$S$12</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Hoja1!$B$14:$S$14</c:f>
              <c:numCache>
                <c:formatCode>#,##0</c:formatCode>
                <c:ptCount val="18"/>
                <c:pt idx="0">
                  <c:v>69750.889999999985</c:v>
                </c:pt>
                <c:pt idx="1">
                  <c:v>69750.889999999985</c:v>
                </c:pt>
                <c:pt idx="2">
                  <c:v>69750.889999999985</c:v>
                </c:pt>
                <c:pt idx="3">
                  <c:v>69750.889999999985</c:v>
                </c:pt>
                <c:pt idx="4">
                  <c:v>69750.889999999985</c:v>
                </c:pt>
                <c:pt idx="5">
                  <c:v>69750.889999999985</c:v>
                </c:pt>
                <c:pt idx="6">
                  <c:v>69750.889999999985</c:v>
                </c:pt>
                <c:pt idx="7">
                  <c:v>69750.889999999985</c:v>
                </c:pt>
                <c:pt idx="8">
                  <c:v>69750.889999999985</c:v>
                </c:pt>
                <c:pt idx="9">
                  <c:v>69750.889999999985</c:v>
                </c:pt>
                <c:pt idx="10">
                  <c:v>69750.889999999985</c:v>
                </c:pt>
                <c:pt idx="11">
                  <c:v>69750.889999999985</c:v>
                </c:pt>
                <c:pt idx="12">
                  <c:v>69750.889999999985</c:v>
                </c:pt>
                <c:pt idx="13">
                  <c:v>69750.889999999985</c:v>
                </c:pt>
                <c:pt idx="14">
                  <c:v>69750.889999999985</c:v>
                </c:pt>
                <c:pt idx="15">
                  <c:v>69750.889999999985</c:v>
                </c:pt>
                <c:pt idx="16">
                  <c:v>69750.889999999985</c:v>
                </c:pt>
                <c:pt idx="17">
                  <c:v>69750.889999999985</c:v>
                </c:pt>
              </c:numCache>
            </c:numRef>
          </c:val>
          <c:extLst>
            <c:ext xmlns:c16="http://schemas.microsoft.com/office/drawing/2014/chart" uri="{C3380CC4-5D6E-409C-BE32-E72D297353CC}">
              <c16:uniqueId val="{00000001-4F1E-47A1-94F8-D487C7F8C1AC}"/>
            </c:ext>
          </c:extLst>
        </c:ser>
        <c:ser>
          <c:idx val="2"/>
          <c:order val="2"/>
          <c:spPr>
            <a:noFill/>
            <a:ln>
              <a:noFill/>
            </a:ln>
            <a:effectLst/>
          </c:spPr>
          <c:invertIfNegative val="0"/>
          <c:trendline>
            <c:spPr>
              <a:ln w="34925" cap="rnd">
                <a:solidFill>
                  <a:srgbClr val="0070C0"/>
                </a:solidFill>
                <a:prstDash val="dash"/>
              </a:ln>
              <a:effectLst/>
            </c:spPr>
            <c:trendlineType val="linear"/>
            <c:dispRSqr val="0"/>
            <c:dispEq val="0"/>
          </c:trendline>
          <c:cat>
            <c:numRef>
              <c:f>Hoja1!$B$12:$S$12</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cat>
          <c:val>
            <c:numRef>
              <c:f>Hoja1!$B$15:$S$15</c:f>
              <c:numCache>
                <c:formatCode>#,##0</c:formatCode>
                <c:ptCount val="18"/>
                <c:pt idx="0">
                  <c:v>82156.589999999982</c:v>
                </c:pt>
                <c:pt idx="1">
                  <c:v>82156.589999999982</c:v>
                </c:pt>
                <c:pt idx="2">
                  <c:v>82156.589999999982</c:v>
                </c:pt>
                <c:pt idx="3">
                  <c:v>82156.589999999982</c:v>
                </c:pt>
                <c:pt idx="4">
                  <c:v>82156.589999999982</c:v>
                </c:pt>
                <c:pt idx="5">
                  <c:v>82156.589999999982</c:v>
                </c:pt>
                <c:pt idx="6">
                  <c:v>82156.589999999982</c:v>
                </c:pt>
                <c:pt idx="7">
                  <c:v>82156.589999999982</c:v>
                </c:pt>
                <c:pt idx="8">
                  <c:v>82156.589999999982</c:v>
                </c:pt>
                <c:pt idx="9">
                  <c:v>82156.589999999982</c:v>
                </c:pt>
                <c:pt idx="10">
                  <c:v>82156.589999999982</c:v>
                </c:pt>
                <c:pt idx="11">
                  <c:v>82156.589999999982</c:v>
                </c:pt>
                <c:pt idx="12">
                  <c:v>82156.589999999982</c:v>
                </c:pt>
                <c:pt idx="13">
                  <c:v>82156.589999999982</c:v>
                </c:pt>
                <c:pt idx="14">
                  <c:v>82156.589999999982</c:v>
                </c:pt>
                <c:pt idx="15">
                  <c:v>82156.589999999982</c:v>
                </c:pt>
                <c:pt idx="16">
                  <c:v>82156.589999999982</c:v>
                </c:pt>
                <c:pt idx="17">
                  <c:v>82156.589999999982</c:v>
                </c:pt>
              </c:numCache>
            </c:numRef>
          </c:val>
          <c:extLst>
            <c:ext xmlns:c16="http://schemas.microsoft.com/office/drawing/2014/chart" uri="{C3380CC4-5D6E-409C-BE32-E72D297353CC}">
              <c16:uniqueId val="{00000002-4F1E-47A1-94F8-D487C7F8C1AC}"/>
            </c:ext>
          </c:extLst>
        </c:ser>
        <c:dLbls>
          <c:showLegendKey val="0"/>
          <c:showVal val="0"/>
          <c:showCatName val="0"/>
          <c:showSerName val="0"/>
          <c:showPercent val="0"/>
          <c:showBubbleSize val="0"/>
        </c:dLbls>
        <c:gapWidth val="219"/>
        <c:overlap val="-27"/>
        <c:axId val="745668015"/>
        <c:axId val="745678831"/>
      </c:barChart>
      <c:catAx>
        <c:axId val="745668015"/>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45678831"/>
        <c:crosses val="autoZero"/>
        <c:auto val="1"/>
        <c:lblAlgn val="ctr"/>
        <c:lblOffset val="100"/>
        <c:noMultiLvlLbl val="0"/>
      </c:catAx>
      <c:valAx>
        <c:axId val="745678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45668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es-PE"/>
              <a:t>Emisiones</a:t>
            </a:r>
            <a:r>
              <a:rPr lang="es-PE" baseline="0"/>
              <a:t> GEI por Carreteras (2001-2018)</a:t>
            </a:r>
            <a:endParaRPr lang="es-PE"/>
          </a:p>
        </c:rich>
      </c:tx>
      <c:layout/>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es-PE"/>
        </a:p>
      </c:txPr>
    </c:title>
    <c:autoTitleDeleted val="0"/>
    <c:plotArea>
      <c:layout/>
      <c:scatterChart>
        <c:scatterStyle val="lineMarker"/>
        <c:varyColors val="0"/>
        <c:ser>
          <c:idx val="0"/>
          <c:order val="0"/>
          <c:tx>
            <c:strRef>
              <c:f>'Emisiones CO2'!$C$25</c:f>
              <c:strCache>
                <c:ptCount val="1"/>
                <c:pt idx="0">
                  <c:v>San Martín</c:v>
                </c:pt>
              </c:strCache>
            </c:strRef>
          </c:tx>
          <c:spPr>
            <a:ln w="19050" cap="rnd">
              <a:solidFill>
                <a:schemeClr val="accent6">
                  <a:alpha val="60000"/>
                </a:schemeClr>
              </a:solidFill>
              <a:round/>
            </a:ln>
            <a:effectLst/>
          </c:spPr>
          <c:marker>
            <c:symbol val="circle"/>
            <c:size val="6"/>
            <c:spPr>
              <a:solidFill>
                <a:schemeClr val="lt1"/>
              </a:solidFill>
              <a:ln w="38100">
                <a:solidFill>
                  <a:schemeClr val="accent6">
                    <a:alpha val="60000"/>
                  </a:schemeClr>
                </a:solidFill>
              </a:ln>
              <a:effectLst/>
            </c:spPr>
          </c:marker>
          <c:xVal>
            <c:numRef>
              <c:f>'Emisiones CO2'!$B$26:$B$43</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'Emisiones CO2'!$C$26:$C$43</c:f>
              <c:numCache>
                <c:formatCode>0.000</c:formatCode>
                <c:ptCount val="18"/>
                <c:pt idx="0">
                  <c:v>2.6489420397000001</c:v>
                </c:pt>
                <c:pt idx="1">
                  <c:v>3.4755970688999995</c:v>
                </c:pt>
                <c:pt idx="2">
                  <c:v>2.3473117502999998</c:v>
                </c:pt>
                <c:pt idx="3">
                  <c:v>3.6147061367999993</c:v>
                </c:pt>
                <c:pt idx="4">
                  <c:v>5.0718797415000001</c:v>
                </c:pt>
                <c:pt idx="5">
                  <c:v>2.0540996684999997</c:v>
                </c:pt>
                <c:pt idx="6">
                  <c:v>5.7030833178</c:v>
                </c:pt>
                <c:pt idx="7">
                  <c:v>2.0754073395000003</c:v>
                </c:pt>
                <c:pt idx="8">
                  <c:v>5.4277211240999996</c:v>
                </c:pt>
                <c:pt idx="9">
                  <c:v>4.6949441615999996</c:v>
                </c:pt>
                <c:pt idx="10">
                  <c:v>3.0161314358999998</c:v>
                </c:pt>
                <c:pt idx="11">
                  <c:v>3.0252803922</c:v>
                </c:pt>
                <c:pt idx="12">
                  <c:v>2.1601650212999997</c:v>
                </c:pt>
                <c:pt idx="13">
                  <c:v>2.8926394892999996</c:v>
                </c:pt>
                <c:pt idx="14">
                  <c:v>2.1272665491000002</c:v>
                </c:pt>
                <c:pt idx="15">
                  <c:v>2.2665860216999998</c:v>
                </c:pt>
                <c:pt idx="16">
                  <c:v>1.1947282875</c:v>
                </c:pt>
                <c:pt idx="17">
                  <c:v>2.2038220214999997</c:v>
                </c:pt>
              </c:numCache>
            </c:numRef>
          </c:yVal>
          <c:smooth val="0"/>
          <c:extLst>
            <c:ext xmlns:c16="http://schemas.microsoft.com/office/drawing/2014/chart" uri="{C3380CC4-5D6E-409C-BE32-E72D297353CC}">
              <c16:uniqueId val="{00000000-CCE6-4388-A4D1-E810DED32015}"/>
            </c:ext>
          </c:extLst>
        </c:ser>
        <c:ser>
          <c:idx val="1"/>
          <c:order val="1"/>
          <c:tx>
            <c:strRef>
              <c:f>'Emisiones CO2'!$D$25</c:f>
              <c:strCache>
                <c:ptCount val="1"/>
                <c:pt idx="0">
                  <c:v>Loreto</c:v>
                </c:pt>
              </c:strCache>
            </c:strRef>
          </c:tx>
          <c:spPr>
            <a:ln w="19050" cap="rnd">
              <a:solidFill>
                <a:schemeClr val="accent5">
                  <a:alpha val="60000"/>
                </a:schemeClr>
              </a:solidFill>
              <a:round/>
            </a:ln>
            <a:effectLst/>
          </c:spPr>
          <c:marker>
            <c:symbol val="circle"/>
            <c:size val="6"/>
            <c:spPr>
              <a:solidFill>
                <a:schemeClr val="lt1"/>
              </a:solidFill>
              <a:ln w="38100">
                <a:solidFill>
                  <a:schemeClr val="accent5">
                    <a:alpha val="60000"/>
                  </a:schemeClr>
                </a:solidFill>
              </a:ln>
              <a:effectLst/>
            </c:spPr>
          </c:marker>
          <c:xVal>
            <c:numRef>
              <c:f>'Emisiones CO2'!$B$26:$B$43</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'Emisiones CO2'!$D$26:$D$43</c:f>
              <c:numCache>
                <c:formatCode>0.000</c:formatCode>
                <c:ptCount val="18"/>
                <c:pt idx="0">
                  <c:v>1.2704679735</c:v>
                </c:pt>
                <c:pt idx="1">
                  <c:v>1.2941999466</c:v>
                </c:pt>
                <c:pt idx="2">
                  <c:v>0.88498441350000001</c:v>
                </c:pt>
                <c:pt idx="3">
                  <c:v>1.63280139</c:v>
                </c:pt>
                <c:pt idx="4">
                  <c:v>1.9693795440000001</c:v>
                </c:pt>
                <c:pt idx="5">
                  <c:v>0.83101854659999996</c:v>
                </c:pt>
                <c:pt idx="6">
                  <c:v>1.5653127501000001</c:v>
                </c:pt>
                <c:pt idx="7">
                  <c:v>2.2105746827999999</c:v>
                </c:pt>
                <c:pt idx="8">
                  <c:v>1.9457011398000001</c:v>
                </c:pt>
                <c:pt idx="9">
                  <c:v>1.655435067</c:v>
                </c:pt>
                <c:pt idx="10">
                  <c:v>1.1979389004000001</c:v>
                </c:pt>
                <c:pt idx="11">
                  <c:v>1.9656872631</c:v>
                </c:pt>
                <c:pt idx="12">
                  <c:v>1.4896619298</c:v>
                </c:pt>
                <c:pt idx="13">
                  <c:v>2.0486266580999999</c:v>
                </c:pt>
                <c:pt idx="14">
                  <c:v>1.6372602444</c:v>
                </c:pt>
                <c:pt idx="15">
                  <c:v>1.7889458433000001</c:v>
                </c:pt>
                <c:pt idx="16">
                  <c:v>1.0553272817999999</c:v>
                </c:pt>
                <c:pt idx="17">
                  <c:v>1.2894657765000002</c:v>
                </c:pt>
              </c:numCache>
            </c:numRef>
          </c:yVal>
          <c:smooth val="0"/>
          <c:extLst>
            <c:ext xmlns:c16="http://schemas.microsoft.com/office/drawing/2014/chart" uri="{C3380CC4-5D6E-409C-BE32-E72D297353CC}">
              <c16:uniqueId val="{00000001-CCE6-4388-A4D1-E810DED32015}"/>
            </c:ext>
          </c:extLst>
        </c:ser>
        <c:ser>
          <c:idx val="2"/>
          <c:order val="2"/>
          <c:tx>
            <c:strRef>
              <c:f>'Emisiones CO2'!$E$25</c:f>
              <c:strCache>
                <c:ptCount val="1"/>
                <c:pt idx="0">
                  <c:v>Ucayali</c:v>
                </c:pt>
              </c:strCache>
            </c:strRef>
          </c:tx>
          <c:spPr>
            <a:ln w="19050" cap="rnd">
              <a:solidFill>
                <a:schemeClr val="accent4">
                  <a:alpha val="60000"/>
                </a:schemeClr>
              </a:solidFill>
              <a:round/>
            </a:ln>
            <a:effectLst/>
          </c:spPr>
          <c:marker>
            <c:symbol val="circle"/>
            <c:size val="6"/>
            <c:spPr>
              <a:solidFill>
                <a:schemeClr val="lt1"/>
              </a:solidFill>
              <a:ln w="38100">
                <a:solidFill>
                  <a:schemeClr val="accent4">
                    <a:alpha val="60000"/>
                  </a:schemeClr>
                </a:solidFill>
              </a:ln>
              <a:effectLst/>
            </c:spPr>
          </c:marker>
          <c:xVal>
            <c:numRef>
              <c:f>'Emisiones CO2'!$B$26:$B$43</c:f>
              <c:numCache>
                <c:formatCode>General</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'Emisiones CO2'!$E$26:$E$43</c:f>
              <c:numCache>
                <c:formatCode>0.000</c:formatCode>
                <c:ptCount val="18"/>
                <c:pt idx="0">
                  <c:v>1.5635495304</c:v>
                </c:pt>
                <c:pt idx="1">
                  <c:v>1.4359437675</c:v>
                </c:pt>
                <c:pt idx="2">
                  <c:v>1.7344773467999999</c:v>
                </c:pt>
                <c:pt idx="3">
                  <c:v>1.4413308723</c:v>
                </c:pt>
                <c:pt idx="4">
                  <c:v>3.4328911518000007</c:v>
                </c:pt>
                <c:pt idx="5">
                  <c:v>1.7243764361999998</c:v>
                </c:pt>
                <c:pt idx="6">
                  <c:v>1.3715476334999996</c:v>
                </c:pt>
                <c:pt idx="7">
                  <c:v>2.4753735863999999</c:v>
                </c:pt>
                <c:pt idx="8">
                  <c:v>3.5980079552999999</c:v>
                </c:pt>
                <c:pt idx="9">
                  <c:v>2.3280537753000003</c:v>
                </c:pt>
                <c:pt idx="10">
                  <c:v>3.0432112028999998</c:v>
                </c:pt>
                <c:pt idx="11">
                  <c:v>2.3997105593999999</c:v>
                </c:pt>
                <c:pt idx="12">
                  <c:v>3.0518449433999999</c:v>
                </c:pt>
                <c:pt idx="13">
                  <c:v>2.9072114973000001</c:v>
                </c:pt>
                <c:pt idx="14">
                  <c:v>2.7309982391999998</c:v>
                </c:pt>
                <c:pt idx="15">
                  <c:v>2.6931577760999996</c:v>
                </c:pt>
                <c:pt idx="16">
                  <c:v>2.6037294128999999</c:v>
                </c:pt>
                <c:pt idx="17">
                  <c:v>1.8656873531999998</c:v>
                </c:pt>
              </c:numCache>
            </c:numRef>
          </c:yVal>
          <c:smooth val="0"/>
          <c:extLst>
            <c:ext xmlns:c16="http://schemas.microsoft.com/office/drawing/2014/chart" uri="{C3380CC4-5D6E-409C-BE32-E72D297353CC}">
              <c16:uniqueId val="{00000002-CCE6-4388-A4D1-E810DED32015}"/>
            </c:ext>
          </c:extLst>
        </c:ser>
        <c:dLbls>
          <c:showLegendKey val="0"/>
          <c:showVal val="0"/>
          <c:showCatName val="0"/>
          <c:showSerName val="0"/>
          <c:showPercent val="0"/>
          <c:showBubbleSize val="0"/>
        </c:dLbls>
        <c:axId val="1765779584"/>
        <c:axId val="1765780016"/>
      </c:scatterChart>
      <c:valAx>
        <c:axId val="1765779584"/>
        <c:scaling>
          <c:orientation val="minMax"/>
        </c:scaling>
        <c:delete val="0"/>
        <c:axPos val="b"/>
        <c:numFmt formatCode="General"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s-PE"/>
          </a:p>
        </c:txPr>
        <c:crossAx val="1765780016"/>
        <c:crosses val="autoZero"/>
        <c:crossBetween val="midCat"/>
      </c:valAx>
      <c:valAx>
        <c:axId val="1765780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PE"/>
                  <a:t>MtCO2eq</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PE"/>
            </a:p>
          </c:txPr>
        </c:title>
        <c:numFmt formatCode="0.000" sourceLinked="1"/>
        <c:majorTickMark val="none"/>
        <c:minorTickMark val="none"/>
        <c:tickLblPos val="nextTo"/>
        <c:spPr>
          <a:noFill/>
          <a:ln>
            <a:solidFill>
              <a:schemeClr val="tx1">
                <a:lumMod val="25000"/>
                <a:lumOff val="75000"/>
              </a:schemeClr>
            </a:solid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s-PE"/>
          </a:p>
        </c:txPr>
        <c:crossAx val="1765779584"/>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Emisiones</a:t>
            </a:r>
            <a:r>
              <a:rPr lang="en-US" b="1" dirty="0"/>
              <a:t> de CO2  Loreto (2001-2018)  </a:t>
            </a:r>
          </a:p>
        </c:rich>
      </c:tx>
      <c:layout>
        <c:manualLayout>
          <c:xMode val="edge"/>
          <c:yMode val="edge"/>
          <c:x val="0.18116626116855186"/>
          <c:y val="2.17659746400687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manualLayout>
          <c:layoutTarget val="inner"/>
          <c:xMode val="edge"/>
          <c:yMode val="edge"/>
          <c:x val="0.14021866432815924"/>
          <c:y val="0.12733095164440225"/>
          <c:w val="0.80833205108774919"/>
          <c:h val="0.63531280876191876"/>
        </c:manualLayout>
      </c:layout>
      <c:scatterChart>
        <c:scatterStyle val="smoothMarker"/>
        <c:varyColors val="0"/>
        <c:ser>
          <c:idx val="0"/>
          <c:order val="0"/>
          <c:tx>
            <c:v>Carreteras Proyectadas</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'RUTAS PROYECTADAS_CO2'!$W$5:$W$22</c:f>
              <c:numCache>
                <c:formatCode>0</c:formatCode>
                <c:ptCount val="18"/>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numCache>
            </c:numRef>
          </c:xVal>
          <c:yVal>
            <c:numRef>
              <c:f>'RUTAS PROYECTADAS_CO2'!$Z$5:$Z$22</c:f>
              <c:numCache>
                <c:formatCode>0.000</c:formatCode>
                <c:ptCount val="18"/>
                <c:pt idx="0">
                  <c:v>0.38875553639999999</c:v>
                </c:pt>
                <c:pt idx="1">
                  <c:v>0.47393446649999998</c:v>
                </c:pt>
                <c:pt idx="2">
                  <c:v>0.29812307579999997</c:v>
                </c:pt>
                <c:pt idx="3">
                  <c:v>0.55188587519999999</c:v>
                </c:pt>
                <c:pt idx="4">
                  <c:v>0.59113215480000003</c:v>
                </c:pt>
                <c:pt idx="5">
                  <c:v>0.29749198710000002</c:v>
                </c:pt>
                <c:pt idx="6">
                  <c:v>0.64120578060000011</c:v>
                </c:pt>
                <c:pt idx="7">
                  <c:v>0.85101826260000002</c:v>
                </c:pt>
                <c:pt idx="8">
                  <c:v>0.72779454330000004</c:v>
                </c:pt>
                <c:pt idx="9">
                  <c:v>0.73685838269999993</c:v>
                </c:pt>
                <c:pt idx="10">
                  <c:v>0.47685997260000001</c:v>
                </c:pt>
                <c:pt idx="11">
                  <c:v>0.83763457470000002</c:v>
                </c:pt>
                <c:pt idx="12">
                  <c:v>0.57065832120000004</c:v>
                </c:pt>
                <c:pt idx="13">
                  <c:v>0.8563811255999999</c:v>
                </c:pt>
                <c:pt idx="14">
                  <c:v>0.73333228649999993</c:v>
                </c:pt>
                <c:pt idx="15">
                  <c:v>0.77801893950000001</c:v>
                </c:pt>
                <c:pt idx="16">
                  <c:v>0.42385757039999999</c:v>
                </c:pt>
                <c:pt idx="17">
                  <c:v>0.52917048690000001</c:v>
                </c:pt>
              </c:numCache>
            </c:numRef>
          </c:yVal>
          <c:smooth val="1"/>
          <c:extLst>
            <c:ext xmlns:c16="http://schemas.microsoft.com/office/drawing/2014/chart" uri="{C3380CC4-5D6E-409C-BE32-E72D297353CC}">
              <c16:uniqueId val="{00000000-F7A0-4E6F-A700-C29045F4DF0C}"/>
            </c:ext>
          </c:extLst>
        </c:ser>
        <c:dLbls>
          <c:showLegendKey val="0"/>
          <c:showVal val="0"/>
          <c:showCatName val="0"/>
          <c:showSerName val="0"/>
          <c:showPercent val="0"/>
          <c:showBubbleSize val="0"/>
        </c:dLbls>
        <c:axId val="674480688"/>
        <c:axId val="674482768"/>
      </c:scatterChart>
      <c:valAx>
        <c:axId val="6744806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674482768"/>
        <c:crosses val="autoZero"/>
        <c:crossBetween val="midCat"/>
      </c:valAx>
      <c:valAx>
        <c:axId val="674482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PE"/>
                  <a:t>MtCO2</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PE"/>
            </a:p>
          </c:txPr>
        </c:title>
        <c:numFmt formatCode="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6744806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s-PE" b="1"/>
              <a:t>Emisiones San Martín</a:t>
            </a:r>
            <a:r>
              <a:rPr lang="es-PE" b="1" baseline="0"/>
              <a:t> 2001-2018</a:t>
            </a:r>
            <a:endParaRPr lang="es-PE" b="1"/>
          </a:p>
        </c:rich>
      </c:tx>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manualLayout>
          <c:layoutTarget val="inner"/>
          <c:xMode val="edge"/>
          <c:yMode val="edge"/>
          <c:x val="0.11088648293963255"/>
          <c:y val="0.17171296296296298"/>
          <c:w val="0.7974749606330539"/>
          <c:h val="0.67076325217074506"/>
        </c:manualLayout>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'LINEA BASE EMISIONES'!$A$3:$A$32</c:f>
              <c:numCache>
                <c:formatCode>0</c:formatCode>
                <c:ptCount val="3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pt idx="25">
                  <c:v>2026</c:v>
                </c:pt>
                <c:pt idx="26">
                  <c:v>2027</c:v>
                </c:pt>
                <c:pt idx="27">
                  <c:v>2028</c:v>
                </c:pt>
                <c:pt idx="28">
                  <c:v>2029</c:v>
                </c:pt>
                <c:pt idx="29">
                  <c:v>2030</c:v>
                </c:pt>
              </c:numCache>
            </c:numRef>
          </c:xVal>
          <c:yVal>
            <c:numRef>
              <c:f>'LINEA BASE EMISIONES'!$N$3:$N$20</c:f>
              <c:numCache>
                <c:formatCode>0.0000</c:formatCode>
                <c:ptCount val="18"/>
                <c:pt idx="0">
                  <c:v>2.6489420397000001</c:v>
                </c:pt>
                <c:pt idx="1">
                  <c:v>3.4755970688999995</c:v>
                </c:pt>
                <c:pt idx="2">
                  <c:v>2.3473117502999998</c:v>
                </c:pt>
                <c:pt idx="3">
                  <c:v>3.6147061367999993</c:v>
                </c:pt>
                <c:pt idx="4">
                  <c:v>5.0718797415000001</c:v>
                </c:pt>
                <c:pt idx="5">
                  <c:v>2.0540996684999997</c:v>
                </c:pt>
                <c:pt idx="6">
                  <c:v>5.7030833178</c:v>
                </c:pt>
                <c:pt idx="7">
                  <c:v>2.0754073395000003</c:v>
                </c:pt>
                <c:pt idx="8">
                  <c:v>5.4277211240999996</c:v>
                </c:pt>
                <c:pt idx="9">
                  <c:v>4.6949441615999996</c:v>
                </c:pt>
                <c:pt idx="10">
                  <c:v>3.0161314358999998</c:v>
                </c:pt>
                <c:pt idx="11">
                  <c:v>3.0252803922</c:v>
                </c:pt>
                <c:pt idx="12">
                  <c:v>2.1601650212999997</c:v>
                </c:pt>
                <c:pt idx="13">
                  <c:v>2.8926394892999996</c:v>
                </c:pt>
                <c:pt idx="14">
                  <c:v>2.1272665491000002</c:v>
                </c:pt>
                <c:pt idx="15">
                  <c:v>2.2665860216999998</c:v>
                </c:pt>
                <c:pt idx="16">
                  <c:v>1.1947282875</c:v>
                </c:pt>
                <c:pt idx="17">
                  <c:v>2.2038220214999997</c:v>
                </c:pt>
              </c:numCache>
            </c:numRef>
          </c:yVal>
          <c:smooth val="1"/>
          <c:extLst>
            <c:ext xmlns:c16="http://schemas.microsoft.com/office/drawing/2014/chart" uri="{C3380CC4-5D6E-409C-BE32-E72D297353CC}">
              <c16:uniqueId val="{00000000-A280-4CC9-8DA6-17C749138F02}"/>
            </c:ext>
          </c:extLst>
        </c:ser>
        <c:dLbls>
          <c:showLegendKey val="0"/>
          <c:showVal val="0"/>
          <c:showCatName val="0"/>
          <c:showSerName val="0"/>
          <c:showPercent val="0"/>
          <c:showBubbleSize val="0"/>
        </c:dLbls>
        <c:axId val="855788048"/>
        <c:axId val="855786800"/>
      </c:scatterChart>
      <c:valAx>
        <c:axId val="85578804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855786800"/>
        <c:crosses val="autoZero"/>
        <c:crossBetween val="midCat"/>
      </c:valAx>
      <c:valAx>
        <c:axId val="855786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PE"/>
                  <a:t>MtCO2</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PE"/>
            </a:p>
          </c:txPr>
        </c:title>
        <c:numFmt formatCode="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855788048"/>
        <c:crosses val="autoZero"/>
        <c:crossBetween val="midCat"/>
      </c:valAx>
      <c:spPr>
        <a:noFill/>
        <a:ln>
          <a:noFill/>
        </a:ln>
        <a:effectLst/>
      </c:spPr>
    </c:plotArea>
    <c:legend>
      <c:legendPos val="b"/>
      <c:layout>
        <c:manualLayout>
          <c:xMode val="edge"/>
          <c:yMode val="edge"/>
          <c:x val="7.8595772446947279E-2"/>
          <c:y val="0.91179974497540839"/>
          <c:w val="0.78799198830335848"/>
          <c:h val="6.5065881352844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PE" b="1" dirty="0"/>
              <a:t>Emisiones CO2 Ucayali (2001-2018</a:t>
            </a:r>
            <a:r>
              <a:rPr lang="es-PE" dirty="0"/>
              <a: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PE"/>
        </a:p>
      </c:txPr>
    </c:title>
    <c:autoTitleDeleted val="0"/>
    <c:plotArea>
      <c:layout/>
      <c:scatterChart>
        <c:scatterStyle val="smooth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'LINEA BASE'!$A$3:$A$32</c:f>
              <c:numCache>
                <c:formatCode>0</c:formatCode>
                <c:ptCount val="3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pt idx="25">
                  <c:v>2026</c:v>
                </c:pt>
                <c:pt idx="26">
                  <c:v>2027</c:v>
                </c:pt>
                <c:pt idx="27">
                  <c:v>2028</c:v>
                </c:pt>
                <c:pt idx="28">
                  <c:v>2029</c:v>
                </c:pt>
                <c:pt idx="29">
                  <c:v>2030</c:v>
                </c:pt>
              </c:numCache>
            </c:numRef>
          </c:xVal>
          <c:yVal>
            <c:numRef>
              <c:f>'LINEA BASE'!$N$3:$N$20</c:f>
              <c:numCache>
                <c:formatCode>0.0000</c:formatCode>
                <c:ptCount val="18"/>
                <c:pt idx="0">
                  <c:v>1.5635495304</c:v>
                </c:pt>
                <c:pt idx="1">
                  <c:v>1.4359437675</c:v>
                </c:pt>
                <c:pt idx="2">
                  <c:v>1.7344773467999999</c:v>
                </c:pt>
                <c:pt idx="3">
                  <c:v>1.4413308723</c:v>
                </c:pt>
                <c:pt idx="4">
                  <c:v>3.4328911518000007</c:v>
                </c:pt>
                <c:pt idx="5">
                  <c:v>1.7243764361999998</c:v>
                </c:pt>
                <c:pt idx="6">
                  <c:v>1.3715476334999996</c:v>
                </c:pt>
                <c:pt idx="7">
                  <c:v>2.4753735863999999</c:v>
                </c:pt>
                <c:pt idx="8">
                  <c:v>3.5980079552999999</c:v>
                </c:pt>
                <c:pt idx="9">
                  <c:v>2.3280537753000003</c:v>
                </c:pt>
                <c:pt idx="10">
                  <c:v>3.0432112028999998</c:v>
                </c:pt>
                <c:pt idx="11">
                  <c:v>2.3997105593999999</c:v>
                </c:pt>
                <c:pt idx="12">
                  <c:v>3.0518449433999999</c:v>
                </c:pt>
                <c:pt idx="13">
                  <c:v>2.9072114973000001</c:v>
                </c:pt>
                <c:pt idx="14">
                  <c:v>2.7309982391999998</c:v>
                </c:pt>
                <c:pt idx="15">
                  <c:v>2.6931577760999996</c:v>
                </c:pt>
                <c:pt idx="16">
                  <c:v>2.6037294128999999</c:v>
                </c:pt>
                <c:pt idx="17">
                  <c:v>1.8656873531999998</c:v>
                </c:pt>
              </c:numCache>
            </c:numRef>
          </c:yVal>
          <c:smooth val="1"/>
          <c:extLst>
            <c:ext xmlns:c16="http://schemas.microsoft.com/office/drawing/2014/chart" uri="{C3380CC4-5D6E-409C-BE32-E72D297353CC}">
              <c16:uniqueId val="{00000000-BA61-46A1-8462-6B203F06D8AB}"/>
            </c:ext>
          </c:extLst>
        </c:ser>
        <c:dLbls>
          <c:showLegendKey val="0"/>
          <c:showVal val="0"/>
          <c:showCatName val="0"/>
          <c:showSerName val="0"/>
          <c:showPercent val="0"/>
          <c:showBubbleSize val="0"/>
        </c:dLbls>
        <c:axId val="761549887"/>
        <c:axId val="761552383"/>
      </c:scatterChart>
      <c:valAx>
        <c:axId val="761549887"/>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61552383"/>
        <c:crosses val="autoZero"/>
        <c:crossBetween val="midCat"/>
      </c:valAx>
      <c:valAx>
        <c:axId val="761552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PE"/>
                  <a:t>MtCO2</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PE"/>
            </a:p>
          </c:txPr>
        </c:title>
        <c:numFmt formatCode="0.0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crossAx val="761549887"/>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PE"/>
        </a:p>
      </c:txPr>
    </c:legend>
    <c:plotVisOnly val="1"/>
    <c:dispBlanksAs val="gap"/>
    <c:showDLblsOverMax val="0"/>
  </c:chart>
  <c:spPr>
    <a:noFill/>
    <a:ln>
      <a:noFill/>
    </a:ln>
    <a:effectLst/>
  </c:spPr>
  <c:txPr>
    <a:bodyPr/>
    <a:lstStyle/>
    <a:p>
      <a:pPr>
        <a:defRPr/>
      </a:pPr>
      <a:endParaRPr lang="es-P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a:solidFill>
          <a:schemeClr val="tx1">
            <a:lumMod val="15000"/>
            <a:lumOff val="85000"/>
          </a:schemeClr>
        </a:solidFill>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19050" cap="rnd">
        <a:solidFill>
          <a:schemeClr val="phClr">
            <a:alpha val="60000"/>
          </a:schemeClr>
        </a:solidFill>
        <a:round/>
      </a:ln>
    </cs:spPr>
  </cs:dataPointLine>
  <cs:dataPointMarker>
    <cs:lnRef idx="0">
      <cs:styleClr val="auto"/>
    </cs:lnRef>
    <cs:fillRef idx="0">
      <cs:styleClr val="auto"/>
    </cs:fillRef>
    <cs:effectRef idx="0"/>
    <cs:fontRef idx="minor">
      <a:schemeClr val="dk1"/>
    </cs:fontRef>
    <cs:spPr>
      <a:solidFill>
        <a:schemeClr val="lt1"/>
      </a:solidFill>
      <a:ln w="38100">
        <a:solidFill>
          <a:schemeClr val="phClr">
            <a:alpha val="60000"/>
          </a:schemeClr>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15000"/>
            <a:lumOff val="8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a:solidFill>
          <a:schemeClr val="tx1">
            <a:lumMod val="15000"/>
            <a:lumOff val="85000"/>
          </a:schemeClr>
        </a:solidFill>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a:solidFill>
          <a:schemeClr val="tx1">
            <a:lumMod val="25000"/>
            <a:lumOff val="75000"/>
          </a:schemeClr>
        </a:solidFill>
      </a:ln>
    </cs:spPr>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9E871-2CED-4478-B15A-38D156A00719}" type="doc">
      <dgm:prSet loTypeId="urn:microsoft.com/office/officeart/2005/8/layout/list1" loCatId="list" qsTypeId="urn:microsoft.com/office/officeart/2005/8/quickstyle/3d2" qsCatId="3D" csTypeId="urn:microsoft.com/office/officeart/2005/8/colors/accent0_1" csCatId="mainScheme" phldr="1"/>
      <dgm:spPr/>
      <dgm:t>
        <a:bodyPr/>
        <a:lstStyle/>
        <a:p>
          <a:endParaRPr lang="es-PE"/>
        </a:p>
      </dgm:t>
    </dgm:pt>
    <dgm:pt modelId="{FD470DE9-30B3-4F33-BCC3-F9626BFDCB58}">
      <dgm:prSet phldrT="[Texto]"/>
      <dgm:spPr/>
      <dgm:t>
        <a:bodyPr/>
        <a:lstStyle/>
        <a:p>
          <a:r>
            <a:rPr lang="es-MX" dirty="0"/>
            <a:t>Factores y/o Drivers de deforestación </a:t>
          </a:r>
          <a:endParaRPr lang="es-PE" dirty="0"/>
        </a:p>
      </dgm:t>
    </dgm:pt>
    <dgm:pt modelId="{23A07AF8-FA72-4DDC-8156-3230878E5631}" type="parTrans" cxnId="{18E0F0C3-23B1-4212-A04A-73745920010F}">
      <dgm:prSet/>
      <dgm:spPr/>
      <dgm:t>
        <a:bodyPr/>
        <a:lstStyle/>
        <a:p>
          <a:endParaRPr lang="es-PE"/>
        </a:p>
      </dgm:t>
    </dgm:pt>
    <dgm:pt modelId="{CDDCFEAF-7CC5-43A6-8063-835B33666309}" type="sibTrans" cxnId="{18E0F0C3-23B1-4212-A04A-73745920010F}">
      <dgm:prSet/>
      <dgm:spPr/>
      <dgm:t>
        <a:bodyPr/>
        <a:lstStyle/>
        <a:p>
          <a:endParaRPr lang="es-PE"/>
        </a:p>
      </dgm:t>
    </dgm:pt>
    <dgm:pt modelId="{0B63828A-F6F6-4889-8B8A-1A5E11A9CAC0}">
      <dgm:prSet phldrT="[Texto]"/>
      <dgm:spPr/>
      <dgm:t>
        <a:bodyPr/>
        <a:lstStyle/>
        <a:p>
          <a:r>
            <a:rPr lang="es-MX" dirty="0"/>
            <a:t>Material y Métodos</a:t>
          </a:r>
          <a:endParaRPr lang="es-PE" dirty="0"/>
        </a:p>
      </dgm:t>
    </dgm:pt>
    <dgm:pt modelId="{467432D2-94CD-4809-9609-4EDE8710D7F4}" type="parTrans" cxnId="{566B4A88-73DD-4B85-B004-86A28D54FDF7}">
      <dgm:prSet/>
      <dgm:spPr/>
      <dgm:t>
        <a:bodyPr/>
        <a:lstStyle/>
        <a:p>
          <a:endParaRPr lang="es-PE"/>
        </a:p>
      </dgm:t>
    </dgm:pt>
    <dgm:pt modelId="{485D1A20-2E24-48FD-B6E0-93CD06AE968D}" type="sibTrans" cxnId="{566B4A88-73DD-4B85-B004-86A28D54FDF7}">
      <dgm:prSet/>
      <dgm:spPr/>
      <dgm:t>
        <a:bodyPr/>
        <a:lstStyle/>
        <a:p>
          <a:endParaRPr lang="es-PE"/>
        </a:p>
      </dgm:t>
    </dgm:pt>
    <dgm:pt modelId="{30BC3C3B-21A2-4B9F-8E43-1806ADDC8F41}">
      <dgm:prSet phldrT="[Texto]"/>
      <dgm:spPr/>
      <dgm:t>
        <a:bodyPr/>
        <a:lstStyle/>
        <a:p>
          <a:r>
            <a:rPr lang="es-PE" dirty="0"/>
            <a:t>Proyección de la deforestación</a:t>
          </a:r>
        </a:p>
      </dgm:t>
    </dgm:pt>
    <dgm:pt modelId="{ED7FE7CA-F072-4875-AF4F-D53294E465A0}" type="parTrans" cxnId="{0703789C-00F5-4347-9620-0D0068CCEE7C}">
      <dgm:prSet/>
      <dgm:spPr/>
      <dgm:t>
        <a:bodyPr/>
        <a:lstStyle/>
        <a:p>
          <a:endParaRPr lang="es-PE"/>
        </a:p>
      </dgm:t>
    </dgm:pt>
    <dgm:pt modelId="{05258F1B-7E20-4612-B903-0DF717F17648}" type="sibTrans" cxnId="{0703789C-00F5-4347-9620-0D0068CCEE7C}">
      <dgm:prSet/>
      <dgm:spPr/>
      <dgm:t>
        <a:bodyPr/>
        <a:lstStyle/>
        <a:p>
          <a:endParaRPr lang="es-PE"/>
        </a:p>
      </dgm:t>
    </dgm:pt>
    <dgm:pt modelId="{F236E2F4-440C-4889-8718-CF59139168B2}">
      <dgm:prSet phldrT="[Texto]"/>
      <dgm:spPr/>
      <dgm:t>
        <a:bodyPr/>
        <a:lstStyle/>
        <a:p>
          <a:r>
            <a:rPr lang="es-MX" dirty="0"/>
            <a:t>Cálculo de emisiones</a:t>
          </a:r>
          <a:endParaRPr lang="es-PE" dirty="0"/>
        </a:p>
      </dgm:t>
    </dgm:pt>
    <dgm:pt modelId="{1D5B329F-2FAE-40E6-87F7-7850E165C246}" type="parTrans" cxnId="{ABC89C2E-0A51-4B7F-AD20-97E17899E096}">
      <dgm:prSet/>
      <dgm:spPr/>
      <dgm:t>
        <a:bodyPr/>
        <a:lstStyle/>
        <a:p>
          <a:endParaRPr lang="es-PE"/>
        </a:p>
      </dgm:t>
    </dgm:pt>
    <dgm:pt modelId="{807D09CB-E224-4ADD-9354-051EC49FBAE6}" type="sibTrans" cxnId="{ABC89C2E-0A51-4B7F-AD20-97E17899E096}">
      <dgm:prSet/>
      <dgm:spPr/>
      <dgm:t>
        <a:bodyPr/>
        <a:lstStyle/>
        <a:p>
          <a:endParaRPr lang="es-PE"/>
        </a:p>
      </dgm:t>
    </dgm:pt>
    <dgm:pt modelId="{03581ABF-B9C9-4339-B40E-9E448A2E4FCB}" type="pres">
      <dgm:prSet presAssocID="{DF99E871-2CED-4478-B15A-38D156A00719}" presName="linear" presStyleCnt="0">
        <dgm:presLayoutVars>
          <dgm:dir/>
          <dgm:animLvl val="lvl"/>
          <dgm:resizeHandles val="exact"/>
        </dgm:presLayoutVars>
      </dgm:prSet>
      <dgm:spPr/>
      <dgm:t>
        <a:bodyPr/>
        <a:lstStyle/>
        <a:p>
          <a:endParaRPr lang="es-ES"/>
        </a:p>
      </dgm:t>
    </dgm:pt>
    <dgm:pt modelId="{B9EE7D06-A431-4072-BBC9-7E5B1F7B56D8}" type="pres">
      <dgm:prSet presAssocID="{FD470DE9-30B3-4F33-BCC3-F9626BFDCB58}" presName="parentLin" presStyleCnt="0"/>
      <dgm:spPr/>
    </dgm:pt>
    <dgm:pt modelId="{10CAB098-8AA8-41E0-B69C-E0CEB061183E}" type="pres">
      <dgm:prSet presAssocID="{FD470DE9-30B3-4F33-BCC3-F9626BFDCB58}" presName="parentLeftMargin" presStyleLbl="node1" presStyleIdx="0" presStyleCnt="4"/>
      <dgm:spPr/>
      <dgm:t>
        <a:bodyPr/>
        <a:lstStyle/>
        <a:p>
          <a:endParaRPr lang="es-ES"/>
        </a:p>
      </dgm:t>
    </dgm:pt>
    <dgm:pt modelId="{B0E0BA6C-9762-4889-B053-1CE15C76A3B5}" type="pres">
      <dgm:prSet presAssocID="{FD470DE9-30B3-4F33-BCC3-F9626BFDCB58}" presName="parentText" presStyleLbl="node1" presStyleIdx="0" presStyleCnt="4">
        <dgm:presLayoutVars>
          <dgm:chMax val="0"/>
          <dgm:bulletEnabled val="1"/>
        </dgm:presLayoutVars>
      </dgm:prSet>
      <dgm:spPr/>
      <dgm:t>
        <a:bodyPr/>
        <a:lstStyle/>
        <a:p>
          <a:endParaRPr lang="es-ES"/>
        </a:p>
      </dgm:t>
    </dgm:pt>
    <dgm:pt modelId="{B6474C90-E32D-48F7-8754-8BD32E08BEDA}" type="pres">
      <dgm:prSet presAssocID="{FD470DE9-30B3-4F33-BCC3-F9626BFDCB58}" presName="negativeSpace" presStyleCnt="0"/>
      <dgm:spPr/>
    </dgm:pt>
    <dgm:pt modelId="{9CD2AC8C-1DCD-4974-BA32-7DFABEB446E8}" type="pres">
      <dgm:prSet presAssocID="{FD470DE9-30B3-4F33-BCC3-F9626BFDCB58}" presName="childText" presStyleLbl="conFgAcc1" presStyleIdx="0" presStyleCnt="4">
        <dgm:presLayoutVars>
          <dgm:bulletEnabled val="1"/>
        </dgm:presLayoutVars>
      </dgm:prSet>
      <dgm:spPr/>
    </dgm:pt>
    <dgm:pt modelId="{D8C70214-E11E-459E-9683-CC52707A774A}" type="pres">
      <dgm:prSet presAssocID="{CDDCFEAF-7CC5-43A6-8063-835B33666309}" presName="spaceBetweenRectangles" presStyleCnt="0"/>
      <dgm:spPr/>
    </dgm:pt>
    <dgm:pt modelId="{32C3F1C4-001A-44EB-8E31-A5C7D683C672}" type="pres">
      <dgm:prSet presAssocID="{0B63828A-F6F6-4889-8B8A-1A5E11A9CAC0}" presName="parentLin" presStyleCnt="0"/>
      <dgm:spPr/>
    </dgm:pt>
    <dgm:pt modelId="{2D631588-5A72-4972-AA01-067ADCBFE6F3}" type="pres">
      <dgm:prSet presAssocID="{0B63828A-F6F6-4889-8B8A-1A5E11A9CAC0}" presName="parentLeftMargin" presStyleLbl="node1" presStyleIdx="0" presStyleCnt="4"/>
      <dgm:spPr/>
      <dgm:t>
        <a:bodyPr/>
        <a:lstStyle/>
        <a:p>
          <a:endParaRPr lang="es-ES"/>
        </a:p>
      </dgm:t>
    </dgm:pt>
    <dgm:pt modelId="{7F12E37E-1D78-4463-ABD3-F93E56DFBE9F}" type="pres">
      <dgm:prSet presAssocID="{0B63828A-F6F6-4889-8B8A-1A5E11A9CAC0}" presName="parentText" presStyleLbl="node1" presStyleIdx="1" presStyleCnt="4">
        <dgm:presLayoutVars>
          <dgm:chMax val="0"/>
          <dgm:bulletEnabled val="1"/>
        </dgm:presLayoutVars>
      </dgm:prSet>
      <dgm:spPr/>
      <dgm:t>
        <a:bodyPr/>
        <a:lstStyle/>
        <a:p>
          <a:endParaRPr lang="es-ES"/>
        </a:p>
      </dgm:t>
    </dgm:pt>
    <dgm:pt modelId="{C6EBD48A-0F2F-4CE0-BEDE-CD0F7BB9BB0E}" type="pres">
      <dgm:prSet presAssocID="{0B63828A-F6F6-4889-8B8A-1A5E11A9CAC0}" presName="negativeSpace" presStyleCnt="0"/>
      <dgm:spPr/>
    </dgm:pt>
    <dgm:pt modelId="{AF202690-9A9C-44D8-9006-E5A706D88A26}" type="pres">
      <dgm:prSet presAssocID="{0B63828A-F6F6-4889-8B8A-1A5E11A9CAC0}" presName="childText" presStyleLbl="conFgAcc1" presStyleIdx="1" presStyleCnt="4">
        <dgm:presLayoutVars>
          <dgm:bulletEnabled val="1"/>
        </dgm:presLayoutVars>
      </dgm:prSet>
      <dgm:spPr/>
    </dgm:pt>
    <dgm:pt modelId="{1EC656B7-4E3D-4E52-8209-6A7377F5AA95}" type="pres">
      <dgm:prSet presAssocID="{485D1A20-2E24-48FD-B6E0-93CD06AE968D}" presName="spaceBetweenRectangles" presStyleCnt="0"/>
      <dgm:spPr/>
    </dgm:pt>
    <dgm:pt modelId="{A26E4A8E-12DA-44AA-9147-028863C04D50}" type="pres">
      <dgm:prSet presAssocID="{30BC3C3B-21A2-4B9F-8E43-1806ADDC8F41}" presName="parentLin" presStyleCnt="0"/>
      <dgm:spPr/>
    </dgm:pt>
    <dgm:pt modelId="{A9568D03-94E6-4CA3-A4B0-25404B32BBF9}" type="pres">
      <dgm:prSet presAssocID="{30BC3C3B-21A2-4B9F-8E43-1806ADDC8F41}" presName="parentLeftMargin" presStyleLbl="node1" presStyleIdx="1" presStyleCnt="4"/>
      <dgm:spPr/>
      <dgm:t>
        <a:bodyPr/>
        <a:lstStyle/>
        <a:p>
          <a:endParaRPr lang="es-ES"/>
        </a:p>
      </dgm:t>
    </dgm:pt>
    <dgm:pt modelId="{BB07507A-B9BE-4F83-B29B-811B6A013EAD}" type="pres">
      <dgm:prSet presAssocID="{30BC3C3B-21A2-4B9F-8E43-1806ADDC8F41}" presName="parentText" presStyleLbl="node1" presStyleIdx="2" presStyleCnt="4">
        <dgm:presLayoutVars>
          <dgm:chMax val="0"/>
          <dgm:bulletEnabled val="1"/>
        </dgm:presLayoutVars>
      </dgm:prSet>
      <dgm:spPr/>
      <dgm:t>
        <a:bodyPr/>
        <a:lstStyle/>
        <a:p>
          <a:endParaRPr lang="es-ES"/>
        </a:p>
      </dgm:t>
    </dgm:pt>
    <dgm:pt modelId="{1B3F0477-5B01-4CBC-B777-A10478BBCE83}" type="pres">
      <dgm:prSet presAssocID="{30BC3C3B-21A2-4B9F-8E43-1806ADDC8F41}" presName="negativeSpace" presStyleCnt="0"/>
      <dgm:spPr/>
    </dgm:pt>
    <dgm:pt modelId="{8CA1232C-665B-478F-9CAA-7642A0EDF02C}" type="pres">
      <dgm:prSet presAssocID="{30BC3C3B-21A2-4B9F-8E43-1806ADDC8F41}" presName="childText" presStyleLbl="conFgAcc1" presStyleIdx="2" presStyleCnt="4">
        <dgm:presLayoutVars>
          <dgm:bulletEnabled val="1"/>
        </dgm:presLayoutVars>
      </dgm:prSet>
      <dgm:spPr/>
    </dgm:pt>
    <dgm:pt modelId="{6A66A786-55D0-4664-893F-A9519A3A43EC}" type="pres">
      <dgm:prSet presAssocID="{05258F1B-7E20-4612-B903-0DF717F17648}" presName="spaceBetweenRectangles" presStyleCnt="0"/>
      <dgm:spPr/>
    </dgm:pt>
    <dgm:pt modelId="{937DA1CD-696F-4F3F-8E98-62B7760A9DFF}" type="pres">
      <dgm:prSet presAssocID="{F236E2F4-440C-4889-8718-CF59139168B2}" presName="parentLin" presStyleCnt="0"/>
      <dgm:spPr/>
    </dgm:pt>
    <dgm:pt modelId="{78932FE3-3A62-4CF9-B1AE-CFC19E549753}" type="pres">
      <dgm:prSet presAssocID="{F236E2F4-440C-4889-8718-CF59139168B2}" presName="parentLeftMargin" presStyleLbl="node1" presStyleIdx="2" presStyleCnt="4"/>
      <dgm:spPr/>
      <dgm:t>
        <a:bodyPr/>
        <a:lstStyle/>
        <a:p>
          <a:endParaRPr lang="es-ES"/>
        </a:p>
      </dgm:t>
    </dgm:pt>
    <dgm:pt modelId="{10440A75-6760-43F4-AAA7-E3DA0FA1925A}" type="pres">
      <dgm:prSet presAssocID="{F236E2F4-440C-4889-8718-CF59139168B2}" presName="parentText" presStyleLbl="node1" presStyleIdx="3" presStyleCnt="4">
        <dgm:presLayoutVars>
          <dgm:chMax val="0"/>
          <dgm:bulletEnabled val="1"/>
        </dgm:presLayoutVars>
      </dgm:prSet>
      <dgm:spPr/>
      <dgm:t>
        <a:bodyPr/>
        <a:lstStyle/>
        <a:p>
          <a:endParaRPr lang="es-ES"/>
        </a:p>
      </dgm:t>
    </dgm:pt>
    <dgm:pt modelId="{0622FA5D-B2FE-491F-946B-9556A2F953AC}" type="pres">
      <dgm:prSet presAssocID="{F236E2F4-440C-4889-8718-CF59139168B2}" presName="negativeSpace" presStyleCnt="0"/>
      <dgm:spPr/>
    </dgm:pt>
    <dgm:pt modelId="{808AE683-FBD7-48F4-90FC-B2A90069559B}" type="pres">
      <dgm:prSet presAssocID="{F236E2F4-440C-4889-8718-CF59139168B2}" presName="childText" presStyleLbl="conFgAcc1" presStyleIdx="3" presStyleCnt="4">
        <dgm:presLayoutVars>
          <dgm:bulletEnabled val="1"/>
        </dgm:presLayoutVars>
      </dgm:prSet>
      <dgm:spPr/>
    </dgm:pt>
  </dgm:ptLst>
  <dgm:cxnLst>
    <dgm:cxn modelId="{0703789C-00F5-4347-9620-0D0068CCEE7C}" srcId="{DF99E871-2CED-4478-B15A-38D156A00719}" destId="{30BC3C3B-21A2-4B9F-8E43-1806ADDC8F41}" srcOrd="2" destOrd="0" parTransId="{ED7FE7CA-F072-4875-AF4F-D53294E465A0}" sibTransId="{05258F1B-7E20-4612-B903-0DF717F17648}"/>
    <dgm:cxn modelId="{3503994E-EF91-4999-854D-08F3BACA3650}" type="presOf" srcId="{30BC3C3B-21A2-4B9F-8E43-1806ADDC8F41}" destId="{A9568D03-94E6-4CA3-A4B0-25404B32BBF9}" srcOrd="0" destOrd="0" presId="urn:microsoft.com/office/officeart/2005/8/layout/list1"/>
    <dgm:cxn modelId="{4DB93E5E-CC79-4C9F-8A90-1B109CA15680}" type="presOf" srcId="{0B63828A-F6F6-4889-8B8A-1A5E11A9CAC0}" destId="{2D631588-5A72-4972-AA01-067ADCBFE6F3}" srcOrd="0" destOrd="0" presId="urn:microsoft.com/office/officeart/2005/8/layout/list1"/>
    <dgm:cxn modelId="{E7057B15-337A-40EB-8D9F-1341B47F236F}" type="presOf" srcId="{DF99E871-2CED-4478-B15A-38D156A00719}" destId="{03581ABF-B9C9-4339-B40E-9E448A2E4FCB}" srcOrd="0" destOrd="0" presId="urn:microsoft.com/office/officeart/2005/8/layout/list1"/>
    <dgm:cxn modelId="{30FF43CC-0413-4BBC-B2D5-589884CA4AC8}" type="presOf" srcId="{30BC3C3B-21A2-4B9F-8E43-1806ADDC8F41}" destId="{BB07507A-B9BE-4F83-B29B-811B6A013EAD}" srcOrd="1" destOrd="0" presId="urn:microsoft.com/office/officeart/2005/8/layout/list1"/>
    <dgm:cxn modelId="{F6E2F441-BC61-4EEC-B72F-EA50465DD8FA}" type="presOf" srcId="{F236E2F4-440C-4889-8718-CF59139168B2}" destId="{78932FE3-3A62-4CF9-B1AE-CFC19E549753}" srcOrd="0" destOrd="0" presId="urn:microsoft.com/office/officeart/2005/8/layout/list1"/>
    <dgm:cxn modelId="{19792570-016C-4050-9A5F-6B5FC5337F2A}" type="presOf" srcId="{0B63828A-F6F6-4889-8B8A-1A5E11A9CAC0}" destId="{7F12E37E-1D78-4463-ABD3-F93E56DFBE9F}" srcOrd="1" destOrd="0" presId="urn:microsoft.com/office/officeart/2005/8/layout/list1"/>
    <dgm:cxn modelId="{ABC89C2E-0A51-4B7F-AD20-97E17899E096}" srcId="{DF99E871-2CED-4478-B15A-38D156A00719}" destId="{F236E2F4-440C-4889-8718-CF59139168B2}" srcOrd="3" destOrd="0" parTransId="{1D5B329F-2FAE-40E6-87F7-7850E165C246}" sibTransId="{807D09CB-E224-4ADD-9354-051EC49FBAE6}"/>
    <dgm:cxn modelId="{566B4A88-73DD-4B85-B004-86A28D54FDF7}" srcId="{DF99E871-2CED-4478-B15A-38D156A00719}" destId="{0B63828A-F6F6-4889-8B8A-1A5E11A9CAC0}" srcOrd="1" destOrd="0" parTransId="{467432D2-94CD-4809-9609-4EDE8710D7F4}" sibTransId="{485D1A20-2E24-48FD-B6E0-93CD06AE968D}"/>
    <dgm:cxn modelId="{18E0F0C3-23B1-4212-A04A-73745920010F}" srcId="{DF99E871-2CED-4478-B15A-38D156A00719}" destId="{FD470DE9-30B3-4F33-BCC3-F9626BFDCB58}" srcOrd="0" destOrd="0" parTransId="{23A07AF8-FA72-4DDC-8156-3230878E5631}" sibTransId="{CDDCFEAF-7CC5-43A6-8063-835B33666309}"/>
    <dgm:cxn modelId="{1D7A01FB-4FB7-4822-9647-2E067E819EC0}" type="presOf" srcId="{FD470DE9-30B3-4F33-BCC3-F9626BFDCB58}" destId="{10CAB098-8AA8-41E0-B69C-E0CEB061183E}" srcOrd="0" destOrd="0" presId="urn:microsoft.com/office/officeart/2005/8/layout/list1"/>
    <dgm:cxn modelId="{37A6DC4D-6D7C-4E8E-AD83-0AD13BA0D747}" type="presOf" srcId="{F236E2F4-440C-4889-8718-CF59139168B2}" destId="{10440A75-6760-43F4-AAA7-E3DA0FA1925A}" srcOrd="1" destOrd="0" presId="urn:microsoft.com/office/officeart/2005/8/layout/list1"/>
    <dgm:cxn modelId="{AD9612A9-D0C1-4191-805B-452F966DED84}" type="presOf" srcId="{FD470DE9-30B3-4F33-BCC3-F9626BFDCB58}" destId="{B0E0BA6C-9762-4889-B053-1CE15C76A3B5}" srcOrd="1" destOrd="0" presId="urn:microsoft.com/office/officeart/2005/8/layout/list1"/>
    <dgm:cxn modelId="{F3798DB9-19C4-4232-92D5-0653B310A1E0}" type="presParOf" srcId="{03581ABF-B9C9-4339-B40E-9E448A2E4FCB}" destId="{B9EE7D06-A431-4072-BBC9-7E5B1F7B56D8}" srcOrd="0" destOrd="0" presId="urn:microsoft.com/office/officeart/2005/8/layout/list1"/>
    <dgm:cxn modelId="{555BD4E6-4485-4DD8-B4FF-710592F4BF38}" type="presParOf" srcId="{B9EE7D06-A431-4072-BBC9-7E5B1F7B56D8}" destId="{10CAB098-8AA8-41E0-B69C-E0CEB061183E}" srcOrd="0" destOrd="0" presId="urn:microsoft.com/office/officeart/2005/8/layout/list1"/>
    <dgm:cxn modelId="{510AC5B7-710D-4548-B22A-C4922FAE446B}" type="presParOf" srcId="{B9EE7D06-A431-4072-BBC9-7E5B1F7B56D8}" destId="{B0E0BA6C-9762-4889-B053-1CE15C76A3B5}" srcOrd="1" destOrd="0" presId="urn:microsoft.com/office/officeart/2005/8/layout/list1"/>
    <dgm:cxn modelId="{CA7387F1-0E27-426A-AFBB-FC5415B8E9FA}" type="presParOf" srcId="{03581ABF-B9C9-4339-B40E-9E448A2E4FCB}" destId="{B6474C90-E32D-48F7-8754-8BD32E08BEDA}" srcOrd="1" destOrd="0" presId="urn:microsoft.com/office/officeart/2005/8/layout/list1"/>
    <dgm:cxn modelId="{B124EC02-0673-4A44-BA23-401E844A4A33}" type="presParOf" srcId="{03581ABF-B9C9-4339-B40E-9E448A2E4FCB}" destId="{9CD2AC8C-1DCD-4974-BA32-7DFABEB446E8}" srcOrd="2" destOrd="0" presId="urn:microsoft.com/office/officeart/2005/8/layout/list1"/>
    <dgm:cxn modelId="{20EBDD6D-7933-4DE0-A434-8CC1496247FF}" type="presParOf" srcId="{03581ABF-B9C9-4339-B40E-9E448A2E4FCB}" destId="{D8C70214-E11E-459E-9683-CC52707A774A}" srcOrd="3" destOrd="0" presId="urn:microsoft.com/office/officeart/2005/8/layout/list1"/>
    <dgm:cxn modelId="{E1FDEB42-A562-44F0-A761-927F00186C4F}" type="presParOf" srcId="{03581ABF-B9C9-4339-B40E-9E448A2E4FCB}" destId="{32C3F1C4-001A-44EB-8E31-A5C7D683C672}" srcOrd="4" destOrd="0" presId="urn:microsoft.com/office/officeart/2005/8/layout/list1"/>
    <dgm:cxn modelId="{94DA068C-FEE2-4BCA-B174-51A5A2A73795}" type="presParOf" srcId="{32C3F1C4-001A-44EB-8E31-A5C7D683C672}" destId="{2D631588-5A72-4972-AA01-067ADCBFE6F3}" srcOrd="0" destOrd="0" presId="urn:microsoft.com/office/officeart/2005/8/layout/list1"/>
    <dgm:cxn modelId="{14C6A55C-5236-42FF-851D-9D9D16BF1473}" type="presParOf" srcId="{32C3F1C4-001A-44EB-8E31-A5C7D683C672}" destId="{7F12E37E-1D78-4463-ABD3-F93E56DFBE9F}" srcOrd="1" destOrd="0" presId="urn:microsoft.com/office/officeart/2005/8/layout/list1"/>
    <dgm:cxn modelId="{3D641859-2FED-43B5-8C58-19DF74CFA667}" type="presParOf" srcId="{03581ABF-B9C9-4339-B40E-9E448A2E4FCB}" destId="{C6EBD48A-0F2F-4CE0-BEDE-CD0F7BB9BB0E}" srcOrd="5" destOrd="0" presId="urn:microsoft.com/office/officeart/2005/8/layout/list1"/>
    <dgm:cxn modelId="{B56B8F08-BA24-4359-9D21-1586C24654A3}" type="presParOf" srcId="{03581ABF-B9C9-4339-B40E-9E448A2E4FCB}" destId="{AF202690-9A9C-44D8-9006-E5A706D88A26}" srcOrd="6" destOrd="0" presId="urn:microsoft.com/office/officeart/2005/8/layout/list1"/>
    <dgm:cxn modelId="{88A78A91-47DC-46EF-8316-498776477E0D}" type="presParOf" srcId="{03581ABF-B9C9-4339-B40E-9E448A2E4FCB}" destId="{1EC656B7-4E3D-4E52-8209-6A7377F5AA95}" srcOrd="7" destOrd="0" presId="urn:microsoft.com/office/officeart/2005/8/layout/list1"/>
    <dgm:cxn modelId="{B9073140-13E8-4833-975A-67B14D5609D2}" type="presParOf" srcId="{03581ABF-B9C9-4339-B40E-9E448A2E4FCB}" destId="{A26E4A8E-12DA-44AA-9147-028863C04D50}" srcOrd="8" destOrd="0" presId="urn:microsoft.com/office/officeart/2005/8/layout/list1"/>
    <dgm:cxn modelId="{7FE69D1F-2F67-4B73-8E20-31053AA43DD4}" type="presParOf" srcId="{A26E4A8E-12DA-44AA-9147-028863C04D50}" destId="{A9568D03-94E6-4CA3-A4B0-25404B32BBF9}" srcOrd="0" destOrd="0" presId="urn:microsoft.com/office/officeart/2005/8/layout/list1"/>
    <dgm:cxn modelId="{44409BBC-4024-4713-BF03-2C26383735FD}" type="presParOf" srcId="{A26E4A8E-12DA-44AA-9147-028863C04D50}" destId="{BB07507A-B9BE-4F83-B29B-811B6A013EAD}" srcOrd="1" destOrd="0" presId="urn:microsoft.com/office/officeart/2005/8/layout/list1"/>
    <dgm:cxn modelId="{27AEE70B-4407-411C-B1B1-BE4C3DFAF568}" type="presParOf" srcId="{03581ABF-B9C9-4339-B40E-9E448A2E4FCB}" destId="{1B3F0477-5B01-4CBC-B777-A10478BBCE83}" srcOrd="9" destOrd="0" presId="urn:microsoft.com/office/officeart/2005/8/layout/list1"/>
    <dgm:cxn modelId="{B9AB452C-6929-4094-8627-2B0B17DFF7D0}" type="presParOf" srcId="{03581ABF-B9C9-4339-B40E-9E448A2E4FCB}" destId="{8CA1232C-665B-478F-9CAA-7642A0EDF02C}" srcOrd="10" destOrd="0" presId="urn:microsoft.com/office/officeart/2005/8/layout/list1"/>
    <dgm:cxn modelId="{DB97BA0B-03A2-4352-BE87-1A3FD43824F0}" type="presParOf" srcId="{03581ABF-B9C9-4339-B40E-9E448A2E4FCB}" destId="{6A66A786-55D0-4664-893F-A9519A3A43EC}" srcOrd="11" destOrd="0" presId="urn:microsoft.com/office/officeart/2005/8/layout/list1"/>
    <dgm:cxn modelId="{B107A6FB-7D40-4135-BE21-89EA340A2C12}" type="presParOf" srcId="{03581ABF-B9C9-4339-B40E-9E448A2E4FCB}" destId="{937DA1CD-696F-4F3F-8E98-62B7760A9DFF}" srcOrd="12" destOrd="0" presId="urn:microsoft.com/office/officeart/2005/8/layout/list1"/>
    <dgm:cxn modelId="{961A59C6-FF87-4B86-BA65-6B6335E504DC}" type="presParOf" srcId="{937DA1CD-696F-4F3F-8E98-62B7760A9DFF}" destId="{78932FE3-3A62-4CF9-B1AE-CFC19E549753}" srcOrd="0" destOrd="0" presId="urn:microsoft.com/office/officeart/2005/8/layout/list1"/>
    <dgm:cxn modelId="{07D1241F-2A93-4EEA-A4C0-F491840981A6}" type="presParOf" srcId="{937DA1CD-696F-4F3F-8E98-62B7760A9DFF}" destId="{10440A75-6760-43F4-AAA7-E3DA0FA1925A}" srcOrd="1" destOrd="0" presId="urn:microsoft.com/office/officeart/2005/8/layout/list1"/>
    <dgm:cxn modelId="{210EB544-1685-4BC3-9CA7-86C438F5AABA}" type="presParOf" srcId="{03581ABF-B9C9-4339-B40E-9E448A2E4FCB}" destId="{0622FA5D-B2FE-491F-946B-9556A2F953AC}" srcOrd="13" destOrd="0" presId="urn:microsoft.com/office/officeart/2005/8/layout/list1"/>
    <dgm:cxn modelId="{2F6BA3C9-8DF8-4757-B3F7-EA2D24FD4E4F}" type="presParOf" srcId="{03581ABF-B9C9-4339-B40E-9E448A2E4FCB}" destId="{808AE683-FBD7-48F4-90FC-B2A90069559B}"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06DEE5D-A119-6B47-ACA4-9B8867123949}" type="doc">
      <dgm:prSet loTypeId="urn:microsoft.com/office/officeart/2005/8/layout/StepDownProcess" loCatId="" qsTypeId="urn:microsoft.com/office/officeart/2005/8/quickstyle/simple1" qsCatId="simple" csTypeId="urn:microsoft.com/office/officeart/2005/8/colors/accent1_2" csCatId="accent1" phldr="1"/>
      <dgm:spPr/>
      <dgm:t>
        <a:bodyPr/>
        <a:lstStyle/>
        <a:p>
          <a:endParaRPr lang="es-ES"/>
        </a:p>
      </dgm:t>
    </dgm:pt>
    <dgm:pt modelId="{18E53ABF-1163-E04A-B00A-44EA31CFEE0E}">
      <dgm:prSet phldrT="[Texto]" custT="1"/>
      <dgm:spPr/>
      <dgm:t>
        <a:bodyPr/>
        <a:lstStyle/>
        <a:p>
          <a:r>
            <a:rPr lang="es-ES" sz="2200" dirty="0"/>
            <a:t>Definición de alternativas</a:t>
          </a:r>
        </a:p>
      </dgm:t>
    </dgm:pt>
    <dgm:pt modelId="{1C95310B-F70F-7B46-9FE2-E1E5CB80B71A}" type="parTrans" cxnId="{73B1D954-1017-134C-83A6-558D14CC19D9}">
      <dgm:prSet/>
      <dgm:spPr/>
      <dgm:t>
        <a:bodyPr/>
        <a:lstStyle/>
        <a:p>
          <a:endParaRPr lang="es-ES"/>
        </a:p>
      </dgm:t>
    </dgm:pt>
    <dgm:pt modelId="{88176C77-DD99-D342-87CA-E0C31E7DDB48}" type="sibTrans" cxnId="{73B1D954-1017-134C-83A6-558D14CC19D9}">
      <dgm:prSet/>
      <dgm:spPr/>
      <dgm:t>
        <a:bodyPr/>
        <a:lstStyle/>
        <a:p>
          <a:endParaRPr lang="es-ES"/>
        </a:p>
      </dgm:t>
    </dgm:pt>
    <dgm:pt modelId="{86A92511-909E-9840-803E-F830627EFE57}">
      <dgm:prSet phldrT="[Texto]" custT="1"/>
      <dgm:spPr/>
      <dgm:t>
        <a:bodyPr/>
        <a:lstStyle/>
        <a:p>
          <a:r>
            <a:rPr lang="es-ES" sz="1800" dirty="0"/>
            <a:t>Definición de un escenario base.</a:t>
          </a:r>
        </a:p>
      </dgm:t>
    </dgm:pt>
    <dgm:pt modelId="{4675A3A6-A70D-9842-8A13-460C4B5A2C92}" type="parTrans" cxnId="{469E43E2-43A8-424D-B009-C044DACEC07C}">
      <dgm:prSet/>
      <dgm:spPr/>
      <dgm:t>
        <a:bodyPr/>
        <a:lstStyle/>
        <a:p>
          <a:endParaRPr lang="es-ES"/>
        </a:p>
      </dgm:t>
    </dgm:pt>
    <dgm:pt modelId="{DFC4A184-B3E5-004A-818E-191C327BD52C}" type="sibTrans" cxnId="{469E43E2-43A8-424D-B009-C044DACEC07C}">
      <dgm:prSet/>
      <dgm:spPr/>
      <dgm:t>
        <a:bodyPr/>
        <a:lstStyle/>
        <a:p>
          <a:endParaRPr lang="es-ES"/>
        </a:p>
      </dgm:t>
    </dgm:pt>
    <dgm:pt modelId="{609787FD-0F8C-2B4C-BBD0-BE1CA8AD6B33}">
      <dgm:prSet phldrT="[Texto]" custT="1"/>
      <dgm:spPr/>
      <dgm:t>
        <a:bodyPr/>
        <a:lstStyle/>
        <a:p>
          <a:r>
            <a:rPr lang="es-ES" sz="2000" dirty="0"/>
            <a:t>Cuantificación de los △B y △C</a:t>
          </a:r>
        </a:p>
      </dgm:t>
    </dgm:pt>
    <dgm:pt modelId="{9B6D567B-F778-7E47-8D91-B0E072B288D7}" type="parTrans" cxnId="{BD1E8EFD-985C-2946-8ED4-571CA2C3EEF2}">
      <dgm:prSet/>
      <dgm:spPr/>
      <dgm:t>
        <a:bodyPr/>
        <a:lstStyle/>
        <a:p>
          <a:endParaRPr lang="es-ES"/>
        </a:p>
      </dgm:t>
    </dgm:pt>
    <dgm:pt modelId="{5E760ED7-9AC6-1949-A329-B06A4DE1188C}" type="sibTrans" cxnId="{BD1E8EFD-985C-2946-8ED4-571CA2C3EEF2}">
      <dgm:prSet/>
      <dgm:spPr/>
      <dgm:t>
        <a:bodyPr/>
        <a:lstStyle/>
        <a:p>
          <a:endParaRPr lang="es-ES"/>
        </a:p>
      </dgm:t>
    </dgm:pt>
    <dgm:pt modelId="{683E2D05-B9BC-244A-93C0-64D652CF0980}">
      <dgm:prSet phldrT="[Texto]" custT="1"/>
      <dgm:spPr/>
      <dgm:t>
        <a:bodyPr/>
        <a:lstStyle/>
        <a:p>
          <a:r>
            <a:rPr lang="es-ES" sz="1800" dirty="0" err="1"/>
            <a:t>Ident</a:t>
          </a:r>
          <a:r>
            <a:rPr lang="es-ES" sz="1800" dirty="0"/>
            <a:t>. y </a:t>
          </a:r>
          <a:r>
            <a:rPr lang="es-ES" sz="1800" dirty="0" err="1"/>
            <a:t>cuant</a:t>
          </a:r>
          <a:r>
            <a:rPr lang="es-ES" sz="1800" dirty="0"/>
            <a:t>. de los beneficios de la medida.</a:t>
          </a:r>
        </a:p>
      </dgm:t>
    </dgm:pt>
    <dgm:pt modelId="{8394F49F-88E7-414E-8926-B34D1FC3B520}" type="parTrans" cxnId="{CAB79B48-3E99-5A4D-8033-B3A1F06398A2}">
      <dgm:prSet/>
      <dgm:spPr/>
      <dgm:t>
        <a:bodyPr/>
        <a:lstStyle/>
        <a:p>
          <a:endParaRPr lang="es-ES"/>
        </a:p>
      </dgm:t>
    </dgm:pt>
    <dgm:pt modelId="{66BA47F4-ED38-EE42-B1F8-64FB5E61F8A6}" type="sibTrans" cxnId="{CAB79B48-3E99-5A4D-8033-B3A1F06398A2}">
      <dgm:prSet/>
      <dgm:spPr/>
      <dgm:t>
        <a:bodyPr/>
        <a:lstStyle/>
        <a:p>
          <a:endParaRPr lang="es-ES"/>
        </a:p>
      </dgm:t>
    </dgm:pt>
    <dgm:pt modelId="{8B82AF32-3107-A441-AFF3-78B5C67F134A}">
      <dgm:prSet phldrT="[Texto]" custT="1"/>
      <dgm:spPr/>
      <dgm:t>
        <a:bodyPr/>
        <a:lstStyle/>
        <a:p>
          <a:r>
            <a:rPr lang="es-ES" sz="2000" dirty="0"/>
            <a:t>Estimación de los indicadores de rentabilidad</a:t>
          </a:r>
        </a:p>
      </dgm:t>
    </dgm:pt>
    <dgm:pt modelId="{64B6E2FC-26A9-7D4E-9BA1-FA0CB437C27B}" type="parTrans" cxnId="{652D9328-2EDA-2F47-B172-436DE9DD2AAC}">
      <dgm:prSet/>
      <dgm:spPr/>
      <dgm:t>
        <a:bodyPr/>
        <a:lstStyle/>
        <a:p>
          <a:endParaRPr lang="es-ES"/>
        </a:p>
      </dgm:t>
    </dgm:pt>
    <dgm:pt modelId="{707CCE85-AFAD-6240-8EB3-E05296E13C5D}" type="sibTrans" cxnId="{652D9328-2EDA-2F47-B172-436DE9DD2AAC}">
      <dgm:prSet/>
      <dgm:spPr/>
      <dgm:t>
        <a:bodyPr/>
        <a:lstStyle/>
        <a:p>
          <a:endParaRPr lang="es-ES"/>
        </a:p>
      </dgm:t>
    </dgm:pt>
    <dgm:pt modelId="{D93217C4-B1BF-B246-A26E-75489326C9AA}">
      <dgm:prSet phldrT="[Texto]" custT="1"/>
      <dgm:spPr/>
      <dgm:t>
        <a:bodyPr/>
        <a:lstStyle/>
        <a:p>
          <a:r>
            <a:rPr lang="es-ES" sz="1500" dirty="0"/>
            <a:t>Valor Actual Neto (VAN)</a:t>
          </a:r>
        </a:p>
      </dgm:t>
    </dgm:pt>
    <dgm:pt modelId="{327B5A96-B798-E647-994A-EBE032D3D5BA}" type="parTrans" cxnId="{24E23C41-9A90-DA49-8886-AAC548A94D34}">
      <dgm:prSet/>
      <dgm:spPr/>
      <dgm:t>
        <a:bodyPr/>
        <a:lstStyle/>
        <a:p>
          <a:endParaRPr lang="es-ES"/>
        </a:p>
      </dgm:t>
    </dgm:pt>
    <dgm:pt modelId="{97A25BA7-9F58-F746-ACB7-8F2F368BA892}" type="sibTrans" cxnId="{24E23C41-9A90-DA49-8886-AAC548A94D34}">
      <dgm:prSet/>
      <dgm:spPr/>
      <dgm:t>
        <a:bodyPr/>
        <a:lstStyle/>
        <a:p>
          <a:endParaRPr lang="es-ES"/>
        </a:p>
      </dgm:t>
    </dgm:pt>
    <dgm:pt modelId="{C61E6231-7FED-424C-93F9-D25B3B9B39E3}">
      <dgm:prSet phldrT="[Texto]" custT="1"/>
      <dgm:spPr/>
      <dgm:t>
        <a:bodyPr/>
        <a:lstStyle/>
        <a:p>
          <a:r>
            <a:rPr lang="es-ES" sz="1800" dirty="0"/>
            <a:t>Definición de dos alternativas para lograr el objetivo de la medida. </a:t>
          </a:r>
        </a:p>
      </dgm:t>
    </dgm:pt>
    <dgm:pt modelId="{2B17C390-A3B3-0E40-8E4B-25F46C77939F}" type="parTrans" cxnId="{E3CF59F4-A9F6-A547-B822-B60143CD8D72}">
      <dgm:prSet/>
      <dgm:spPr/>
      <dgm:t>
        <a:bodyPr/>
        <a:lstStyle/>
        <a:p>
          <a:endParaRPr lang="es-ES"/>
        </a:p>
      </dgm:t>
    </dgm:pt>
    <dgm:pt modelId="{A8C60A88-C340-EA4D-90F8-F893281CCCD4}" type="sibTrans" cxnId="{E3CF59F4-A9F6-A547-B822-B60143CD8D72}">
      <dgm:prSet/>
      <dgm:spPr/>
      <dgm:t>
        <a:bodyPr/>
        <a:lstStyle/>
        <a:p>
          <a:endParaRPr lang="es-ES"/>
        </a:p>
      </dgm:t>
    </dgm:pt>
    <dgm:pt modelId="{BB44C82F-048C-854E-A3EF-AA739F603821}">
      <dgm:prSet phldrT="[Texto]" custT="1"/>
      <dgm:spPr/>
      <dgm:t>
        <a:bodyPr/>
        <a:lstStyle/>
        <a:p>
          <a:r>
            <a:rPr lang="es-ES" sz="1800" dirty="0"/>
            <a:t> </a:t>
          </a:r>
          <a:r>
            <a:rPr lang="es-ES" sz="1800" dirty="0" err="1"/>
            <a:t>Ident</a:t>
          </a:r>
          <a:r>
            <a:rPr lang="es-ES" sz="1800" dirty="0"/>
            <a:t>. y </a:t>
          </a:r>
          <a:r>
            <a:rPr lang="es-ES" sz="1800" dirty="0" err="1"/>
            <a:t>cuant</a:t>
          </a:r>
          <a:r>
            <a:rPr lang="es-ES" sz="1800" dirty="0"/>
            <a:t>. de los costos de c/ escenario.</a:t>
          </a:r>
        </a:p>
      </dgm:t>
    </dgm:pt>
    <dgm:pt modelId="{9F32D175-4F7A-4D4C-BE7D-F67E1339238A}" type="parTrans" cxnId="{15F6E806-14ED-3445-AE46-0F274C8C8DED}">
      <dgm:prSet/>
      <dgm:spPr/>
      <dgm:t>
        <a:bodyPr/>
        <a:lstStyle/>
        <a:p>
          <a:endParaRPr lang="es-ES"/>
        </a:p>
      </dgm:t>
    </dgm:pt>
    <dgm:pt modelId="{29C6F3C1-F7A8-3B4D-9431-DD6FF865424E}" type="sibTrans" cxnId="{15F6E806-14ED-3445-AE46-0F274C8C8DED}">
      <dgm:prSet/>
      <dgm:spPr/>
      <dgm:t>
        <a:bodyPr/>
        <a:lstStyle/>
        <a:p>
          <a:endParaRPr lang="es-ES"/>
        </a:p>
      </dgm:t>
    </dgm:pt>
    <dgm:pt modelId="{80EDD757-9526-8844-9DF9-4594870184C6}">
      <dgm:prSet phldrT="[Texto]" custT="1"/>
      <dgm:spPr/>
      <dgm:t>
        <a:bodyPr/>
        <a:lstStyle/>
        <a:p>
          <a:r>
            <a:rPr lang="es-ES" sz="1500" dirty="0"/>
            <a:t>Tasa Interna de Retorno (TIR)</a:t>
          </a:r>
        </a:p>
      </dgm:t>
    </dgm:pt>
    <dgm:pt modelId="{FDE18246-2565-CC45-95A5-C9A5F47F1AA9}" type="parTrans" cxnId="{F11E7EF3-CF38-9F45-97A5-B244456277C0}">
      <dgm:prSet/>
      <dgm:spPr/>
      <dgm:t>
        <a:bodyPr/>
        <a:lstStyle/>
        <a:p>
          <a:endParaRPr lang="es-ES"/>
        </a:p>
      </dgm:t>
    </dgm:pt>
    <dgm:pt modelId="{A1E3C394-2684-DF49-9938-16C456FAB4AC}" type="sibTrans" cxnId="{F11E7EF3-CF38-9F45-97A5-B244456277C0}">
      <dgm:prSet/>
      <dgm:spPr/>
      <dgm:t>
        <a:bodyPr/>
        <a:lstStyle/>
        <a:p>
          <a:endParaRPr lang="es-ES"/>
        </a:p>
      </dgm:t>
    </dgm:pt>
    <dgm:pt modelId="{7EFE33BA-7A7E-4E49-AA91-34A850793440}">
      <dgm:prSet phldrT="[Texto]" custT="1"/>
      <dgm:spPr/>
      <dgm:t>
        <a:bodyPr/>
        <a:lstStyle/>
        <a:p>
          <a:r>
            <a:rPr lang="es-ES" sz="1500" dirty="0"/>
            <a:t>Beneficio Costo (B/C)</a:t>
          </a:r>
        </a:p>
      </dgm:t>
    </dgm:pt>
    <dgm:pt modelId="{88D114B5-8131-8E43-859A-4B9E2BCF14B4}" type="parTrans" cxnId="{8AD3E224-1C67-A143-B9F1-B969E876B7BB}">
      <dgm:prSet/>
      <dgm:spPr/>
      <dgm:t>
        <a:bodyPr/>
        <a:lstStyle/>
        <a:p>
          <a:endParaRPr lang="es-ES"/>
        </a:p>
      </dgm:t>
    </dgm:pt>
    <dgm:pt modelId="{DF07A521-7682-124F-B923-0E9E048E4D31}" type="sibTrans" cxnId="{8AD3E224-1C67-A143-B9F1-B969E876B7BB}">
      <dgm:prSet/>
      <dgm:spPr/>
      <dgm:t>
        <a:bodyPr/>
        <a:lstStyle/>
        <a:p>
          <a:endParaRPr lang="es-ES"/>
        </a:p>
      </dgm:t>
    </dgm:pt>
    <dgm:pt modelId="{9CF7E2BA-1D80-2044-8E2C-8A2C712F26FF}">
      <dgm:prSet phldrT="[Texto]" custT="1"/>
      <dgm:spPr/>
      <dgm:t>
        <a:bodyPr/>
        <a:lstStyle/>
        <a:p>
          <a:r>
            <a:rPr lang="es-ES" sz="1500" dirty="0"/>
            <a:t>Costo Efectividad (C/E)</a:t>
          </a:r>
        </a:p>
      </dgm:t>
    </dgm:pt>
    <dgm:pt modelId="{7A01F63D-54AA-E847-BC56-10970E8CC921}" type="parTrans" cxnId="{B4C8C3FF-4FFC-934E-8401-2EB1F5DE46E4}">
      <dgm:prSet/>
      <dgm:spPr/>
      <dgm:t>
        <a:bodyPr/>
        <a:lstStyle/>
        <a:p>
          <a:endParaRPr lang="es-ES"/>
        </a:p>
      </dgm:t>
    </dgm:pt>
    <dgm:pt modelId="{92F28566-9941-024E-8382-179F5BD0CB6C}" type="sibTrans" cxnId="{B4C8C3FF-4FFC-934E-8401-2EB1F5DE46E4}">
      <dgm:prSet/>
      <dgm:spPr/>
      <dgm:t>
        <a:bodyPr/>
        <a:lstStyle/>
        <a:p>
          <a:endParaRPr lang="es-ES"/>
        </a:p>
      </dgm:t>
    </dgm:pt>
    <dgm:pt modelId="{D968E16C-C3FD-6C42-9791-A09F3C78C9FA}">
      <dgm:prSet phldrT="[Texto]" custT="1"/>
      <dgm:spPr/>
      <dgm:t>
        <a:bodyPr/>
        <a:lstStyle/>
        <a:p>
          <a:r>
            <a:rPr lang="es-ES" sz="2000" dirty="0"/>
            <a:t>Selección de la alternativa más rentable</a:t>
          </a:r>
        </a:p>
      </dgm:t>
    </dgm:pt>
    <dgm:pt modelId="{0FDA228E-E850-6F4E-AF09-3DBE60F00D23}" type="parTrans" cxnId="{595C0863-5DC9-DF48-A0B8-ED659E1447B4}">
      <dgm:prSet/>
      <dgm:spPr/>
      <dgm:t>
        <a:bodyPr/>
        <a:lstStyle/>
        <a:p>
          <a:endParaRPr lang="es-ES"/>
        </a:p>
      </dgm:t>
    </dgm:pt>
    <dgm:pt modelId="{A6E6E4AA-8E24-5040-9306-36C6FB48CD1F}" type="sibTrans" cxnId="{595C0863-5DC9-DF48-A0B8-ED659E1447B4}">
      <dgm:prSet/>
      <dgm:spPr/>
      <dgm:t>
        <a:bodyPr/>
        <a:lstStyle/>
        <a:p>
          <a:endParaRPr lang="es-ES"/>
        </a:p>
      </dgm:t>
    </dgm:pt>
    <dgm:pt modelId="{DE97A2E0-BCAF-924C-B6F0-5C201CD879B9}">
      <dgm:prSet phldrT="[Texto]" custT="1"/>
      <dgm:spPr/>
      <dgm:t>
        <a:bodyPr/>
        <a:lstStyle/>
        <a:p>
          <a:r>
            <a:rPr lang="es-ES" sz="2000" dirty="0"/>
            <a:t>Análisis de sensibilidad</a:t>
          </a:r>
        </a:p>
      </dgm:t>
    </dgm:pt>
    <dgm:pt modelId="{86DCD521-7F28-0141-A248-E5E15D57EFBD}" type="parTrans" cxnId="{210892DA-E7DB-3E48-84DE-76B3A18F4992}">
      <dgm:prSet/>
      <dgm:spPr/>
      <dgm:t>
        <a:bodyPr/>
        <a:lstStyle/>
        <a:p>
          <a:endParaRPr lang="es-ES"/>
        </a:p>
      </dgm:t>
    </dgm:pt>
    <dgm:pt modelId="{F9B07CB9-A9C4-C94B-AC11-3AB0FE1AC572}" type="sibTrans" cxnId="{210892DA-E7DB-3E48-84DE-76B3A18F4992}">
      <dgm:prSet/>
      <dgm:spPr/>
      <dgm:t>
        <a:bodyPr/>
        <a:lstStyle/>
        <a:p>
          <a:endParaRPr lang="es-ES"/>
        </a:p>
      </dgm:t>
    </dgm:pt>
    <dgm:pt modelId="{EFAEEC89-6F5C-6D4A-9695-FE25C30717DD}">
      <dgm:prSet phldrT="[Texto]" custT="1"/>
      <dgm:spPr/>
      <dgm:t>
        <a:bodyPr/>
        <a:lstStyle/>
        <a:p>
          <a:r>
            <a:rPr lang="es-ES" sz="1500" dirty="0"/>
            <a:t>Construcción de un escenario "pesimista"</a:t>
          </a:r>
        </a:p>
      </dgm:t>
    </dgm:pt>
    <dgm:pt modelId="{F5FB6A30-6801-E945-B957-56C079C6D8F6}" type="parTrans" cxnId="{5F907F5E-D368-254E-A318-4211D07E7A39}">
      <dgm:prSet/>
      <dgm:spPr/>
      <dgm:t>
        <a:bodyPr/>
        <a:lstStyle/>
        <a:p>
          <a:endParaRPr lang="es-ES"/>
        </a:p>
      </dgm:t>
    </dgm:pt>
    <dgm:pt modelId="{34892AD7-6BFE-584D-A748-CE006F4120D3}" type="sibTrans" cxnId="{5F907F5E-D368-254E-A318-4211D07E7A39}">
      <dgm:prSet/>
      <dgm:spPr/>
      <dgm:t>
        <a:bodyPr/>
        <a:lstStyle/>
        <a:p>
          <a:endParaRPr lang="es-ES"/>
        </a:p>
      </dgm:t>
    </dgm:pt>
    <dgm:pt modelId="{CB1131AB-C9AD-AC47-A323-B715268E976E}">
      <dgm:prSet phldrT="[Texto]" custT="1"/>
      <dgm:spPr/>
      <dgm:t>
        <a:bodyPr/>
        <a:lstStyle/>
        <a:p>
          <a:r>
            <a:rPr lang="es-ES" sz="1800" dirty="0"/>
            <a:t>Interpretación de los </a:t>
          </a:r>
          <a:r>
            <a:rPr lang="es-ES" sz="1800" dirty="0" err="1"/>
            <a:t>ind</a:t>
          </a:r>
          <a:r>
            <a:rPr lang="es-ES" sz="1800" dirty="0"/>
            <a:t>. de rentabilidad</a:t>
          </a:r>
        </a:p>
      </dgm:t>
    </dgm:pt>
    <dgm:pt modelId="{A2BA0F6C-5476-FF4C-8A30-0247EA75CDFC}" type="parTrans" cxnId="{074E4732-06E5-A447-B10C-FA7CA79E213F}">
      <dgm:prSet/>
      <dgm:spPr/>
      <dgm:t>
        <a:bodyPr/>
        <a:lstStyle/>
        <a:p>
          <a:endParaRPr lang="es-ES"/>
        </a:p>
      </dgm:t>
    </dgm:pt>
    <dgm:pt modelId="{2C2A4E71-6687-864C-AA35-626DC4EAEC3B}" type="sibTrans" cxnId="{074E4732-06E5-A447-B10C-FA7CA79E213F}">
      <dgm:prSet/>
      <dgm:spPr/>
      <dgm:t>
        <a:bodyPr/>
        <a:lstStyle/>
        <a:p>
          <a:endParaRPr lang="es-ES"/>
        </a:p>
      </dgm:t>
    </dgm:pt>
    <dgm:pt modelId="{448EDCFB-C9CC-D845-AE93-5C35BCDDFE64}">
      <dgm:prSet phldrT="[Texto]" custT="1"/>
      <dgm:spPr/>
      <dgm:t>
        <a:bodyPr/>
        <a:lstStyle/>
        <a:p>
          <a:r>
            <a:rPr lang="es-ES" sz="1500" dirty="0"/>
            <a:t>Estimación de los </a:t>
          </a:r>
          <a:r>
            <a:rPr lang="es-ES" sz="1500" dirty="0" err="1"/>
            <a:t>ind</a:t>
          </a:r>
          <a:r>
            <a:rPr lang="es-ES" sz="1500" dirty="0"/>
            <a:t>. de rentabilidad bajo el nuevo escenario</a:t>
          </a:r>
        </a:p>
      </dgm:t>
    </dgm:pt>
    <dgm:pt modelId="{728EDF00-E550-A84D-A5A1-06523D4633F8}" type="parTrans" cxnId="{1BBD51D8-E92C-E243-8814-0CEB56B2466B}">
      <dgm:prSet/>
      <dgm:spPr/>
      <dgm:t>
        <a:bodyPr/>
        <a:lstStyle/>
        <a:p>
          <a:endParaRPr lang="es-ES"/>
        </a:p>
      </dgm:t>
    </dgm:pt>
    <dgm:pt modelId="{FAA4238D-D603-7747-B64F-BCF6ACC14648}" type="sibTrans" cxnId="{1BBD51D8-E92C-E243-8814-0CEB56B2466B}">
      <dgm:prSet/>
      <dgm:spPr/>
      <dgm:t>
        <a:bodyPr/>
        <a:lstStyle/>
        <a:p>
          <a:endParaRPr lang="es-ES"/>
        </a:p>
      </dgm:t>
    </dgm:pt>
    <dgm:pt modelId="{E130C97C-BE81-4A44-837D-375CB2E63AC4}" type="pres">
      <dgm:prSet presAssocID="{C06DEE5D-A119-6B47-ACA4-9B8867123949}" presName="rootnode" presStyleCnt="0">
        <dgm:presLayoutVars>
          <dgm:chMax/>
          <dgm:chPref/>
          <dgm:dir/>
          <dgm:animLvl val="lvl"/>
        </dgm:presLayoutVars>
      </dgm:prSet>
      <dgm:spPr/>
      <dgm:t>
        <a:bodyPr/>
        <a:lstStyle/>
        <a:p>
          <a:endParaRPr lang="es-ES"/>
        </a:p>
      </dgm:t>
    </dgm:pt>
    <dgm:pt modelId="{0A6D919E-46BC-1947-AFD0-24F70F6CFCDA}" type="pres">
      <dgm:prSet presAssocID="{18E53ABF-1163-E04A-B00A-44EA31CFEE0E}" presName="composite" presStyleCnt="0"/>
      <dgm:spPr/>
    </dgm:pt>
    <dgm:pt modelId="{BE38CBE9-0BCA-264D-BB56-2343010F6535}" type="pres">
      <dgm:prSet presAssocID="{18E53ABF-1163-E04A-B00A-44EA31CFEE0E}" presName="bentUpArrow1" presStyleLbl="alignImgPlace1" presStyleIdx="0" presStyleCnt="4" custLinFactNeighborX="-26820"/>
      <dgm:spPr/>
    </dgm:pt>
    <dgm:pt modelId="{B9C58711-9658-9F45-9496-BFCA2044616F}" type="pres">
      <dgm:prSet presAssocID="{18E53ABF-1163-E04A-B00A-44EA31CFEE0E}" presName="ParentText" presStyleLbl="node1" presStyleIdx="0" presStyleCnt="5" custScaleX="185375">
        <dgm:presLayoutVars>
          <dgm:chMax val="1"/>
          <dgm:chPref val="1"/>
          <dgm:bulletEnabled val="1"/>
        </dgm:presLayoutVars>
      </dgm:prSet>
      <dgm:spPr/>
      <dgm:t>
        <a:bodyPr/>
        <a:lstStyle/>
        <a:p>
          <a:endParaRPr lang="es-ES"/>
        </a:p>
      </dgm:t>
    </dgm:pt>
    <dgm:pt modelId="{FFCDB665-C01A-1548-93B0-9644F6D0DC2B}" type="pres">
      <dgm:prSet presAssocID="{18E53ABF-1163-E04A-B00A-44EA31CFEE0E}" presName="ChildText" presStyleLbl="revTx" presStyleIdx="0" presStyleCnt="5" custScaleX="523719" custLinFactX="100000" custLinFactNeighborX="180585" custLinFactNeighborY="3011">
        <dgm:presLayoutVars>
          <dgm:chMax val="0"/>
          <dgm:chPref val="0"/>
          <dgm:bulletEnabled val="1"/>
        </dgm:presLayoutVars>
      </dgm:prSet>
      <dgm:spPr/>
      <dgm:t>
        <a:bodyPr/>
        <a:lstStyle/>
        <a:p>
          <a:endParaRPr lang="es-ES"/>
        </a:p>
      </dgm:t>
    </dgm:pt>
    <dgm:pt modelId="{BCBD174E-20FB-6B41-8C16-4A987B68D555}" type="pres">
      <dgm:prSet presAssocID="{88176C77-DD99-D342-87CA-E0C31E7DDB48}" presName="sibTrans" presStyleCnt="0"/>
      <dgm:spPr/>
    </dgm:pt>
    <dgm:pt modelId="{AD53493C-9456-AD42-A873-31DFC64668C2}" type="pres">
      <dgm:prSet presAssocID="{609787FD-0F8C-2B4C-BBD0-BE1CA8AD6B33}" presName="composite" presStyleCnt="0"/>
      <dgm:spPr/>
    </dgm:pt>
    <dgm:pt modelId="{C28CD516-C055-B648-959E-B0DA60127151}" type="pres">
      <dgm:prSet presAssocID="{609787FD-0F8C-2B4C-BBD0-BE1CA8AD6B33}" presName="bentUpArrow1" presStyleLbl="alignImgPlace1" presStyleIdx="1" presStyleCnt="4" custLinFactNeighborX="-79021"/>
      <dgm:spPr/>
    </dgm:pt>
    <dgm:pt modelId="{A08A7F14-BD7F-6646-8C76-7E78EB2DFBEE}" type="pres">
      <dgm:prSet presAssocID="{609787FD-0F8C-2B4C-BBD0-BE1CA8AD6B33}" presName="ParentText" presStyleLbl="node1" presStyleIdx="1" presStyleCnt="5" custScaleX="189688" custLinFactX="-21127" custLinFactNeighborX="-100000" custLinFactNeighborY="1030">
        <dgm:presLayoutVars>
          <dgm:chMax val="1"/>
          <dgm:chPref val="1"/>
          <dgm:bulletEnabled val="1"/>
        </dgm:presLayoutVars>
      </dgm:prSet>
      <dgm:spPr/>
      <dgm:t>
        <a:bodyPr/>
        <a:lstStyle/>
        <a:p>
          <a:endParaRPr lang="es-ES"/>
        </a:p>
      </dgm:t>
    </dgm:pt>
    <dgm:pt modelId="{4E86A73E-96FB-C84D-94B7-53622A4B90A5}" type="pres">
      <dgm:prSet presAssocID="{609787FD-0F8C-2B4C-BBD0-BE1CA8AD6B33}" presName="ChildText" presStyleLbl="revTx" presStyleIdx="1" presStyleCnt="5" custScaleX="645071" custScaleY="143922" custLinFactX="72076" custLinFactNeighborX="100000" custLinFactNeighborY="4241">
        <dgm:presLayoutVars>
          <dgm:chMax val="0"/>
          <dgm:chPref val="0"/>
          <dgm:bulletEnabled val="1"/>
        </dgm:presLayoutVars>
      </dgm:prSet>
      <dgm:spPr/>
      <dgm:t>
        <a:bodyPr/>
        <a:lstStyle/>
        <a:p>
          <a:endParaRPr lang="es-ES"/>
        </a:p>
      </dgm:t>
    </dgm:pt>
    <dgm:pt modelId="{8146B1EB-71A5-4948-9499-0785AE5F8971}" type="pres">
      <dgm:prSet presAssocID="{5E760ED7-9AC6-1949-A329-B06A4DE1188C}" presName="sibTrans" presStyleCnt="0"/>
      <dgm:spPr/>
    </dgm:pt>
    <dgm:pt modelId="{B4192B30-6D5F-0E4F-A13A-978EA332BD37}" type="pres">
      <dgm:prSet presAssocID="{8B82AF32-3107-A441-AFF3-78B5C67F134A}" presName="composite" presStyleCnt="0"/>
      <dgm:spPr/>
    </dgm:pt>
    <dgm:pt modelId="{6F20F6DC-D1EF-DE4B-B8D3-2985EA90B043}" type="pres">
      <dgm:prSet presAssocID="{8B82AF32-3107-A441-AFF3-78B5C67F134A}" presName="bentUpArrow1" presStyleLbl="alignImgPlace1" presStyleIdx="2" presStyleCnt="4"/>
      <dgm:spPr/>
    </dgm:pt>
    <dgm:pt modelId="{2B011B73-5CDB-2248-8950-28246A7C1EF3}" type="pres">
      <dgm:prSet presAssocID="{8B82AF32-3107-A441-AFF3-78B5C67F134A}" presName="ParentText" presStyleLbl="node1" presStyleIdx="2" presStyleCnt="5" custScaleX="204728" custScaleY="127802" custLinFactNeighborX="-54796" custLinFactNeighborY="1728">
        <dgm:presLayoutVars>
          <dgm:chMax val="1"/>
          <dgm:chPref val="1"/>
          <dgm:bulletEnabled val="1"/>
        </dgm:presLayoutVars>
      </dgm:prSet>
      <dgm:spPr/>
      <dgm:t>
        <a:bodyPr/>
        <a:lstStyle/>
        <a:p>
          <a:endParaRPr lang="es-ES"/>
        </a:p>
      </dgm:t>
    </dgm:pt>
    <dgm:pt modelId="{5FE3DB01-E9EB-C741-A327-867699E9A869}" type="pres">
      <dgm:prSet presAssocID="{8B82AF32-3107-A441-AFF3-78B5C67F134A}" presName="ChildText" presStyleLbl="revTx" presStyleIdx="2" presStyleCnt="5" custScaleX="447324" custScaleY="152369" custLinFactX="87489" custLinFactNeighborX="100000" custLinFactNeighborY="-11098">
        <dgm:presLayoutVars>
          <dgm:chMax val="0"/>
          <dgm:chPref val="0"/>
          <dgm:bulletEnabled val="1"/>
        </dgm:presLayoutVars>
      </dgm:prSet>
      <dgm:spPr/>
      <dgm:t>
        <a:bodyPr/>
        <a:lstStyle/>
        <a:p>
          <a:endParaRPr lang="es-ES"/>
        </a:p>
      </dgm:t>
    </dgm:pt>
    <dgm:pt modelId="{EE3931B1-4E75-5147-8291-F5F54DD5391E}" type="pres">
      <dgm:prSet presAssocID="{707CCE85-AFAD-6240-8EB3-E05296E13C5D}" presName="sibTrans" presStyleCnt="0"/>
      <dgm:spPr/>
    </dgm:pt>
    <dgm:pt modelId="{54385BB9-F698-2546-920A-BF8801CE4C01}" type="pres">
      <dgm:prSet presAssocID="{D968E16C-C3FD-6C42-9791-A09F3C78C9FA}" presName="composite" presStyleCnt="0"/>
      <dgm:spPr/>
    </dgm:pt>
    <dgm:pt modelId="{776C6985-71AF-EE41-86F9-E7578195575D}" type="pres">
      <dgm:prSet presAssocID="{D968E16C-C3FD-6C42-9791-A09F3C78C9FA}" presName="bentUpArrow1" presStyleLbl="alignImgPlace1" presStyleIdx="3" presStyleCnt="4" custLinFactX="-37867" custLinFactNeighborX="-100000" custLinFactNeighborY="11698"/>
      <dgm:spPr/>
    </dgm:pt>
    <dgm:pt modelId="{05B729AA-BC5C-BB48-BCF9-F7E3D1C0B396}" type="pres">
      <dgm:prSet presAssocID="{D968E16C-C3FD-6C42-9791-A09F3C78C9FA}" presName="ParentText" presStyleLbl="node1" presStyleIdx="3" presStyleCnt="5" custScaleX="189696" custScaleY="124156" custLinFactNeighborX="-52202">
        <dgm:presLayoutVars>
          <dgm:chMax val="1"/>
          <dgm:chPref val="1"/>
          <dgm:bulletEnabled val="1"/>
        </dgm:presLayoutVars>
      </dgm:prSet>
      <dgm:spPr/>
      <dgm:t>
        <a:bodyPr/>
        <a:lstStyle/>
        <a:p>
          <a:endParaRPr lang="es-ES"/>
        </a:p>
      </dgm:t>
    </dgm:pt>
    <dgm:pt modelId="{1F11A15B-2E16-9544-A9FC-2EEF37968C4F}" type="pres">
      <dgm:prSet presAssocID="{D968E16C-C3FD-6C42-9791-A09F3C78C9FA}" presName="ChildText" presStyleLbl="revTx" presStyleIdx="3" presStyleCnt="5" custScaleX="366705" custLinFactX="22584" custLinFactNeighborX="100000" custLinFactNeighborY="-2497">
        <dgm:presLayoutVars>
          <dgm:chMax val="0"/>
          <dgm:chPref val="0"/>
          <dgm:bulletEnabled val="1"/>
        </dgm:presLayoutVars>
      </dgm:prSet>
      <dgm:spPr/>
      <dgm:t>
        <a:bodyPr/>
        <a:lstStyle/>
        <a:p>
          <a:endParaRPr lang="es-ES"/>
        </a:p>
      </dgm:t>
    </dgm:pt>
    <dgm:pt modelId="{503B2054-B7B5-254C-B070-009CDA237001}" type="pres">
      <dgm:prSet presAssocID="{A6E6E4AA-8E24-5040-9306-36C6FB48CD1F}" presName="sibTrans" presStyleCnt="0"/>
      <dgm:spPr/>
    </dgm:pt>
    <dgm:pt modelId="{3EAB6C63-FE12-6640-B963-FDE85C9EF957}" type="pres">
      <dgm:prSet presAssocID="{DE97A2E0-BCAF-924C-B6F0-5C201CD879B9}" presName="composite" presStyleCnt="0"/>
      <dgm:spPr/>
    </dgm:pt>
    <dgm:pt modelId="{3A27F6B9-1801-EE48-9F42-1637630058EF}" type="pres">
      <dgm:prSet presAssocID="{DE97A2E0-BCAF-924C-B6F0-5C201CD879B9}" presName="ParentText" presStyleLbl="node1" presStyleIdx="4" presStyleCnt="5" custScaleX="187097" custLinFactX="-55877" custLinFactNeighborX="-100000" custLinFactNeighborY="3970">
        <dgm:presLayoutVars>
          <dgm:chMax val="1"/>
          <dgm:chPref val="1"/>
          <dgm:bulletEnabled val="1"/>
        </dgm:presLayoutVars>
      </dgm:prSet>
      <dgm:spPr/>
      <dgm:t>
        <a:bodyPr/>
        <a:lstStyle/>
        <a:p>
          <a:endParaRPr lang="es-ES"/>
        </a:p>
      </dgm:t>
    </dgm:pt>
    <dgm:pt modelId="{0C67F524-04DD-D643-B345-7C22DE0626DA}" type="pres">
      <dgm:prSet presAssocID="{DE97A2E0-BCAF-924C-B6F0-5C201CD879B9}" presName="FinalChildText" presStyleLbl="revTx" presStyleIdx="4" presStyleCnt="5" custScaleX="387433" custScaleY="181900" custLinFactNeighborX="-7163" custLinFactNeighborY="2422">
        <dgm:presLayoutVars>
          <dgm:chMax val="0"/>
          <dgm:chPref val="0"/>
          <dgm:bulletEnabled val="1"/>
        </dgm:presLayoutVars>
      </dgm:prSet>
      <dgm:spPr/>
      <dgm:t>
        <a:bodyPr/>
        <a:lstStyle/>
        <a:p>
          <a:endParaRPr lang="es-ES"/>
        </a:p>
      </dgm:t>
    </dgm:pt>
  </dgm:ptLst>
  <dgm:cxnLst>
    <dgm:cxn modelId="{652D9328-2EDA-2F47-B172-436DE9DD2AAC}" srcId="{C06DEE5D-A119-6B47-ACA4-9B8867123949}" destId="{8B82AF32-3107-A441-AFF3-78B5C67F134A}" srcOrd="2" destOrd="0" parTransId="{64B6E2FC-26A9-7D4E-9BA1-FA0CB437C27B}" sibTransId="{707CCE85-AFAD-6240-8EB3-E05296E13C5D}"/>
    <dgm:cxn modelId="{8AD3E224-1C67-A143-B9F1-B969E876B7BB}" srcId="{8B82AF32-3107-A441-AFF3-78B5C67F134A}" destId="{7EFE33BA-7A7E-4E49-AA91-34A850793440}" srcOrd="2" destOrd="0" parTransId="{88D114B5-8131-8E43-859A-4B9E2BCF14B4}" sibTransId="{DF07A521-7682-124F-B923-0E9E048E4D31}"/>
    <dgm:cxn modelId="{73B1D954-1017-134C-83A6-558D14CC19D9}" srcId="{C06DEE5D-A119-6B47-ACA4-9B8867123949}" destId="{18E53ABF-1163-E04A-B00A-44EA31CFEE0E}" srcOrd="0" destOrd="0" parTransId="{1C95310B-F70F-7B46-9FE2-E1E5CB80B71A}" sibTransId="{88176C77-DD99-D342-87CA-E0C31E7DDB48}"/>
    <dgm:cxn modelId="{15F6E806-14ED-3445-AE46-0F274C8C8DED}" srcId="{609787FD-0F8C-2B4C-BBD0-BE1CA8AD6B33}" destId="{BB44C82F-048C-854E-A3EF-AA739F603821}" srcOrd="1" destOrd="0" parTransId="{9F32D175-4F7A-4D4C-BE7D-F67E1339238A}" sibTransId="{29C6F3C1-F7A8-3B4D-9431-DD6FF865424E}"/>
    <dgm:cxn modelId="{1BBD51D8-E92C-E243-8814-0CEB56B2466B}" srcId="{DE97A2E0-BCAF-924C-B6F0-5C201CD879B9}" destId="{448EDCFB-C9CC-D845-AE93-5C35BCDDFE64}" srcOrd="1" destOrd="0" parTransId="{728EDF00-E550-A84D-A5A1-06523D4633F8}" sibTransId="{FAA4238D-D603-7747-B64F-BCF6ACC14648}"/>
    <dgm:cxn modelId="{5BBBD1A5-B862-B940-A164-97602172CB3E}" type="presOf" srcId="{80EDD757-9526-8844-9DF9-4594870184C6}" destId="{5FE3DB01-E9EB-C741-A327-867699E9A869}" srcOrd="0" destOrd="1" presId="urn:microsoft.com/office/officeart/2005/8/layout/StepDownProcess"/>
    <dgm:cxn modelId="{7FDB6A8B-50F0-B74C-834D-4754F03D5958}" type="presOf" srcId="{D968E16C-C3FD-6C42-9791-A09F3C78C9FA}" destId="{05B729AA-BC5C-BB48-BCF9-F7E3D1C0B396}" srcOrd="0" destOrd="0" presId="urn:microsoft.com/office/officeart/2005/8/layout/StepDownProcess"/>
    <dgm:cxn modelId="{B4C8C3FF-4FFC-934E-8401-2EB1F5DE46E4}" srcId="{8B82AF32-3107-A441-AFF3-78B5C67F134A}" destId="{9CF7E2BA-1D80-2044-8E2C-8A2C712F26FF}" srcOrd="3" destOrd="0" parTransId="{7A01F63D-54AA-E847-BC56-10970E8CC921}" sibTransId="{92F28566-9941-024E-8382-179F5BD0CB6C}"/>
    <dgm:cxn modelId="{24E23C41-9A90-DA49-8886-AAC548A94D34}" srcId="{8B82AF32-3107-A441-AFF3-78B5C67F134A}" destId="{D93217C4-B1BF-B246-A26E-75489326C9AA}" srcOrd="0" destOrd="0" parTransId="{327B5A96-B798-E647-994A-EBE032D3D5BA}" sibTransId="{97A25BA7-9F58-F746-ACB7-8F2F368BA892}"/>
    <dgm:cxn modelId="{32EC4074-E6D8-9B49-8B5B-26FEB4B93D49}" type="presOf" srcId="{86A92511-909E-9840-803E-F830627EFE57}" destId="{FFCDB665-C01A-1548-93B0-9644F6D0DC2B}" srcOrd="0" destOrd="0" presId="urn:microsoft.com/office/officeart/2005/8/layout/StepDownProcess"/>
    <dgm:cxn modelId="{BD1E8EFD-985C-2946-8ED4-571CA2C3EEF2}" srcId="{C06DEE5D-A119-6B47-ACA4-9B8867123949}" destId="{609787FD-0F8C-2B4C-BBD0-BE1CA8AD6B33}" srcOrd="1" destOrd="0" parTransId="{9B6D567B-F778-7E47-8D91-B0E072B288D7}" sibTransId="{5E760ED7-9AC6-1949-A329-B06A4DE1188C}"/>
    <dgm:cxn modelId="{1EA5C069-CA54-BF46-AAC5-A99F3C039E05}" type="presOf" srcId="{448EDCFB-C9CC-D845-AE93-5C35BCDDFE64}" destId="{0C67F524-04DD-D643-B345-7C22DE0626DA}" srcOrd="0" destOrd="1" presId="urn:microsoft.com/office/officeart/2005/8/layout/StepDownProcess"/>
    <dgm:cxn modelId="{4B11782A-BF4C-B547-B514-88091C113A79}" type="presOf" srcId="{BB44C82F-048C-854E-A3EF-AA739F603821}" destId="{4E86A73E-96FB-C84D-94B7-53622A4B90A5}" srcOrd="0" destOrd="1" presId="urn:microsoft.com/office/officeart/2005/8/layout/StepDownProcess"/>
    <dgm:cxn modelId="{756BBE99-C058-F548-A80D-2BE71E014334}" type="presOf" srcId="{C61E6231-7FED-424C-93F9-D25B3B9B39E3}" destId="{FFCDB665-C01A-1548-93B0-9644F6D0DC2B}" srcOrd="0" destOrd="1" presId="urn:microsoft.com/office/officeart/2005/8/layout/StepDownProcess"/>
    <dgm:cxn modelId="{E4013850-07D2-BC46-AEE1-AD26D7CE0D7E}" type="presOf" srcId="{CB1131AB-C9AD-AC47-A323-B715268E976E}" destId="{1F11A15B-2E16-9544-A9FC-2EEF37968C4F}" srcOrd="0" destOrd="0" presId="urn:microsoft.com/office/officeart/2005/8/layout/StepDownProcess"/>
    <dgm:cxn modelId="{609DC474-C757-9947-AE05-1FF9115712BE}" type="presOf" srcId="{683E2D05-B9BC-244A-93C0-64D652CF0980}" destId="{4E86A73E-96FB-C84D-94B7-53622A4B90A5}" srcOrd="0" destOrd="0" presId="urn:microsoft.com/office/officeart/2005/8/layout/StepDownProcess"/>
    <dgm:cxn modelId="{95796E46-6679-764E-BFA0-1F5EBED30A95}" type="presOf" srcId="{D93217C4-B1BF-B246-A26E-75489326C9AA}" destId="{5FE3DB01-E9EB-C741-A327-867699E9A869}" srcOrd="0" destOrd="0" presId="urn:microsoft.com/office/officeart/2005/8/layout/StepDownProcess"/>
    <dgm:cxn modelId="{49EFFB79-B85C-8D44-9BA9-31FED98594B8}" type="presOf" srcId="{18E53ABF-1163-E04A-B00A-44EA31CFEE0E}" destId="{B9C58711-9658-9F45-9496-BFCA2044616F}" srcOrd="0" destOrd="0" presId="urn:microsoft.com/office/officeart/2005/8/layout/StepDownProcess"/>
    <dgm:cxn modelId="{8C6A00BC-9450-7248-AB2E-17C0D37040B3}" type="presOf" srcId="{EFAEEC89-6F5C-6D4A-9695-FE25C30717DD}" destId="{0C67F524-04DD-D643-B345-7C22DE0626DA}" srcOrd="0" destOrd="0" presId="urn:microsoft.com/office/officeart/2005/8/layout/StepDownProcess"/>
    <dgm:cxn modelId="{E3CF59F4-A9F6-A547-B822-B60143CD8D72}" srcId="{18E53ABF-1163-E04A-B00A-44EA31CFEE0E}" destId="{C61E6231-7FED-424C-93F9-D25B3B9B39E3}" srcOrd="1" destOrd="0" parTransId="{2B17C390-A3B3-0E40-8E4B-25F46C77939F}" sibTransId="{A8C60A88-C340-EA4D-90F8-F893281CCCD4}"/>
    <dgm:cxn modelId="{5F7FE307-8102-864C-9929-1EDC8FE7064F}" type="presOf" srcId="{8B82AF32-3107-A441-AFF3-78B5C67F134A}" destId="{2B011B73-5CDB-2248-8950-28246A7C1EF3}" srcOrd="0" destOrd="0" presId="urn:microsoft.com/office/officeart/2005/8/layout/StepDownProcess"/>
    <dgm:cxn modelId="{57106ABC-FFC3-4D44-974B-E6812CABE5B9}" type="presOf" srcId="{C06DEE5D-A119-6B47-ACA4-9B8867123949}" destId="{E130C97C-BE81-4A44-837D-375CB2E63AC4}" srcOrd="0" destOrd="0" presId="urn:microsoft.com/office/officeart/2005/8/layout/StepDownProcess"/>
    <dgm:cxn modelId="{469E43E2-43A8-424D-B009-C044DACEC07C}" srcId="{18E53ABF-1163-E04A-B00A-44EA31CFEE0E}" destId="{86A92511-909E-9840-803E-F830627EFE57}" srcOrd="0" destOrd="0" parTransId="{4675A3A6-A70D-9842-8A13-460C4B5A2C92}" sibTransId="{DFC4A184-B3E5-004A-818E-191C327BD52C}"/>
    <dgm:cxn modelId="{CAB79B48-3E99-5A4D-8033-B3A1F06398A2}" srcId="{609787FD-0F8C-2B4C-BBD0-BE1CA8AD6B33}" destId="{683E2D05-B9BC-244A-93C0-64D652CF0980}" srcOrd="0" destOrd="0" parTransId="{8394F49F-88E7-414E-8926-B34D1FC3B520}" sibTransId="{66BA47F4-ED38-EE42-B1F8-64FB5E61F8A6}"/>
    <dgm:cxn modelId="{074E4732-06E5-A447-B10C-FA7CA79E213F}" srcId="{D968E16C-C3FD-6C42-9791-A09F3C78C9FA}" destId="{CB1131AB-C9AD-AC47-A323-B715268E976E}" srcOrd="0" destOrd="0" parTransId="{A2BA0F6C-5476-FF4C-8A30-0247EA75CDFC}" sibTransId="{2C2A4E71-6687-864C-AA35-626DC4EAEC3B}"/>
    <dgm:cxn modelId="{DA9742EB-8AA6-A944-92D8-A26B65EE6D07}" type="presOf" srcId="{DE97A2E0-BCAF-924C-B6F0-5C201CD879B9}" destId="{3A27F6B9-1801-EE48-9F42-1637630058EF}" srcOrd="0" destOrd="0" presId="urn:microsoft.com/office/officeart/2005/8/layout/StepDownProcess"/>
    <dgm:cxn modelId="{210892DA-E7DB-3E48-84DE-76B3A18F4992}" srcId="{C06DEE5D-A119-6B47-ACA4-9B8867123949}" destId="{DE97A2E0-BCAF-924C-B6F0-5C201CD879B9}" srcOrd="4" destOrd="0" parTransId="{86DCD521-7F28-0141-A248-E5E15D57EFBD}" sibTransId="{F9B07CB9-A9C4-C94B-AC11-3AB0FE1AC572}"/>
    <dgm:cxn modelId="{595C0863-5DC9-DF48-A0B8-ED659E1447B4}" srcId="{C06DEE5D-A119-6B47-ACA4-9B8867123949}" destId="{D968E16C-C3FD-6C42-9791-A09F3C78C9FA}" srcOrd="3" destOrd="0" parTransId="{0FDA228E-E850-6F4E-AF09-3DBE60F00D23}" sibTransId="{A6E6E4AA-8E24-5040-9306-36C6FB48CD1F}"/>
    <dgm:cxn modelId="{F11E7EF3-CF38-9F45-97A5-B244456277C0}" srcId="{8B82AF32-3107-A441-AFF3-78B5C67F134A}" destId="{80EDD757-9526-8844-9DF9-4594870184C6}" srcOrd="1" destOrd="0" parTransId="{FDE18246-2565-CC45-95A5-C9A5F47F1AA9}" sibTransId="{A1E3C394-2684-DF49-9938-16C456FAB4AC}"/>
    <dgm:cxn modelId="{5F907F5E-D368-254E-A318-4211D07E7A39}" srcId="{DE97A2E0-BCAF-924C-B6F0-5C201CD879B9}" destId="{EFAEEC89-6F5C-6D4A-9695-FE25C30717DD}" srcOrd="0" destOrd="0" parTransId="{F5FB6A30-6801-E945-B957-56C079C6D8F6}" sibTransId="{34892AD7-6BFE-584D-A748-CE006F4120D3}"/>
    <dgm:cxn modelId="{EA875FFB-847C-174D-9C16-47C145A411AF}" type="presOf" srcId="{609787FD-0F8C-2B4C-BBD0-BE1CA8AD6B33}" destId="{A08A7F14-BD7F-6646-8C76-7E78EB2DFBEE}" srcOrd="0" destOrd="0" presId="urn:microsoft.com/office/officeart/2005/8/layout/StepDownProcess"/>
    <dgm:cxn modelId="{6DAB4E66-61CC-C145-AED6-A944660376FD}" type="presOf" srcId="{7EFE33BA-7A7E-4E49-AA91-34A850793440}" destId="{5FE3DB01-E9EB-C741-A327-867699E9A869}" srcOrd="0" destOrd="2" presId="urn:microsoft.com/office/officeart/2005/8/layout/StepDownProcess"/>
    <dgm:cxn modelId="{EE99C88B-D7A0-5140-851B-7E5873AE69AD}" type="presOf" srcId="{9CF7E2BA-1D80-2044-8E2C-8A2C712F26FF}" destId="{5FE3DB01-E9EB-C741-A327-867699E9A869}" srcOrd="0" destOrd="3" presId="urn:microsoft.com/office/officeart/2005/8/layout/StepDownProcess"/>
    <dgm:cxn modelId="{64DE1D4C-6FB7-FE4B-AE6B-C6A685385657}" type="presParOf" srcId="{E130C97C-BE81-4A44-837D-375CB2E63AC4}" destId="{0A6D919E-46BC-1947-AFD0-24F70F6CFCDA}" srcOrd="0" destOrd="0" presId="urn:microsoft.com/office/officeart/2005/8/layout/StepDownProcess"/>
    <dgm:cxn modelId="{3D2C5867-D6F9-6E48-B029-438F8CEC9F6D}" type="presParOf" srcId="{0A6D919E-46BC-1947-AFD0-24F70F6CFCDA}" destId="{BE38CBE9-0BCA-264D-BB56-2343010F6535}" srcOrd="0" destOrd="0" presId="urn:microsoft.com/office/officeart/2005/8/layout/StepDownProcess"/>
    <dgm:cxn modelId="{6BB82E8E-C2E1-3D4F-9219-E4ABC3C64233}" type="presParOf" srcId="{0A6D919E-46BC-1947-AFD0-24F70F6CFCDA}" destId="{B9C58711-9658-9F45-9496-BFCA2044616F}" srcOrd="1" destOrd="0" presId="urn:microsoft.com/office/officeart/2005/8/layout/StepDownProcess"/>
    <dgm:cxn modelId="{E3BF42DF-5DE1-3C43-B507-051D8F18F904}" type="presParOf" srcId="{0A6D919E-46BC-1947-AFD0-24F70F6CFCDA}" destId="{FFCDB665-C01A-1548-93B0-9644F6D0DC2B}" srcOrd="2" destOrd="0" presId="urn:microsoft.com/office/officeart/2005/8/layout/StepDownProcess"/>
    <dgm:cxn modelId="{5932D67E-1D06-D742-8FC8-2A3A9A9F5256}" type="presParOf" srcId="{E130C97C-BE81-4A44-837D-375CB2E63AC4}" destId="{BCBD174E-20FB-6B41-8C16-4A987B68D555}" srcOrd="1" destOrd="0" presId="urn:microsoft.com/office/officeart/2005/8/layout/StepDownProcess"/>
    <dgm:cxn modelId="{52F6A077-F2FD-EC46-81C3-55272ECDE5D3}" type="presParOf" srcId="{E130C97C-BE81-4A44-837D-375CB2E63AC4}" destId="{AD53493C-9456-AD42-A873-31DFC64668C2}" srcOrd="2" destOrd="0" presId="urn:microsoft.com/office/officeart/2005/8/layout/StepDownProcess"/>
    <dgm:cxn modelId="{9C55E892-E0E0-6C42-9818-173EBF9B8209}" type="presParOf" srcId="{AD53493C-9456-AD42-A873-31DFC64668C2}" destId="{C28CD516-C055-B648-959E-B0DA60127151}" srcOrd="0" destOrd="0" presId="urn:microsoft.com/office/officeart/2005/8/layout/StepDownProcess"/>
    <dgm:cxn modelId="{9D29B083-1923-7C4F-83A1-CFD6B7A2C8C1}" type="presParOf" srcId="{AD53493C-9456-AD42-A873-31DFC64668C2}" destId="{A08A7F14-BD7F-6646-8C76-7E78EB2DFBEE}" srcOrd="1" destOrd="0" presId="urn:microsoft.com/office/officeart/2005/8/layout/StepDownProcess"/>
    <dgm:cxn modelId="{E18EC005-E726-5347-AC24-6E4E5C772EB3}" type="presParOf" srcId="{AD53493C-9456-AD42-A873-31DFC64668C2}" destId="{4E86A73E-96FB-C84D-94B7-53622A4B90A5}" srcOrd="2" destOrd="0" presId="urn:microsoft.com/office/officeart/2005/8/layout/StepDownProcess"/>
    <dgm:cxn modelId="{A8279DF1-F75A-6247-8928-A46500445175}" type="presParOf" srcId="{E130C97C-BE81-4A44-837D-375CB2E63AC4}" destId="{8146B1EB-71A5-4948-9499-0785AE5F8971}" srcOrd="3" destOrd="0" presId="urn:microsoft.com/office/officeart/2005/8/layout/StepDownProcess"/>
    <dgm:cxn modelId="{E3D85CE9-F758-7942-8940-8DE470387A7A}" type="presParOf" srcId="{E130C97C-BE81-4A44-837D-375CB2E63AC4}" destId="{B4192B30-6D5F-0E4F-A13A-978EA332BD37}" srcOrd="4" destOrd="0" presId="urn:microsoft.com/office/officeart/2005/8/layout/StepDownProcess"/>
    <dgm:cxn modelId="{5105F3E3-200C-A140-B9F4-A417CAB5D455}" type="presParOf" srcId="{B4192B30-6D5F-0E4F-A13A-978EA332BD37}" destId="{6F20F6DC-D1EF-DE4B-B8D3-2985EA90B043}" srcOrd="0" destOrd="0" presId="urn:microsoft.com/office/officeart/2005/8/layout/StepDownProcess"/>
    <dgm:cxn modelId="{4E959714-49A2-2E4F-84FA-AFC0A85DA6FC}" type="presParOf" srcId="{B4192B30-6D5F-0E4F-A13A-978EA332BD37}" destId="{2B011B73-5CDB-2248-8950-28246A7C1EF3}" srcOrd="1" destOrd="0" presId="urn:microsoft.com/office/officeart/2005/8/layout/StepDownProcess"/>
    <dgm:cxn modelId="{C47611D2-91E0-2D4B-9E00-8735F6D95E04}" type="presParOf" srcId="{B4192B30-6D5F-0E4F-A13A-978EA332BD37}" destId="{5FE3DB01-E9EB-C741-A327-867699E9A869}" srcOrd="2" destOrd="0" presId="urn:microsoft.com/office/officeart/2005/8/layout/StepDownProcess"/>
    <dgm:cxn modelId="{C334F3A2-0A6A-3746-A271-BC1558D5D97A}" type="presParOf" srcId="{E130C97C-BE81-4A44-837D-375CB2E63AC4}" destId="{EE3931B1-4E75-5147-8291-F5F54DD5391E}" srcOrd="5" destOrd="0" presId="urn:microsoft.com/office/officeart/2005/8/layout/StepDownProcess"/>
    <dgm:cxn modelId="{E3000F70-C7DA-8F4E-986D-370294113CD8}" type="presParOf" srcId="{E130C97C-BE81-4A44-837D-375CB2E63AC4}" destId="{54385BB9-F698-2546-920A-BF8801CE4C01}" srcOrd="6" destOrd="0" presId="urn:microsoft.com/office/officeart/2005/8/layout/StepDownProcess"/>
    <dgm:cxn modelId="{743BE381-C476-554C-903F-FBC8DC3AF515}" type="presParOf" srcId="{54385BB9-F698-2546-920A-BF8801CE4C01}" destId="{776C6985-71AF-EE41-86F9-E7578195575D}" srcOrd="0" destOrd="0" presId="urn:microsoft.com/office/officeart/2005/8/layout/StepDownProcess"/>
    <dgm:cxn modelId="{C6F04E39-BF7C-E548-93CC-067919AA9C73}" type="presParOf" srcId="{54385BB9-F698-2546-920A-BF8801CE4C01}" destId="{05B729AA-BC5C-BB48-BCF9-F7E3D1C0B396}" srcOrd="1" destOrd="0" presId="urn:microsoft.com/office/officeart/2005/8/layout/StepDownProcess"/>
    <dgm:cxn modelId="{68915480-13DF-3541-8C72-2B3BF3F167EA}" type="presParOf" srcId="{54385BB9-F698-2546-920A-BF8801CE4C01}" destId="{1F11A15B-2E16-9544-A9FC-2EEF37968C4F}" srcOrd="2" destOrd="0" presId="urn:microsoft.com/office/officeart/2005/8/layout/StepDownProcess"/>
    <dgm:cxn modelId="{E9DEC9D5-6315-C443-A015-3A7CA450A97F}" type="presParOf" srcId="{E130C97C-BE81-4A44-837D-375CB2E63AC4}" destId="{503B2054-B7B5-254C-B070-009CDA237001}" srcOrd="7" destOrd="0" presId="urn:microsoft.com/office/officeart/2005/8/layout/StepDownProcess"/>
    <dgm:cxn modelId="{0F8849D2-B11D-794D-BAD7-05FFC2DAE9BB}" type="presParOf" srcId="{E130C97C-BE81-4A44-837D-375CB2E63AC4}" destId="{3EAB6C63-FE12-6640-B963-FDE85C9EF957}" srcOrd="8" destOrd="0" presId="urn:microsoft.com/office/officeart/2005/8/layout/StepDownProcess"/>
    <dgm:cxn modelId="{C95C52AE-44B2-4C42-827B-CAB7564C9898}" type="presParOf" srcId="{3EAB6C63-FE12-6640-B963-FDE85C9EF957}" destId="{3A27F6B9-1801-EE48-9F42-1637630058EF}" srcOrd="0" destOrd="0" presId="urn:microsoft.com/office/officeart/2005/8/layout/StepDownProcess"/>
    <dgm:cxn modelId="{8BC402C7-7C36-404B-906C-2673D39876CD}" type="presParOf" srcId="{3EAB6C63-FE12-6640-B963-FDE85C9EF957}" destId="{0C67F524-04DD-D643-B345-7C22DE0626DA}"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4ACEEA-5672-4831-87C1-EB495011D76C}"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s-PE"/>
        </a:p>
      </dgm:t>
    </dgm:pt>
    <dgm:pt modelId="{8C8ABD23-4AC5-41E8-B831-C0ACB1EB1EB9}">
      <dgm:prSet phldrT="[Texto]" custT="1"/>
      <dgm:spPr/>
      <dgm:t>
        <a:bodyPr/>
        <a:lstStyle/>
        <a:p>
          <a:r>
            <a:rPr lang="es-MX" sz="2000" b="1" dirty="0">
              <a:latin typeface="+mn-lt"/>
            </a:rPr>
            <a:t>Co beneficios </a:t>
          </a:r>
          <a:endParaRPr lang="es-PE" sz="2000" b="1" dirty="0">
            <a:latin typeface="+mn-lt"/>
          </a:endParaRPr>
        </a:p>
      </dgm:t>
    </dgm:pt>
    <dgm:pt modelId="{057F2227-27DB-4F2F-B210-92B02369C89C}" type="parTrans" cxnId="{532A2C57-079B-4699-BB4B-14941871227D}">
      <dgm:prSet/>
      <dgm:spPr/>
      <dgm:t>
        <a:bodyPr/>
        <a:lstStyle/>
        <a:p>
          <a:endParaRPr lang="es-PE"/>
        </a:p>
      </dgm:t>
    </dgm:pt>
    <dgm:pt modelId="{A6137795-C543-447A-8012-35D7DACE807A}" type="sibTrans" cxnId="{532A2C57-079B-4699-BB4B-14941871227D}">
      <dgm:prSet/>
      <dgm:spPr/>
      <dgm:t>
        <a:bodyPr/>
        <a:lstStyle/>
        <a:p>
          <a:endParaRPr lang="es-PE"/>
        </a:p>
      </dgm:t>
    </dgm:pt>
    <dgm:pt modelId="{BA3DE47E-7A9C-4A54-BA8F-3A2260306DA4}">
      <dgm:prSet phldrT="[Texto]" custT="1"/>
      <dgm:spPr/>
      <dgm:t>
        <a:bodyPr/>
        <a:lstStyle/>
        <a:p>
          <a:pPr algn="just">
            <a:buFont typeface="Arial" panose="020B0604020202020204" pitchFamily="34" charset="0"/>
            <a:buChar char="•"/>
          </a:pPr>
          <a:r>
            <a:rPr lang="es-PE" sz="1400" dirty="0">
              <a:latin typeface="+mn-lt"/>
            </a:rPr>
            <a:t>Reducción de la deforestación y degradación y captura de carbono</a:t>
          </a:r>
        </a:p>
      </dgm:t>
    </dgm:pt>
    <dgm:pt modelId="{77460BBA-0589-4CD5-9DEE-A64427B032D0}" type="parTrans" cxnId="{26CBAB74-6DF6-4AAD-ACA2-29A5E873D84F}">
      <dgm:prSet/>
      <dgm:spPr/>
      <dgm:t>
        <a:bodyPr/>
        <a:lstStyle/>
        <a:p>
          <a:endParaRPr lang="es-PE"/>
        </a:p>
      </dgm:t>
    </dgm:pt>
    <dgm:pt modelId="{E266C1FC-E01B-4A0F-9C26-3628BEE4A4E4}" type="sibTrans" cxnId="{26CBAB74-6DF6-4AAD-ACA2-29A5E873D84F}">
      <dgm:prSet/>
      <dgm:spPr/>
      <dgm:t>
        <a:bodyPr/>
        <a:lstStyle/>
        <a:p>
          <a:endParaRPr lang="es-PE"/>
        </a:p>
      </dgm:t>
    </dgm:pt>
    <dgm:pt modelId="{DB72EBBC-94ED-4B61-B84F-B054A9058FC2}">
      <dgm:prSet phldrT="[Texto]" custT="1"/>
      <dgm:spPr/>
      <dgm:t>
        <a:bodyPr/>
        <a:lstStyle/>
        <a:p>
          <a:pPr algn="just">
            <a:buFont typeface="Arial" panose="020B0604020202020204" pitchFamily="34" charset="0"/>
            <a:buChar char="•"/>
          </a:pPr>
          <a:r>
            <a:rPr lang="es-PE" sz="1400" dirty="0">
              <a:latin typeface="+mn-lt"/>
            </a:rPr>
            <a:t>Mejora de la regulación (infiltración y recarga de acuíferos)</a:t>
          </a:r>
        </a:p>
      </dgm:t>
    </dgm:pt>
    <dgm:pt modelId="{E3EF05FE-B253-4158-AFAA-0CB499A76887}" type="parTrans" cxnId="{DF147F96-39E9-4043-ACCB-920D2F47B56E}">
      <dgm:prSet/>
      <dgm:spPr/>
      <dgm:t>
        <a:bodyPr/>
        <a:lstStyle/>
        <a:p>
          <a:endParaRPr lang="es-PE"/>
        </a:p>
      </dgm:t>
    </dgm:pt>
    <dgm:pt modelId="{A091974F-13D3-4082-9299-13F1D691D9A9}" type="sibTrans" cxnId="{DF147F96-39E9-4043-ACCB-920D2F47B56E}">
      <dgm:prSet/>
      <dgm:spPr/>
      <dgm:t>
        <a:bodyPr/>
        <a:lstStyle/>
        <a:p>
          <a:endParaRPr lang="es-PE"/>
        </a:p>
      </dgm:t>
    </dgm:pt>
    <dgm:pt modelId="{430C6362-2030-4B07-89F5-3A4555A8513E}">
      <dgm:prSet phldrT="[Texto]" custT="1"/>
      <dgm:spPr/>
      <dgm:t>
        <a:bodyPr/>
        <a:lstStyle/>
        <a:p>
          <a:pPr marL="0" lvl="0" indent="0" algn="ctr" defTabSz="1066800">
            <a:lnSpc>
              <a:spcPct val="90000"/>
            </a:lnSpc>
            <a:spcBef>
              <a:spcPct val="0"/>
            </a:spcBef>
            <a:spcAft>
              <a:spcPct val="35000"/>
            </a:spcAft>
          </a:pPr>
          <a:r>
            <a:rPr lang="es-PE" sz="1600" b="1" kern="1200" dirty="0"/>
            <a:t>Enfoques transversales (genero, interculturalidad, intergeneracional) </a:t>
          </a:r>
          <a:endParaRPr lang="es-PE" sz="1600" b="1" kern="1200" dirty="0">
            <a:solidFill>
              <a:srgbClr val="FFFFFF"/>
            </a:solidFill>
            <a:latin typeface="+mn-lt"/>
            <a:ea typeface="+mn-ea"/>
            <a:cs typeface="+mn-cs"/>
          </a:endParaRPr>
        </a:p>
      </dgm:t>
    </dgm:pt>
    <dgm:pt modelId="{F527DC56-7A0C-480B-B8B2-9CCDAFAD6129}" type="parTrans" cxnId="{CEC1B82A-8F1F-410C-BF62-858FF8CC0EFD}">
      <dgm:prSet/>
      <dgm:spPr/>
      <dgm:t>
        <a:bodyPr/>
        <a:lstStyle/>
        <a:p>
          <a:endParaRPr lang="es-PE"/>
        </a:p>
      </dgm:t>
    </dgm:pt>
    <dgm:pt modelId="{429B021A-3280-4F7D-A158-075D8ADE6A18}" type="sibTrans" cxnId="{CEC1B82A-8F1F-410C-BF62-858FF8CC0EFD}">
      <dgm:prSet/>
      <dgm:spPr/>
      <dgm:t>
        <a:bodyPr/>
        <a:lstStyle/>
        <a:p>
          <a:endParaRPr lang="es-PE"/>
        </a:p>
      </dgm:t>
    </dgm:pt>
    <dgm:pt modelId="{7854CC1A-6CCA-49AC-BAC4-70BDC1047D52}">
      <dgm:prSet phldrT="[Texto]" custT="1"/>
      <dgm:spPr/>
      <dgm:t>
        <a:bodyPr/>
        <a:lstStyle/>
        <a:p>
          <a:pPr algn="just"/>
          <a:r>
            <a:rPr lang="es-PE" sz="1400" dirty="0"/>
            <a:t>Acceso de la mujer a información para garantizar el ejercicio de su participación informada y oportuna en proyectos</a:t>
          </a:r>
          <a:endParaRPr lang="es-PE" sz="1400" dirty="0">
            <a:latin typeface="+mn-lt"/>
          </a:endParaRPr>
        </a:p>
      </dgm:t>
    </dgm:pt>
    <dgm:pt modelId="{E1C5DBBA-A0AA-485E-B189-E418016AA8A2}" type="parTrans" cxnId="{58D3441F-5F99-454F-81EC-B80D5492F8F8}">
      <dgm:prSet/>
      <dgm:spPr/>
      <dgm:t>
        <a:bodyPr/>
        <a:lstStyle/>
        <a:p>
          <a:endParaRPr lang="es-PE"/>
        </a:p>
      </dgm:t>
    </dgm:pt>
    <dgm:pt modelId="{26FB9689-AF2F-4E09-986C-46536CBB3F69}" type="sibTrans" cxnId="{58D3441F-5F99-454F-81EC-B80D5492F8F8}">
      <dgm:prSet/>
      <dgm:spPr/>
      <dgm:t>
        <a:bodyPr/>
        <a:lstStyle/>
        <a:p>
          <a:endParaRPr lang="es-PE"/>
        </a:p>
      </dgm:t>
    </dgm:pt>
    <dgm:pt modelId="{277898C6-EC4E-425B-B2EA-29D3023211B8}">
      <dgm:prSet phldrT="[Texto]" custT="1"/>
      <dgm:spPr/>
      <dgm:t>
        <a:bodyPr/>
        <a:lstStyle/>
        <a:p>
          <a:pPr marL="0" lvl="0" indent="0" algn="ctr" defTabSz="1066800">
            <a:lnSpc>
              <a:spcPct val="90000"/>
            </a:lnSpc>
            <a:spcBef>
              <a:spcPct val="0"/>
            </a:spcBef>
            <a:spcAft>
              <a:spcPct val="35000"/>
            </a:spcAft>
            <a:buNone/>
          </a:pPr>
          <a:r>
            <a:rPr lang="es-MX" sz="2000" b="1" kern="1200" dirty="0">
              <a:solidFill>
                <a:srgbClr val="FFFFFF"/>
              </a:solidFill>
              <a:latin typeface="+mn-lt"/>
              <a:ea typeface="+mn-ea"/>
              <a:cs typeface="+mn-cs"/>
            </a:rPr>
            <a:t>Financiamiento</a:t>
          </a:r>
          <a:endParaRPr lang="es-PE" sz="2000" b="1" kern="1200" dirty="0">
            <a:solidFill>
              <a:srgbClr val="FFFFFF"/>
            </a:solidFill>
            <a:latin typeface="+mn-lt"/>
            <a:ea typeface="+mn-ea"/>
            <a:cs typeface="+mn-cs"/>
          </a:endParaRPr>
        </a:p>
      </dgm:t>
    </dgm:pt>
    <dgm:pt modelId="{46096FD6-E21C-449E-8F72-188472028A56}" type="parTrans" cxnId="{EFD05DE4-85B4-4BA7-B38F-E2676EE081EB}">
      <dgm:prSet/>
      <dgm:spPr/>
      <dgm:t>
        <a:bodyPr/>
        <a:lstStyle/>
        <a:p>
          <a:endParaRPr lang="es-PE"/>
        </a:p>
      </dgm:t>
    </dgm:pt>
    <dgm:pt modelId="{72E435CE-82D9-46EA-9E4B-453335218217}" type="sibTrans" cxnId="{EFD05DE4-85B4-4BA7-B38F-E2676EE081EB}">
      <dgm:prSet/>
      <dgm:spPr/>
      <dgm:t>
        <a:bodyPr/>
        <a:lstStyle/>
        <a:p>
          <a:endParaRPr lang="es-PE"/>
        </a:p>
      </dgm:t>
    </dgm:pt>
    <dgm:pt modelId="{CB8D00E3-5FE5-4F0E-B868-AD0A072DEE6C}">
      <dgm:prSet phldrT="[Texto]" custT="1"/>
      <dgm:spPr/>
      <dgm:t>
        <a:bodyPr/>
        <a:lstStyle/>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solidFill>
                <a:srgbClr val="000000">
                  <a:hueOff val="0"/>
                  <a:satOff val="0"/>
                  <a:lumOff val="0"/>
                  <a:alphaOff val="0"/>
                </a:srgbClr>
              </a:solidFill>
              <a:latin typeface="+mn-lt"/>
              <a:ea typeface="+mn-ea"/>
              <a:cs typeface="+mn-cs"/>
            </a:rPr>
            <a:t>PP 054- Conservación y uso sostenible de ecosistemas para la provisión de servicios ecosistémicos</a:t>
          </a:r>
        </a:p>
      </dgm:t>
    </dgm:pt>
    <dgm:pt modelId="{1530FEEE-52CB-442D-82AB-65DBCE53BD53}" type="parTrans" cxnId="{1D74A7EA-450F-4FEB-883E-7161B8F02A08}">
      <dgm:prSet/>
      <dgm:spPr/>
      <dgm:t>
        <a:bodyPr/>
        <a:lstStyle/>
        <a:p>
          <a:endParaRPr lang="es-PE"/>
        </a:p>
      </dgm:t>
    </dgm:pt>
    <dgm:pt modelId="{E7EAF854-0FEE-4DFB-900D-59775E0B1104}" type="sibTrans" cxnId="{1D74A7EA-450F-4FEB-883E-7161B8F02A08}">
      <dgm:prSet/>
      <dgm:spPr/>
      <dgm:t>
        <a:bodyPr/>
        <a:lstStyle/>
        <a:p>
          <a:endParaRPr lang="es-PE"/>
        </a:p>
      </dgm:t>
    </dgm:pt>
    <dgm:pt modelId="{068A2A30-3C2E-4067-9B6D-3181BA1AD0D3}">
      <dgm:prSet phldrT="[Texto]" custT="1"/>
      <dgm:spPr/>
      <dgm:t>
        <a:bodyPr/>
        <a:lstStyle/>
        <a:p>
          <a:pPr algn="just">
            <a:buFont typeface="Arial" panose="020B0604020202020204" pitchFamily="34" charset="0"/>
            <a:buChar char="•"/>
          </a:pPr>
          <a:r>
            <a:rPr lang="es-PE" sz="1400" dirty="0">
              <a:latin typeface="+mn-lt"/>
            </a:rPr>
            <a:t>Recuperación de suelos y reducción de la erosión </a:t>
          </a:r>
        </a:p>
      </dgm:t>
    </dgm:pt>
    <dgm:pt modelId="{07C0B7C3-885F-45A4-A590-1E17F1ACDB69}" type="parTrans" cxnId="{8F18E1C9-A759-4E14-8CEB-93643C12CED5}">
      <dgm:prSet/>
      <dgm:spPr/>
      <dgm:t>
        <a:bodyPr/>
        <a:lstStyle/>
        <a:p>
          <a:endParaRPr lang="es-PE"/>
        </a:p>
      </dgm:t>
    </dgm:pt>
    <dgm:pt modelId="{61C2F290-A886-40EE-83B3-B8BDF4F47326}" type="sibTrans" cxnId="{8F18E1C9-A759-4E14-8CEB-93643C12CED5}">
      <dgm:prSet/>
      <dgm:spPr/>
      <dgm:t>
        <a:bodyPr/>
        <a:lstStyle/>
        <a:p>
          <a:endParaRPr lang="es-PE"/>
        </a:p>
      </dgm:t>
    </dgm:pt>
    <dgm:pt modelId="{A7873C16-91EC-4DCD-8E56-FA67A5A37509}">
      <dgm:prSet phldrT="[Texto]" custT="1"/>
      <dgm:spPr/>
      <dgm:t>
        <a:bodyPr/>
        <a:lstStyle/>
        <a:p>
          <a:pPr algn="just">
            <a:buFont typeface="Arial" panose="020B0604020202020204" pitchFamily="34" charset="0"/>
            <a:buChar char="•"/>
          </a:pPr>
          <a:r>
            <a:rPr lang="es-PE" sz="1400" dirty="0">
              <a:latin typeface="+mn-lt"/>
            </a:rPr>
            <a:t>Refugio de vida silvestre y diversidad biológica restaurada.</a:t>
          </a:r>
        </a:p>
      </dgm:t>
    </dgm:pt>
    <dgm:pt modelId="{0EDC9EFC-E110-4CA1-BA24-799DAE4E422F}" type="parTrans" cxnId="{1DACA1CE-EE28-40E7-A83A-5D86ED6C23CF}">
      <dgm:prSet/>
      <dgm:spPr/>
      <dgm:t>
        <a:bodyPr/>
        <a:lstStyle/>
        <a:p>
          <a:endParaRPr lang="es-PE"/>
        </a:p>
      </dgm:t>
    </dgm:pt>
    <dgm:pt modelId="{FADFCB4A-1B6D-4B8E-B4A0-A575E2B2B589}" type="sibTrans" cxnId="{1DACA1CE-EE28-40E7-A83A-5D86ED6C23CF}">
      <dgm:prSet/>
      <dgm:spPr/>
      <dgm:t>
        <a:bodyPr/>
        <a:lstStyle/>
        <a:p>
          <a:endParaRPr lang="es-PE"/>
        </a:p>
      </dgm:t>
    </dgm:pt>
    <dgm:pt modelId="{8F2C6904-9E8C-46EA-A24B-BE801469418C}">
      <dgm:prSet phldrT="[Texto]" custT="1"/>
      <dgm:spPr/>
      <dgm:t>
        <a:bodyPr/>
        <a:lstStyle/>
        <a:p>
          <a:pPr algn="just">
            <a:buFont typeface="Arial" panose="020B0604020202020204" pitchFamily="34" charset="0"/>
            <a:buChar char="•"/>
          </a:pPr>
          <a:r>
            <a:rPr lang="es-PE" sz="1400" dirty="0">
              <a:latin typeface="+mn-lt"/>
            </a:rPr>
            <a:t>Se reducen los conflictos  socioambientales.</a:t>
          </a:r>
        </a:p>
      </dgm:t>
    </dgm:pt>
    <dgm:pt modelId="{65BEC07C-F50E-4351-9AF6-A863559C880F}" type="parTrans" cxnId="{72A20099-6835-465C-B070-7E60331ACF3A}">
      <dgm:prSet/>
      <dgm:spPr/>
      <dgm:t>
        <a:bodyPr/>
        <a:lstStyle/>
        <a:p>
          <a:endParaRPr lang="es-PE"/>
        </a:p>
      </dgm:t>
    </dgm:pt>
    <dgm:pt modelId="{C872A5B9-9E4C-401F-BA7F-F0A0CD27B4E1}" type="sibTrans" cxnId="{72A20099-6835-465C-B070-7E60331ACF3A}">
      <dgm:prSet/>
      <dgm:spPr/>
      <dgm:t>
        <a:bodyPr/>
        <a:lstStyle/>
        <a:p>
          <a:endParaRPr lang="es-PE"/>
        </a:p>
      </dgm:t>
    </dgm:pt>
    <dgm:pt modelId="{E64C1C51-688F-4FB1-8760-762A787EEA49}">
      <dgm:prSet phldrT="[Texto]" custT="1"/>
      <dgm:spPr/>
      <dgm:t>
        <a:bodyPr/>
        <a:lstStyle/>
        <a:p>
          <a:pPr algn="just">
            <a:buFont typeface="Arial" panose="020B0604020202020204" pitchFamily="34" charset="0"/>
            <a:buChar char="•"/>
          </a:pPr>
          <a:r>
            <a:rPr lang="es-PE" sz="1400" dirty="0">
              <a:latin typeface="+mn-lt"/>
            </a:rPr>
            <a:t>Recuperación del valor paisajístico.</a:t>
          </a:r>
        </a:p>
      </dgm:t>
    </dgm:pt>
    <dgm:pt modelId="{102776D2-A1CE-4CF4-A609-66E46955D7C2}" type="parTrans" cxnId="{C127D49A-FD40-4281-A671-945DF15A3AF7}">
      <dgm:prSet/>
      <dgm:spPr/>
      <dgm:t>
        <a:bodyPr/>
        <a:lstStyle/>
        <a:p>
          <a:endParaRPr lang="es-PE"/>
        </a:p>
      </dgm:t>
    </dgm:pt>
    <dgm:pt modelId="{8C85A1EF-8621-40E3-B879-E9DAC22C32E6}" type="sibTrans" cxnId="{C127D49A-FD40-4281-A671-945DF15A3AF7}">
      <dgm:prSet/>
      <dgm:spPr/>
      <dgm:t>
        <a:bodyPr/>
        <a:lstStyle/>
        <a:p>
          <a:endParaRPr lang="es-PE"/>
        </a:p>
      </dgm:t>
    </dgm:pt>
    <dgm:pt modelId="{7A0473C9-5D42-4196-B17B-444A84D4CEB3}">
      <dgm:prSet phldrT="[Texto]" custT="1"/>
      <dgm:spPr/>
      <dgm:t>
        <a:bodyPr/>
        <a:lstStyle/>
        <a:p>
          <a:pPr algn="just">
            <a:buFont typeface="Arial" panose="020B0604020202020204" pitchFamily="34" charset="0"/>
            <a:buChar char="•"/>
          </a:pPr>
          <a:r>
            <a:rPr lang="es-MX" sz="1400" dirty="0">
              <a:latin typeface="+mn-lt"/>
            </a:rPr>
            <a:t>Gobernanza, articulación y sinergias entre las instituciones.</a:t>
          </a:r>
          <a:endParaRPr lang="es-PE" sz="1400" dirty="0">
            <a:latin typeface="+mn-lt"/>
          </a:endParaRPr>
        </a:p>
      </dgm:t>
    </dgm:pt>
    <dgm:pt modelId="{C0519679-2033-4DA5-9042-136CEF6D6536}" type="parTrans" cxnId="{4EACA6B0-D177-4067-81F4-66002DA6F421}">
      <dgm:prSet/>
      <dgm:spPr/>
      <dgm:t>
        <a:bodyPr/>
        <a:lstStyle/>
        <a:p>
          <a:endParaRPr lang="es-PE"/>
        </a:p>
      </dgm:t>
    </dgm:pt>
    <dgm:pt modelId="{E338DBFA-2D7B-48EC-8C57-3BF474EB7D6C}" type="sibTrans" cxnId="{4EACA6B0-D177-4067-81F4-66002DA6F421}">
      <dgm:prSet/>
      <dgm:spPr/>
      <dgm:t>
        <a:bodyPr/>
        <a:lstStyle/>
        <a:p>
          <a:endParaRPr lang="es-PE"/>
        </a:p>
      </dgm:t>
    </dgm:pt>
    <dgm:pt modelId="{7C448BE1-5BA0-43A7-A9D8-9B181F2A3021}">
      <dgm:prSet phldrT="[Texto]"/>
      <dgm:spPr/>
      <dgm:t>
        <a:bodyPr/>
        <a:lstStyle/>
        <a:p>
          <a:pPr marL="228600" lvl="1" indent="0" algn="l" defTabSz="933450">
            <a:lnSpc>
              <a:spcPct val="90000"/>
            </a:lnSpc>
            <a:spcBef>
              <a:spcPct val="0"/>
            </a:spcBef>
            <a:spcAft>
              <a:spcPct val="15000"/>
            </a:spcAft>
          </a:pPr>
          <a:endParaRPr lang="es-PE" sz="2100" kern="1200" dirty="0">
            <a:solidFill>
              <a:schemeClr val="tx1"/>
            </a:solidFill>
            <a:latin typeface="+mn-lt"/>
          </a:endParaRPr>
        </a:p>
      </dgm:t>
    </dgm:pt>
    <dgm:pt modelId="{BEE429EE-9DEE-499C-ACC5-664965390568}" type="parTrans" cxnId="{A54079A0-650C-43BF-90E4-564D10B4EDB7}">
      <dgm:prSet/>
      <dgm:spPr/>
      <dgm:t>
        <a:bodyPr/>
        <a:lstStyle/>
        <a:p>
          <a:endParaRPr lang="es-PE"/>
        </a:p>
      </dgm:t>
    </dgm:pt>
    <dgm:pt modelId="{F9383661-4107-432E-B681-A0EFCEBFD21A}" type="sibTrans" cxnId="{A54079A0-650C-43BF-90E4-564D10B4EDB7}">
      <dgm:prSet/>
      <dgm:spPr/>
      <dgm:t>
        <a:bodyPr/>
        <a:lstStyle/>
        <a:p>
          <a:endParaRPr lang="es-PE"/>
        </a:p>
      </dgm:t>
    </dgm:pt>
    <dgm:pt modelId="{E7723CF4-B9F6-4F30-B490-E2728FCCC06F}">
      <dgm:prSet phldrT="[Texto]" custT="1"/>
      <dgm:spPr/>
      <dgm:t>
        <a:bodyPr/>
        <a:lstStyle/>
        <a:p>
          <a:pPr marL="114300" lvl="1" indent="-114300" algn="just" defTabSz="622300">
            <a:lnSpc>
              <a:spcPct val="90000"/>
            </a:lnSpc>
            <a:spcBef>
              <a:spcPct val="0"/>
            </a:spcBef>
            <a:spcAft>
              <a:spcPct val="15000"/>
            </a:spcAft>
            <a:buFont typeface="Arial" panose="020B0604020202020204" pitchFamily="34" charset="0"/>
            <a:buChar char="•"/>
          </a:pPr>
          <a:r>
            <a:rPr lang="es-ES" sz="1400" kern="1200" dirty="0">
              <a:solidFill>
                <a:srgbClr val="000000">
                  <a:hueOff val="0"/>
                  <a:satOff val="0"/>
                  <a:lumOff val="0"/>
                  <a:alphaOff val="0"/>
                </a:srgbClr>
              </a:solidFill>
              <a:latin typeface="+mn-lt"/>
              <a:ea typeface="+mn-ea"/>
              <a:cs typeface="+mn-cs"/>
            </a:rPr>
            <a:t>PP 057-Conservación de la diversidad biológica y aprovechamiento sostenible de los recursos naturales en área natural protegida </a:t>
          </a:r>
          <a:endParaRPr lang="es-PE" sz="1400" kern="1200" dirty="0">
            <a:solidFill>
              <a:srgbClr val="000000">
                <a:hueOff val="0"/>
                <a:satOff val="0"/>
                <a:lumOff val="0"/>
                <a:alphaOff val="0"/>
              </a:srgbClr>
            </a:solidFill>
            <a:latin typeface="+mn-lt"/>
            <a:ea typeface="+mn-ea"/>
            <a:cs typeface="+mn-cs"/>
          </a:endParaRPr>
        </a:p>
      </dgm:t>
    </dgm:pt>
    <dgm:pt modelId="{BAD9C4CD-3577-4BEF-B59D-CDABA6BEAF04}" type="parTrans" cxnId="{5D2A9BDA-A82D-40D6-B5FB-72E6F053CBF7}">
      <dgm:prSet/>
      <dgm:spPr/>
      <dgm:t>
        <a:bodyPr/>
        <a:lstStyle/>
        <a:p>
          <a:endParaRPr lang="es-PE"/>
        </a:p>
      </dgm:t>
    </dgm:pt>
    <dgm:pt modelId="{6DF9F1DF-8074-416D-8C89-3D58DF258A01}" type="sibTrans" cxnId="{5D2A9BDA-A82D-40D6-B5FB-72E6F053CBF7}">
      <dgm:prSet/>
      <dgm:spPr/>
      <dgm:t>
        <a:bodyPr/>
        <a:lstStyle/>
        <a:p>
          <a:endParaRPr lang="es-PE"/>
        </a:p>
      </dgm:t>
    </dgm:pt>
    <dgm:pt modelId="{A39707B8-B154-484A-9C89-6AFF52A9D79F}">
      <dgm:prSet phldrT="[Texto]" custT="1"/>
      <dgm:spPr/>
      <dgm:t>
        <a:bodyPr/>
        <a:lstStyle/>
        <a:p>
          <a:pPr marL="114300" lvl="1" indent="-114300" algn="just" defTabSz="622300">
            <a:lnSpc>
              <a:spcPct val="90000"/>
            </a:lnSpc>
            <a:spcBef>
              <a:spcPct val="0"/>
            </a:spcBef>
            <a:spcAft>
              <a:spcPct val="15000"/>
            </a:spcAft>
            <a:buFont typeface="Arial" panose="020B0604020202020204" pitchFamily="34" charset="0"/>
            <a:buChar char="•"/>
          </a:pPr>
          <a:r>
            <a:rPr lang="es-MX" sz="1400" kern="1200" dirty="0">
              <a:solidFill>
                <a:srgbClr val="000000">
                  <a:hueOff val="0"/>
                  <a:satOff val="0"/>
                  <a:lumOff val="0"/>
                  <a:alphaOff val="0"/>
                </a:srgbClr>
              </a:solidFill>
              <a:latin typeface="+mn-lt"/>
              <a:ea typeface="+mn-ea"/>
              <a:cs typeface="+mn-cs"/>
            </a:rPr>
            <a:t>PP 130 –Competitividad y aprovechamiento sostenible de los recursos forestales y de fauna silvestre.</a:t>
          </a:r>
          <a:endParaRPr lang="es-PE" sz="1400" kern="1200" dirty="0">
            <a:solidFill>
              <a:srgbClr val="000000">
                <a:hueOff val="0"/>
                <a:satOff val="0"/>
                <a:lumOff val="0"/>
                <a:alphaOff val="0"/>
              </a:srgbClr>
            </a:solidFill>
            <a:latin typeface="+mn-lt"/>
            <a:ea typeface="+mn-ea"/>
            <a:cs typeface="+mn-cs"/>
          </a:endParaRPr>
        </a:p>
      </dgm:t>
    </dgm:pt>
    <dgm:pt modelId="{D8840D5B-DA2F-4122-8DB8-2FAA13B9FF19}" type="parTrans" cxnId="{04DF1CA8-6BE2-4A97-B5E8-EE1A99303F53}">
      <dgm:prSet/>
      <dgm:spPr/>
      <dgm:t>
        <a:bodyPr/>
        <a:lstStyle/>
        <a:p>
          <a:endParaRPr lang="es-PE"/>
        </a:p>
      </dgm:t>
    </dgm:pt>
    <dgm:pt modelId="{E48B8D2F-A428-4179-BE05-BBF09EFD76F9}" type="sibTrans" cxnId="{04DF1CA8-6BE2-4A97-B5E8-EE1A99303F53}">
      <dgm:prSet/>
      <dgm:spPr/>
      <dgm:t>
        <a:bodyPr/>
        <a:lstStyle/>
        <a:p>
          <a:endParaRPr lang="es-PE"/>
        </a:p>
      </dgm:t>
    </dgm:pt>
    <dgm:pt modelId="{145287D4-0770-41E7-BEC1-A807FF386941}">
      <dgm:prSet phldrT="[Texto]" custT="1"/>
      <dgm:spPr/>
      <dgm:t>
        <a:bodyPr/>
        <a:lstStyle/>
        <a:p>
          <a:pPr marL="114300" lvl="1" indent="-114300" algn="just" defTabSz="622300">
            <a:lnSpc>
              <a:spcPct val="90000"/>
            </a:lnSpc>
            <a:spcBef>
              <a:spcPct val="0"/>
            </a:spcBef>
            <a:spcAft>
              <a:spcPct val="15000"/>
            </a:spcAft>
          </a:pPr>
          <a:r>
            <a:rPr lang="es-PE" sz="1400" kern="1200" dirty="0">
              <a:solidFill>
                <a:srgbClr val="000000">
                  <a:hueOff val="0"/>
                  <a:satOff val="0"/>
                  <a:lumOff val="0"/>
                  <a:alphaOff val="0"/>
                </a:srgbClr>
              </a:solidFill>
              <a:latin typeface="+mn-lt"/>
              <a:ea typeface="+mn-ea"/>
              <a:cs typeface="+mn-cs"/>
            </a:rPr>
            <a:t>Banco Mundial a través del Programa de Inversión Forestal (FIP) .</a:t>
          </a:r>
        </a:p>
      </dgm:t>
    </dgm:pt>
    <dgm:pt modelId="{5AEF3567-7F3B-490F-B4CD-B78FC41D8A31}" type="parTrans" cxnId="{66A58A36-7F96-4421-AB41-C789F7042E18}">
      <dgm:prSet/>
      <dgm:spPr/>
      <dgm:t>
        <a:bodyPr/>
        <a:lstStyle/>
        <a:p>
          <a:endParaRPr lang="es-PE"/>
        </a:p>
      </dgm:t>
    </dgm:pt>
    <dgm:pt modelId="{D97AB2E3-984C-416E-85A5-2A01AAE8449E}" type="sibTrans" cxnId="{66A58A36-7F96-4421-AB41-C789F7042E18}">
      <dgm:prSet/>
      <dgm:spPr/>
      <dgm:t>
        <a:bodyPr/>
        <a:lstStyle/>
        <a:p>
          <a:endParaRPr lang="es-PE"/>
        </a:p>
      </dgm:t>
    </dgm:pt>
    <dgm:pt modelId="{D5366EEF-BCFA-4D52-A2A3-209E6224E98B}">
      <dgm:prSet phldrT="[Texto]" custT="1"/>
      <dgm:spPr/>
      <dgm:t>
        <a:bodyPr/>
        <a:lstStyle/>
        <a:p>
          <a:pPr marL="114300" lvl="1" indent="-114300" algn="just" defTabSz="622300">
            <a:lnSpc>
              <a:spcPct val="90000"/>
            </a:lnSpc>
            <a:spcBef>
              <a:spcPct val="0"/>
            </a:spcBef>
            <a:spcAft>
              <a:spcPct val="15000"/>
            </a:spcAft>
          </a:pPr>
          <a:r>
            <a:rPr lang="es-MX" sz="1400" kern="1200" dirty="0" err="1">
              <a:solidFill>
                <a:srgbClr val="000000">
                  <a:hueOff val="0"/>
                  <a:satOff val="0"/>
                  <a:lumOff val="0"/>
                  <a:alphaOff val="0"/>
                </a:srgbClr>
              </a:solidFill>
              <a:latin typeface="+mn-lt"/>
              <a:ea typeface="+mn-ea"/>
              <a:cs typeface="+mn-cs"/>
            </a:rPr>
            <a:t>Multilares</a:t>
          </a:r>
          <a:r>
            <a:rPr lang="es-MX" sz="1400" kern="1200" dirty="0">
              <a:solidFill>
                <a:srgbClr val="000000">
                  <a:hueOff val="0"/>
                  <a:satOff val="0"/>
                  <a:lumOff val="0"/>
                  <a:alphaOff val="0"/>
                </a:srgbClr>
              </a:solidFill>
              <a:latin typeface="+mn-lt"/>
              <a:ea typeface="+mn-ea"/>
              <a:cs typeface="+mn-cs"/>
            </a:rPr>
            <a:t> FAO, PNUD    </a:t>
          </a:r>
          <a:endParaRPr lang="es-PE" sz="1400" kern="1200" dirty="0">
            <a:solidFill>
              <a:srgbClr val="000000">
                <a:hueOff val="0"/>
                <a:satOff val="0"/>
                <a:lumOff val="0"/>
                <a:alphaOff val="0"/>
              </a:srgbClr>
            </a:solidFill>
            <a:latin typeface="+mn-lt"/>
            <a:ea typeface="+mn-ea"/>
            <a:cs typeface="+mn-cs"/>
          </a:endParaRPr>
        </a:p>
      </dgm:t>
    </dgm:pt>
    <dgm:pt modelId="{52E5B20D-4301-444C-9DDC-432E3A93B879}" type="parTrans" cxnId="{40EA5B81-9A63-4EA9-91DB-91F9097D0E90}">
      <dgm:prSet/>
      <dgm:spPr/>
      <dgm:t>
        <a:bodyPr/>
        <a:lstStyle/>
        <a:p>
          <a:endParaRPr lang="es-PE"/>
        </a:p>
      </dgm:t>
    </dgm:pt>
    <dgm:pt modelId="{444DC8EE-075F-4FA5-AF6F-B6A7D18FB12B}" type="sibTrans" cxnId="{40EA5B81-9A63-4EA9-91DB-91F9097D0E90}">
      <dgm:prSet/>
      <dgm:spPr/>
      <dgm:t>
        <a:bodyPr/>
        <a:lstStyle/>
        <a:p>
          <a:endParaRPr lang="es-PE"/>
        </a:p>
      </dgm:t>
    </dgm:pt>
    <dgm:pt modelId="{289029DB-7B6D-43BE-9080-9818B681A651}">
      <dgm:prSet phldrT="[Texto]" custT="1"/>
      <dgm:spPr/>
      <dgm:t>
        <a:bodyPr/>
        <a:lstStyle/>
        <a:p>
          <a:pPr algn="just"/>
          <a:r>
            <a:rPr lang="es-PE" sz="1400" dirty="0"/>
            <a:t>Participación incluyente y liderazgo de la mujer en la toma de decisiones desarrollando sus capacidades  para su contribución en la gestión de los proyectos viales </a:t>
          </a:r>
          <a:endParaRPr lang="es-PE" sz="1400" dirty="0">
            <a:latin typeface="+mn-lt"/>
          </a:endParaRPr>
        </a:p>
      </dgm:t>
    </dgm:pt>
    <dgm:pt modelId="{ACC73E68-E900-4AA4-968C-A0153462624C}" type="parTrans" cxnId="{780879DA-9147-4B98-8CE0-DCDAAD921E16}">
      <dgm:prSet/>
      <dgm:spPr/>
      <dgm:t>
        <a:bodyPr/>
        <a:lstStyle/>
        <a:p>
          <a:endParaRPr lang="es-PE"/>
        </a:p>
      </dgm:t>
    </dgm:pt>
    <dgm:pt modelId="{98FDD876-82B4-4D3F-BFFD-C83671DB027D}" type="sibTrans" cxnId="{780879DA-9147-4B98-8CE0-DCDAAD921E16}">
      <dgm:prSet/>
      <dgm:spPr/>
      <dgm:t>
        <a:bodyPr/>
        <a:lstStyle/>
        <a:p>
          <a:endParaRPr lang="es-PE"/>
        </a:p>
      </dgm:t>
    </dgm:pt>
    <dgm:pt modelId="{B4D1CCEE-918A-4D2A-84EB-8294C8879C3C}">
      <dgm:prSet phldrT="[Texto]" custT="1"/>
      <dgm:spPr/>
      <dgm:t>
        <a:bodyPr/>
        <a:lstStyle/>
        <a:p>
          <a:pPr algn="just"/>
          <a:r>
            <a:rPr lang="es-PE" sz="1400" dirty="0"/>
            <a:t>Incorporar en las herramientas e  instrumentos de gestión ambiental los enfoques genero, interculturalidad, intergeneracional.</a:t>
          </a:r>
          <a:endParaRPr lang="es-PE" sz="1400" dirty="0">
            <a:latin typeface="+mn-lt"/>
          </a:endParaRPr>
        </a:p>
      </dgm:t>
    </dgm:pt>
    <dgm:pt modelId="{7185D7DB-6FDA-4A36-AA05-BC03E344BE73}" type="parTrans" cxnId="{9372ACB3-BDCE-47B0-9C47-ED4F8A6E8CFA}">
      <dgm:prSet/>
      <dgm:spPr/>
      <dgm:t>
        <a:bodyPr/>
        <a:lstStyle/>
        <a:p>
          <a:endParaRPr lang="es-PE"/>
        </a:p>
      </dgm:t>
    </dgm:pt>
    <dgm:pt modelId="{3B3333D8-48EF-481D-AB01-12C6E8E5AAC4}" type="sibTrans" cxnId="{9372ACB3-BDCE-47B0-9C47-ED4F8A6E8CFA}">
      <dgm:prSet/>
      <dgm:spPr/>
      <dgm:t>
        <a:bodyPr/>
        <a:lstStyle/>
        <a:p>
          <a:endParaRPr lang="es-PE"/>
        </a:p>
      </dgm:t>
    </dgm:pt>
    <dgm:pt modelId="{2CAB37B1-CEE0-4A25-9481-DDFAD20CB614}">
      <dgm:prSet custT="1"/>
      <dgm:spPr/>
      <dgm:t>
        <a:bodyPr/>
        <a:lstStyle/>
        <a:p>
          <a:r>
            <a:rPr lang="es-PE" sz="1600" b="1" dirty="0"/>
            <a:t>Articulación con ODS, EDA y OCDE</a:t>
          </a:r>
          <a:endParaRPr lang="es-PE" sz="1600" dirty="0"/>
        </a:p>
      </dgm:t>
    </dgm:pt>
    <dgm:pt modelId="{65A28E72-62DC-4142-B789-5F437325C46D}" type="parTrans" cxnId="{28ECC64A-E121-482F-8CE2-EED4CC843EFD}">
      <dgm:prSet/>
      <dgm:spPr/>
      <dgm:t>
        <a:bodyPr/>
        <a:lstStyle/>
        <a:p>
          <a:endParaRPr lang="es-PE"/>
        </a:p>
      </dgm:t>
    </dgm:pt>
    <dgm:pt modelId="{EC895EF7-F94A-4D62-A848-D2731A0A18A2}" type="sibTrans" cxnId="{28ECC64A-E121-482F-8CE2-EED4CC843EFD}">
      <dgm:prSet/>
      <dgm:spPr/>
      <dgm:t>
        <a:bodyPr/>
        <a:lstStyle/>
        <a:p>
          <a:endParaRPr lang="es-PE"/>
        </a:p>
      </dgm:t>
    </dgm:pt>
    <dgm:pt modelId="{B81112E3-E050-493E-994D-E078E8A5A024}">
      <dgm:prSet custT="1"/>
      <dgm:spPr/>
      <dgm:t>
        <a:bodyPr/>
        <a:lstStyle/>
        <a:p>
          <a:pPr algn="just"/>
          <a:r>
            <a:rPr lang="es-PE" sz="1400" u="sng" dirty="0"/>
            <a:t>Objetivo N°01</a:t>
          </a:r>
          <a:r>
            <a:rPr lang="es-PE" sz="1400" dirty="0"/>
            <a:t> Poner fin a la pobreza en todas sus formas en todo el mundo</a:t>
          </a:r>
        </a:p>
      </dgm:t>
    </dgm:pt>
    <dgm:pt modelId="{69C698F5-D6EC-4BF8-AF41-27CE465A8695}" type="sibTrans" cxnId="{63E127CE-2FB3-4ACF-AAE0-C85FB645A43B}">
      <dgm:prSet/>
      <dgm:spPr/>
      <dgm:t>
        <a:bodyPr/>
        <a:lstStyle/>
        <a:p>
          <a:endParaRPr lang="es-PE"/>
        </a:p>
      </dgm:t>
    </dgm:pt>
    <dgm:pt modelId="{A8C7A6BB-2CD5-4426-980A-6126374D8BDB}" type="parTrans" cxnId="{63E127CE-2FB3-4ACF-AAE0-C85FB645A43B}">
      <dgm:prSet/>
      <dgm:spPr/>
      <dgm:t>
        <a:bodyPr/>
        <a:lstStyle/>
        <a:p>
          <a:endParaRPr lang="es-PE"/>
        </a:p>
      </dgm:t>
    </dgm:pt>
    <dgm:pt modelId="{066FAA2C-5816-430A-ADFD-0B4FD3F9A3C9}">
      <dgm:prSet custT="1"/>
      <dgm:spPr/>
      <dgm:t>
        <a:bodyPr/>
        <a:lstStyle/>
        <a:p>
          <a:pPr algn="just"/>
          <a:r>
            <a:rPr lang="es-PE" sz="1400" u="sng" dirty="0"/>
            <a:t>Objetivo N°13</a:t>
          </a:r>
          <a:r>
            <a:rPr lang="es-PE" sz="1400" dirty="0"/>
            <a:t>. Acción por el clima, referida a adoptar medidas urgentes para combatir el cambio climático y sus efectos.</a:t>
          </a:r>
        </a:p>
      </dgm:t>
    </dgm:pt>
    <dgm:pt modelId="{F93B91F2-9DF2-4517-ACF1-955840B47814}" type="parTrans" cxnId="{A6266C5E-5123-4343-A69A-BFE7716FE10D}">
      <dgm:prSet/>
      <dgm:spPr/>
      <dgm:t>
        <a:bodyPr/>
        <a:lstStyle/>
        <a:p>
          <a:endParaRPr lang="es-PE"/>
        </a:p>
      </dgm:t>
    </dgm:pt>
    <dgm:pt modelId="{6520420B-A965-4BAA-A871-611F3AC00819}" type="sibTrans" cxnId="{A6266C5E-5123-4343-A69A-BFE7716FE10D}">
      <dgm:prSet/>
      <dgm:spPr/>
      <dgm:t>
        <a:bodyPr/>
        <a:lstStyle/>
        <a:p>
          <a:endParaRPr lang="es-PE"/>
        </a:p>
      </dgm:t>
    </dgm:pt>
    <dgm:pt modelId="{F3BE0C14-3A53-43DB-A16F-B82594AD4E72}">
      <dgm:prSet custT="1"/>
      <dgm:spPr/>
      <dgm:t>
        <a:bodyPr/>
        <a:lstStyle/>
        <a:p>
          <a:pPr algn="just"/>
          <a:endParaRPr lang="es-PE" sz="1400" dirty="0"/>
        </a:p>
      </dgm:t>
    </dgm:pt>
    <dgm:pt modelId="{60DA29D2-7C22-4366-B25C-0B0F15EB69B2}" type="parTrans" cxnId="{928053BF-86EE-4C5F-80C0-E172C5141C57}">
      <dgm:prSet/>
      <dgm:spPr/>
      <dgm:t>
        <a:bodyPr/>
        <a:lstStyle/>
        <a:p>
          <a:endParaRPr lang="es-PE"/>
        </a:p>
      </dgm:t>
    </dgm:pt>
    <dgm:pt modelId="{FD0FB000-9E14-4765-B3FE-4F541BA84A02}" type="sibTrans" cxnId="{928053BF-86EE-4C5F-80C0-E172C5141C57}">
      <dgm:prSet/>
      <dgm:spPr/>
      <dgm:t>
        <a:bodyPr/>
        <a:lstStyle/>
        <a:p>
          <a:endParaRPr lang="es-PE"/>
        </a:p>
      </dgm:t>
    </dgm:pt>
    <dgm:pt modelId="{BB696CED-9E48-4296-A6EF-582BE2707606}" type="pres">
      <dgm:prSet presAssocID="{BD4ACEEA-5672-4831-87C1-EB495011D76C}" presName="Name0" presStyleCnt="0">
        <dgm:presLayoutVars>
          <dgm:dir/>
          <dgm:animLvl val="lvl"/>
          <dgm:resizeHandles val="exact"/>
        </dgm:presLayoutVars>
      </dgm:prSet>
      <dgm:spPr/>
      <dgm:t>
        <a:bodyPr/>
        <a:lstStyle/>
        <a:p>
          <a:endParaRPr lang="es-ES"/>
        </a:p>
      </dgm:t>
    </dgm:pt>
    <dgm:pt modelId="{C90058D6-C47E-42E7-A236-A9A474DE7695}" type="pres">
      <dgm:prSet presAssocID="{8C8ABD23-4AC5-41E8-B831-C0ACB1EB1EB9}" presName="composite" presStyleCnt="0"/>
      <dgm:spPr/>
    </dgm:pt>
    <dgm:pt modelId="{58105AAF-CA1C-4EA0-8DA3-DA459A0AD648}" type="pres">
      <dgm:prSet presAssocID="{8C8ABD23-4AC5-41E8-B831-C0ACB1EB1EB9}" presName="parTx" presStyleLbl="alignNode1" presStyleIdx="0" presStyleCnt="4" custScaleY="100000" custLinFactNeighborX="-103" custLinFactNeighborY="-1413">
        <dgm:presLayoutVars>
          <dgm:chMax val="0"/>
          <dgm:chPref val="0"/>
          <dgm:bulletEnabled val="1"/>
        </dgm:presLayoutVars>
      </dgm:prSet>
      <dgm:spPr/>
      <dgm:t>
        <a:bodyPr/>
        <a:lstStyle/>
        <a:p>
          <a:endParaRPr lang="es-ES"/>
        </a:p>
      </dgm:t>
    </dgm:pt>
    <dgm:pt modelId="{52701B42-5620-41AC-A5CC-3994D621522A}" type="pres">
      <dgm:prSet presAssocID="{8C8ABD23-4AC5-41E8-B831-C0ACB1EB1EB9}" presName="desTx" presStyleLbl="alignAccFollowNode1" presStyleIdx="0" presStyleCnt="4" custLinFactNeighborX="-103" custLinFactNeighborY="-305">
        <dgm:presLayoutVars>
          <dgm:bulletEnabled val="1"/>
        </dgm:presLayoutVars>
      </dgm:prSet>
      <dgm:spPr/>
      <dgm:t>
        <a:bodyPr/>
        <a:lstStyle/>
        <a:p>
          <a:endParaRPr lang="es-ES"/>
        </a:p>
      </dgm:t>
    </dgm:pt>
    <dgm:pt modelId="{DEF9DBCF-08BC-4D9D-8DA9-763E3F804902}" type="pres">
      <dgm:prSet presAssocID="{A6137795-C543-447A-8012-35D7DACE807A}" presName="space" presStyleCnt="0"/>
      <dgm:spPr/>
    </dgm:pt>
    <dgm:pt modelId="{3BEBA5A0-B424-41C2-8B90-FA98CCF50382}" type="pres">
      <dgm:prSet presAssocID="{2CAB37B1-CEE0-4A25-9481-DDFAD20CB614}" presName="composite" presStyleCnt="0"/>
      <dgm:spPr/>
    </dgm:pt>
    <dgm:pt modelId="{1C6118F8-563A-4F3A-A037-FD15D95D8500}" type="pres">
      <dgm:prSet presAssocID="{2CAB37B1-CEE0-4A25-9481-DDFAD20CB614}" presName="parTx" presStyleLbl="alignNode1" presStyleIdx="1" presStyleCnt="4">
        <dgm:presLayoutVars>
          <dgm:chMax val="0"/>
          <dgm:chPref val="0"/>
          <dgm:bulletEnabled val="1"/>
        </dgm:presLayoutVars>
      </dgm:prSet>
      <dgm:spPr/>
      <dgm:t>
        <a:bodyPr/>
        <a:lstStyle/>
        <a:p>
          <a:endParaRPr lang="es-ES"/>
        </a:p>
      </dgm:t>
    </dgm:pt>
    <dgm:pt modelId="{F1A036CF-4D1D-435B-9F9A-22BB18AE4B78}" type="pres">
      <dgm:prSet presAssocID="{2CAB37B1-CEE0-4A25-9481-DDFAD20CB614}" presName="desTx" presStyleLbl="alignAccFollowNode1" presStyleIdx="1" presStyleCnt="4">
        <dgm:presLayoutVars>
          <dgm:bulletEnabled val="1"/>
        </dgm:presLayoutVars>
      </dgm:prSet>
      <dgm:spPr/>
      <dgm:t>
        <a:bodyPr/>
        <a:lstStyle/>
        <a:p>
          <a:endParaRPr lang="es-ES"/>
        </a:p>
      </dgm:t>
    </dgm:pt>
    <dgm:pt modelId="{2D0F198E-2FBF-4318-804C-C52992BAB22F}" type="pres">
      <dgm:prSet presAssocID="{EC895EF7-F94A-4D62-A848-D2731A0A18A2}" presName="space" presStyleCnt="0"/>
      <dgm:spPr/>
    </dgm:pt>
    <dgm:pt modelId="{38887778-3DFA-4716-B7CB-05E7678E5A4C}" type="pres">
      <dgm:prSet presAssocID="{430C6362-2030-4B07-89F5-3A4555A8513E}" presName="composite" presStyleCnt="0"/>
      <dgm:spPr/>
    </dgm:pt>
    <dgm:pt modelId="{38B3BFFF-22E4-47EF-BDB7-828AA6129CE7}" type="pres">
      <dgm:prSet presAssocID="{430C6362-2030-4B07-89F5-3A4555A8513E}" presName="parTx" presStyleLbl="alignNode1" presStyleIdx="2" presStyleCnt="4">
        <dgm:presLayoutVars>
          <dgm:chMax val="0"/>
          <dgm:chPref val="0"/>
          <dgm:bulletEnabled val="1"/>
        </dgm:presLayoutVars>
      </dgm:prSet>
      <dgm:spPr/>
      <dgm:t>
        <a:bodyPr/>
        <a:lstStyle/>
        <a:p>
          <a:endParaRPr lang="es-ES"/>
        </a:p>
      </dgm:t>
    </dgm:pt>
    <dgm:pt modelId="{ABD1D087-C719-40BE-A801-A886FDFB3D0E}" type="pres">
      <dgm:prSet presAssocID="{430C6362-2030-4B07-89F5-3A4555A8513E}" presName="desTx" presStyleLbl="alignAccFollowNode1" presStyleIdx="2" presStyleCnt="4">
        <dgm:presLayoutVars>
          <dgm:bulletEnabled val="1"/>
        </dgm:presLayoutVars>
      </dgm:prSet>
      <dgm:spPr/>
      <dgm:t>
        <a:bodyPr/>
        <a:lstStyle/>
        <a:p>
          <a:endParaRPr lang="es-ES"/>
        </a:p>
      </dgm:t>
    </dgm:pt>
    <dgm:pt modelId="{9DE33E06-DBA2-4574-A4D4-EA1364E90FCA}" type="pres">
      <dgm:prSet presAssocID="{429B021A-3280-4F7D-A158-075D8ADE6A18}" presName="space" presStyleCnt="0"/>
      <dgm:spPr/>
    </dgm:pt>
    <dgm:pt modelId="{F7EDD9D3-2AF1-4616-AB2F-0C3B135A67C1}" type="pres">
      <dgm:prSet presAssocID="{277898C6-EC4E-425B-B2EA-29D3023211B8}" presName="composite" presStyleCnt="0"/>
      <dgm:spPr/>
    </dgm:pt>
    <dgm:pt modelId="{886109E9-EB60-4334-9AB2-4B633E29BA03}" type="pres">
      <dgm:prSet presAssocID="{277898C6-EC4E-425B-B2EA-29D3023211B8}" presName="parTx" presStyleLbl="alignNode1" presStyleIdx="3" presStyleCnt="4">
        <dgm:presLayoutVars>
          <dgm:chMax val="0"/>
          <dgm:chPref val="0"/>
          <dgm:bulletEnabled val="1"/>
        </dgm:presLayoutVars>
      </dgm:prSet>
      <dgm:spPr/>
      <dgm:t>
        <a:bodyPr/>
        <a:lstStyle/>
        <a:p>
          <a:endParaRPr lang="es-ES"/>
        </a:p>
      </dgm:t>
    </dgm:pt>
    <dgm:pt modelId="{78DF19FE-BDBD-4FE9-8B36-6D0AD3F6D853}" type="pres">
      <dgm:prSet presAssocID="{277898C6-EC4E-425B-B2EA-29D3023211B8}" presName="desTx" presStyleLbl="alignAccFollowNode1" presStyleIdx="3" presStyleCnt="4">
        <dgm:presLayoutVars>
          <dgm:bulletEnabled val="1"/>
        </dgm:presLayoutVars>
      </dgm:prSet>
      <dgm:spPr/>
      <dgm:t>
        <a:bodyPr/>
        <a:lstStyle/>
        <a:p>
          <a:endParaRPr lang="es-ES"/>
        </a:p>
      </dgm:t>
    </dgm:pt>
  </dgm:ptLst>
  <dgm:cxnLst>
    <dgm:cxn modelId="{4EACA6B0-D177-4067-81F4-66002DA6F421}" srcId="{8C8ABD23-4AC5-41E8-B831-C0ACB1EB1EB9}" destId="{7A0473C9-5D42-4196-B17B-444A84D4CEB3}" srcOrd="6" destOrd="0" parTransId="{C0519679-2033-4DA5-9042-136CEF6D6536}" sibTransId="{E338DBFA-2D7B-48EC-8C57-3BF474EB7D6C}"/>
    <dgm:cxn modelId="{04DF1CA8-6BE2-4A97-B5E8-EE1A99303F53}" srcId="{277898C6-EC4E-425B-B2EA-29D3023211B8}" destId="{A39707B8-B154-484A-9C89-6AFF52A9D79F}" srcOrd="2" destOrd="0" parTransId="{D8840D5B-DA2F-4122-8DB8-2FAA13B9FF19}" sibTransId="{E48B8D2F-A428-4179-BE05-BBF09EFD76F9}"/>
    <dgm:cxn modelId="{A54079A0-650C-43BF-90E4-564D10B4EDB7}" srcId="{277898C6-EC4E-425B-B2EA-29D3023211B8}" destId="{7C448BE1-5BA0-43A7-A9D8-9B181F2A3021}" srcOrd="5" destOrd="0" parTransId="{BEE429EE-9DEE-499C-ACC5-664965390568}" sibTransId="{F9383661-4107-432E-B681-A0EFCEBFD21A}"/>
    <dgm:cxn modelId="{1D74A7EA-450F-4FEB-883E-7161B8F02A08}" srcId="{277898C6-EC4E-425B-B2EA-29D3023211B8}" destId="{CB8D00E3-5FE5-4F0E-B868-AD0A072DEE6C}" srcOrd="0" destOrd="0" parTransId="{1530FEEE-52CB-442D-82AB-65DBCE53BD53}" sibTransId="{E7EAF854-0FEE-4DFB-900D-59775E0B1104}"/>
    <dgm:cxn modelId="{DF147F96-39E9-4043-ACCB-920D2F47B56E}" srcId="{8C8ABD23-4AC5-41E8-B831-C0ACB1EB1EB9}" destId="{DB72EBBC-94ED-4B61-B84F-B054A9058FC2}" srcOrd="1" destOrd="0" parTransId="{E3EF05FE-B253-4158-AFAA-0CB499A76887}" sibTransId="{A091974F-13D3-4082-9299-13F1D691D9A9}"/>
    <dgm:cxn modelId="{F3800FD9-9F11-41CD-9F87-E099567672A7}" type="presOf" srcId="{145287D4-0770-41E7-BEC1-A807FF386941}" destId="{78DF19FE-BDBD-4FE9-8B36-6D0AD3F6D853}" srcOrd="0" destOrd="3" presId="urn:microsoft.com/office/officeart/2005/8/layout/hList1"/>
    <dgm:cxn modelId="{55CBC57D-D8EB-41CC-8469-13347294F61A}" type="presOf" srcId="{D5366EEF-BCFA-4D52-A2A3-209E6224E98B}" destId="{78DF19FE-BDBD-4FE9-8B36-6D0AD3F6D853}" srcOrd="0" destOrd="4" presId="urn:microsoft.com/office/officeart/2005/8/layout/hList1"/>
    <dgm:cxn modelId="{813058F0-590E-4936-9E1C-2BD2F1A39DCB}" type="presOf" srcId="{289029DB-7B6D-43BE-9080-9818B681A651}" destId="{ABD1D087-C719-40BE-A801-A886FDFB3D0E}" srcOrd="0" destOrd="2" presId="urn:microsoft.com/office/officeart/2005/8/layout/hList1"/>
    <dgm:cxn modelId="{40EA5B81-9A63-4EA9-91DB-91F9097D0E90}" srcId="{277898C6-EC4E-425B-B2EA-29D3023211B8}" destId="{D5366EEF-BCFA-4D52-A2A3-209E6224E98B}" srcOrd="4" destOrd="0" parTransId="{52E5B20D-4301-444C-9DDC-432E3A93B879}" sibTransId="{444DC8EE-075F-4FA5-AF6F-B6A7D18FB12B}"/>
    <dgm:cxn modelId="{D97A26BE-E7E8-4215-97EF-3A44444E8D39}" type="presOf" srcId="{BD4ACEEA-5672-4831-87C1-EB495011D76C}" destId="{BB696CED-9E48-4296-A6EF-582BE2707606}" srcOrd="0" destOrd="0" presId="urn:microsoft.com/office/officeart/2005/8/layout/hList1"/>
    <dgm:cxn modelId="{72A20099-6835-465C-B070-7E60331ACF3A}" srcId="{8C8ABD23-4AC5-41E8-B831-C0ACB1EB1EB9}" destId="{8F2C6904-9E8C-46EA-A24B-BE801469418C}" srcOrd="4" destOrd="0" parTransId="{65BEC07C-F50E-4351-9AF6-A863559C880F}" sibTransId="{C872A5B9-9E4C-401F-BA7F-F0A0CD27B4E1}"/>
    <dgm:cxn modelId="{CCC3DBC1-147E-4590-96C5-86ACC604891B}" type="presOf" srcId="{E64C1C51-688F-4FB1-8760-762A787EEA49}" destId="{52701B42-5620-41AC-A5CC-3994D621522A}" srcOrd="0" destOrd="5" presId="urn:microsoft.com/office/officeart/2005/8/layout/hList1"/>
    <dgm:cxn modelId="{BFDC34AC-1241-4F5C-B3A9-4D5D5996B4F8}" type="presOf" srcId="{430C6362-2030-4B07-89F5-3A4555A8513E}" destId="{38B3BFFF-22E4-47EF-BDB7-828AA6129CE7}" srcOrd="0" destOrd="0" presId="urn:microsoft.com/office/officeart/2005/8/layout/hList1"/>
    <dgm:cxn modelId="{57B005C3-7D5C-40F0-955D-C57B372ACF0B}" type="presOf" srcId="{8F2C6904-9E8C-46EA-A24B-BE801469418C}" destId="{52701B42-5620-41AC-A5CC-3994D621522A}" srcOrd="0" destOrd="4" presId="urn:microsoft.com/office/officeart/2005/8/layout/hList1"/>
    <dgm:cxn modelId="{10C91DE2-3DB1-4FAE-9A3D-FA6574EE18D1}" type="presOf" srcId="{066FAA2C-5816-430A-ADFD-0B4FD3F9A3C9}" destId="{F1A036CF-4D1D-435B-9F9A-22BB18AE4B78}" srcOrd="0" destOrd="2" presId="urn:microsoft.com/office/officeart/2005/8/layout/hList1"/>
    <dgm:cxn modelId="{D9F7FEC6-01A9-452F-8B3E-5DEF2A14B143}" type="presOf" srcId="{A7873C16-91EC-4DCD-8E56-FA67A5A37509}" destId="{52701B42-5620-41AC-A5CC-3994D621522A}" srcOrd="0" destOrd="3" presId="urn:microsoft.com/office/officeart/2005/8/layout/hList1"/>
    <dgm:cxn modelId="{1DACA1CE-EE28-40E7-A83A-5D86ED6C23CF}" srcId="{8C8ABD23-4AC5-41E8-B831-C0ACB1EB1EB9}" destId="{A7873C16-91EC-4DCD-8E56-FA67A5A37509}" srcOrd="3" destOrd="0" parTransId="{0EDC9EFC-E110-4CA1-BA24-799DAE4E422F}" sibTransId="{FADFCB4A-1B6D-4B8E-B4A0-A575E2B2B589}"/>
    <dgm:cxn modelId="{0861765B-6D5D-43C2-825D-249A8889219E}" type="presOf" srcId="{DB72EBBC-94ED-4B61-B84F-B054A9058FC2}" destId="{52701B42-5620-41AC-A5CC-3994D621522A}" srcOrd="0" destOrd="1" presId="urn:microsoft.com/office/officeart/2005/8/layout/hList1"/>
    <dgm:cxn modelId="{BC46ABA3-75F2-40FC-9F19-85707865FBD7}" type="presOf" srcId="{8C8ABD23-4AC5-41E8-B831-C0ACB1EB1EB9}" destId="{58105AAF-CA1C-4EA0-8DA3-DA459A0AD648}" srcOrd="0" destOrd="0" presId="urn:microsoft.com/office/officeart/2005/8/layout/hList1"/>
    <dgm:cxn modelId="{58D3441F-5F99-454F-81EC-B80D5492F8F8}" srcId="{430C6362-2030-4B07-89F5-3A4555A8513E}" destId="{7854CC1A-6CCA-49AC-BAC4-70BDC1047D52}" srcOrd="0" destOrd="0" parTransId="{E1C5DBBA-A0AA-485E-B189-E418016AA8A2}" sibTransId="{26FB9689-AF2F-4E09-986C-46536CBB3F69}"/>
    <dgm:cxn modelId="{532A2C57-079B-4699-BB4B-14941871227D}" srcId="{BD4ACEEA-5672-4831-87C1-EB495011D76C}" destId="{8C8ABD23-4AC5-41E8-B831-C0ACB1EB1EB9}" srcOrd="0" destOrd="0" parTransId="{057F2227-27DB-4F2F-B210-92B02369C89C}" sibTransId="{A6137795-C543-447A-8012-35D7DACE807A}"/>
    <dgm:cxn modelId="{CEC1B82A-8F1F-410C-BF62-858FF8CC0EFD}" srcId="{BD4ACEEA-5672-4831-87C1-EB495011D76C}" destId="{430C6362-2030-4B07-89F5-3A4555A8513E}" srcOrd="2" destOrd="0" parTransId="{F527DC56-7A0C-480B-B8B2-9CCDAFAD6129}" sibTransId="{429B021A-3280-4F7D-A158-075D8ADE6A18}"/>
    <dgm:cxn modelId="{2177A261-DF7B-41FA-8972-1F491A786DB4}" type="presOf" srcId="{CB8D00E3-5FE5-4F0E-B868-AD0A072DEE6C}" destId="{78DF19FE-BDBD-4FE9-8B36-6D0AD3F6D853}" srcOrd="0" destOrd="0" presId="urn:microsoft.com/office/officeart/2005/8/layout/hList1"/>
    <dgm:cxn modelId="{F2A9E1AD-4C3C-44FB-B2A5-731C72A23211}" type="presOf" srcId="{068A2A30-3C2E-4067-9B6D-3181BA1AD0D3}" destId="{52701B42-5620-41AC-A5CC-3994D621522A}" srcOrd="0" destOrd="2" presId="urn:microsoft.com/office/officeart/2005/8/layout/hList1"/>
    <dgm:cxn modelId="{747BD149-FB24-491E-8FF7-A211DF64A6FD}" type="presOf" srcId="{BA3DE47E-7A9C-4A54-BA8F-3A2260306DA4}" destId="{52701B42-5620-41AC-A5CC-3994D621522A}" srcOrd="0" destOrd="0" presId="urn:microsoft.com/office/officeart/2005/8/layout/hList1"/>
    <dgm:cxn modelId="{EFD05DE4-85B4-4BA7-B38F-E2676EE081EB}" srcId="{BD4ACEEA-5672-4831-87C1-EB495011D76C}" destId="{277898C6-EC4E-425B-B2EA-29D3023211B8}" srcOrd="3" destOrd="0" parTransId="{46096FD6-E21C-449E-8F72-188472028A56}" sibTransId="{72E435CE-82D9-46EA-9E4B-453335218217}"/>
    <dgm:cxn modelId="{9372ACB3-BDCE-47B0-9C47-ED4F8A6E8CFA}" srcId="{430C6362-2030-4B07-89F5-3A4555A8513E}" destId="{B4D1CCEE-918A-4D2A-84EB-8294C8879C3C}" srcOrd="1" destOrd="0" parTransId="{7185D7DB-6FDA-4A36-AA05-BC03E344BE73}" sibTransId="{3B3333D8-48EF-481D-AB01-12C6E8E5AAC4}"/>
    <dgm:cxn modelId="{945ED035-9654-47E2-815D-D3B9FEEBA50B}" type="presOf" srcId="{B4D1CCEE-918A-4D2A-84EB-8294C8879C3C}" destId="{ABD1D087-C719-40BE-A801-A886FDFB3D0E}" srcOrd="0" destOrd="1" presId="urn:microsoft.com/office/officeart/2005/8/layout/hList1"/>
    <dgm:cxn modelId="{28ECC64A-E121-482F-8CE2-EED4CC843EFD}" srcId="{BD4ACEEA-5672-4831-87C1-EB495011D76C}" destId="{2CAB37B1-CEE0-4A25-9481-DDFAD20CB614}" srcOrd="1" destOrd="0" parTransId="{65A28E72-62DC-4142-B789-5F437325C46D}" sibTransId="{EC895EF7-F94A-4D62-A848-D2731A0A18A2}"/>
    <dgm:cxn modelId="{AFF19510-E4F9-41D9-A3C3-F9CD2A7C3FE9}" type="presOf" srcId="{277898C6-EC4E-425B-B2EA-29D3023211B8}" destId="{886109E9-EB60-4334-9AB2-4B633E29BA03}" srcOrd="0" destOrd="0" presId="urn:microsoft.com/office/officeart/2005/8/layout/hList1"/>
    <dgm:cxn modelId="{019848C4-2A98-4CD3-B644-BB8E76ADBBA7}" type="presOf" srcId="{7C448BE1-5BA0-43A7-A9D8-9B181F2A3021}" destId="{78DF19FE-BDBD-4FE9-8B36-6D0AD3F6D853}" srcOrd="0" destOrd="5" presId="urn:microsoft.com/office/officeart/2005/8/layout/hList1"/>
    <dgm:cxn modelId="{71D4A98F-151D-4F40-AA68-8C152A7C8EA2}" type="presOf" srcId="{E7723CF4-B9F6-4F30-B490-E2728FCCC06F}" destId="{78DF19FE-BDBD-4FE9-8B36-6D0AD3F6D853}" srcOrd="0" destOrd="1" presId="urn:microsoft.com/office/officeart/2005/8/layout/hList1"/>
    <dgm:cxn modelId="{9E479D22-826C-4929-82AC-1BA7BE9F2576}" type="presOf" srcId="{B81112E3-E050-493E-994D-E078E8A5A024}" destId="{F1A036CF-4D1D-435B-9F9A-22BB18AE4B78}" srcOrd="0" destOrd="0" presId="urn:microsoft.com/office/officeart/2005/8/layout/hList1"/>
    <dgm:cxn modelId="{928053BF-86EE-4C5F-80C0-E172C5141C57}" srcId="{2CAB37B1-CEE0-4A25-9481-DDFAD20CB614}" destId="{F3BE0C14-3A53-43DB-A16F-B82594AD4E72}" srcOrd="1" destOrd="0" parTransId="{60DA29D2-7C22-4366-B25C-0B0F15EB69B2}" sibTransId="{FD0FB000-9E14-4765-B3FE-4F541BA84A02}"/>
    <dgm:cxn modelId="{66A58A36-7F96-4421-AB41-C789F7042E18}" srcId="{277898C6-EC4E-425B-B2EA-29D3023211B8}" destId="{145287D4-0770-41E7-BEC1-A807FF386941}" srcOrd="3" destOrd="0" parTransId="{5AEF3567-7F3B-490F-B4CD-B78FC41D8A31}" sibTransId="{D97AB2E3-984C-416E-85A5-2A01AAE8449E}"/>
    <dgm:cxn modelId="{5D2A9BDA-A82D-40D6-B5FB-72E6F053CBF7}" srcId="{277898C6-EC4E-425B-B2EA-29D3023211B8}" destId="{E7723CF4-B9F6-4F30-B490-E2728FCCC06F}" srcOrd="1" destOrd="0" parTransId="{BAD9C4CD-3577-4BEF-B59D-CDABA6BEAF04}" sibTransId="{6DF9F1DF-8074-416D-8C89-3D58DF258A01}"/>
    <dgm:cxn modelId="{780879DA-9147-4B98-8CE0-DCDAAD921E16}" srcId="{430C6362-2030-4B07-89F5-3A4555A8513E}" destId="{289029DB-7B6D-43BE-9080-9818B681A651}" srcOrd="2" destOrd="0" parTransId="{ACC73E68-E900-4AA4-968C-A0153462624C}" sibTransId="{98FDD876-82B4-4D3F-BFFD-C83671DB027D}"/>
    <dgm:cxn modelId="{BE520C3A-341A-4752-A73E-430D92C4845B}" type="presOf" srcId="{7A0473C9-5D42-4196-B17B-444A84D4CEB3}" destId="{52701B42-5620-41AC-A5CC-3994D621522A}" srcOrd="0" destOrd="6" presId="urn:microsoft.com/office/officeart/2005/8/layout/hList1"/>
    <dgm:cxn modelId="{EFCE7163-3DBE-4F66-9217-759720FD9C10}" type="presOf" srcId="{2CAB37B1-CEE0-4A25-9481-DDFAD20CB614}" destId="{1C6118F8-563A-4F3A-A037-FD15D95D8500}" srcOrd="0" destOrd="0" presId="urn:microsoft.com/office/officeart/2005/8/layout/hList1"/>
    <dgm:cxn modelId="{26CBAB74-6DF6-4AAD-ACA2-29A5E873D84F}" srcId="{8C8ABD23-4AC5-41E8-B831-C0ACB1EB1EB9}" destId="{BA3DE47E-7A9C-4A54-BA8F-3A2260306DA4}" srcOrd="0" destOrd="0" parTransId="{77460BBA-0589-4CD5-9DEE-A64427B032D0}" sibTransId="{E266C1FC-E01B-4A0F-9C26-3628BEE4A4E4}"/>
    <dgm:cxn modelId="{C127D49A-FD40-4281-A671-945DF15A3AF7}" srcId="{8C8ABD23-4AC5-41E8-B831-C0ACB1EB1EB9}" destId="{E64C1C51-688F-4FB1-8760-762A787EEA49}" srcOrd="5" destOrd="0" parTransId="{102776D2-A1CE-4CF4-A609-66E46955D7C2}" sibTransId="{8C85A1EF-8621-40E3-B879-E9DAC22C32E6}"/>
    <dgm:cxn modelId="{63E127CE-2FB3-4ACF-AAE0-C85FB645A43B}" srcId="{2CAB37B1-CEE0-4A25-9481-DDFAD20CB614}" destId="{B81112E3-E050-493E-994D-E078E8A5A024}" srcOrd="0" destOrd="0" parTransId="{A8C7A6BB-2CD5-4426-980A-6126374D8BDB}" sibTransId="{69C698F5-D6EC-4BF8-AF41-27CE465A8695}"/>
    <dgm:cxn modelId="{A3770694-14D2-4D2D-8B89-CD908415DDFD}" type="presOf" srcId="{F3BE0C14-3A53-43DB-A16F-B82594AD4E72}" destId="{F1A036CF-4D1D-435B-9F9A-22BB18AE4B78}" srcOrd="0" destOrd="1" presId="urn:microsoft.com/office/officeart/2005/8/layout/hList1"/>
    <dgm:cxn modelId="{8F18E1C9-A759-4E14-8CEB-93643C12CED5}" srcId="{8C8ABD23-4AC5-41E8-B831-C0ACB1EB1EB9}" destId="{068A2A30-3C2E-4067-9B6D-3181BA1AD0D3}" srcOrd="2" destOrd="0" parTransId="{07C0B7C3-885F-45A4-A590-1E17F1ACDB69}" sibTransId="{61C2F290-A886-40EE-83B3-B8BDF4F47326}"/>
    <dgm:cxn modelId="{EA8FFAA6-2361-48C2-8D7F-2BB9AD1ECF8E}" type="presOf" srcId="{A39707B8-B154-484A-9C89-6AFF52A9D79F}" destId="{78DF19FE-BDBD-4FE9-8B36-6D0AD3F6D853}" srcOrd="0" destOrd="2" presId="urn:microsoft.com/office/officeart/2005/8/layout/hList1"/>
    <dgm:cxn modelId="{A6266C5E-5123-4343-A69A-BFE7716FE10D}" srcId="{2CAB37B1-CEE0-4A25-9481-DDFAD20CB614}" destId="{066FAA2C-5816-430A-ADFD-0B4FD3F9A3C9}" srcOrd="2" destOrd="0" parTransId="{F93B91F2-9DF2-4517-ACF1-955840B47814}" sibTransId="{6520420B-A965-4BAA-A871-611F3AC00819}"/>
    <dgm:cxn modelId="{3283C93E-C92B-45D5-8CDB-5FCFD0726AAA}" type="presOf" srcId="{7854CC1A-6CCA-49AC-BAC4-70BDC1047D52}" destId="{ABD1D087-C719-40BE-A801-A886FDFB3D0E}" srcOrd="0" destOrd="0" presId="urn:microsoft.com/office/officeart/2005/8/layout/hList1"/>
    <dgm:cxn modelId="{F276930A-BD4C-4871-99F1-DBDE1EBD8483}" type="presParOf" srcId="{BB696CED-9E48-4296-A6EF-582BE2707606}" destId="{C90058D6-C47E-42E7-A236-A9A474DE7695}" srcOrd="0" destOrd="0" presId="urn:microsoft.com/office/officeart/2005/8/layout/hList1"/>
    <dgm:cxn modelId="{8D5DFD5E-F699-46EC-8F66-01FD2E56E677}" type="presParOf" srcId="{C90058D6-C47E-42E7-A236-A9A474DE7695}" destId="{58105AAF-CA1C-4EA0-8DA3-DA459A0AD648}" srcOrd="0" destOrd="0" presId="urn:microsoft.com/office/officeart/2005/8/layout/hList1"/>
    <dgm:cxn modelId="{B4EA45C6-F8FD-4417-B0B3-A9256642EA97}" type="presParOf" srcId="{C90058D6-C47E-42E7-A236-A9A474DE7695}" destId="{52701B42-5620-41AC-A5CC-3994D621522A}" srcOrd="1" destOrd="0" presId="urn:microsoft.com/office/officeart/2005/8/layout/hList1"/>
    <dgm:cxn modelId="{9E5B70E1-1DEA-490F-8791-404687221C6A}" type="presParOf" srcId="{BB696CED-9E48-4296-A6EF-582BE2707606}" destId="{DEF9DBCF-08BC-4D9D-8DA9-763E3F804902}" srcOrd="1" destOrd="0" presId="urn:microsoft.com/office/officeart/2005/8/layout/hList1"/>
    <dgm:cxn modelId="{B40BFE31-2930-4A46-BB79-47C82F5084A1}" type="presParOf" srcId="{BB696CED-9E48-4296-A6EF-582BE2707606}" destId="{3BEBA5A0-B424-41C2-8B90-FA98CCF50382}" srcOrd="2" destOrd="0" presId="urn:microsoft.com/office/officeart/2005/8/layout/hList1"/>
    <dgm:cxn modelId="{0DE0D8DB-DC07-4223-AD08-42E385F9F030}" type="presParOf" srcId="{3BEBA5A0-B424-41C2-8B90-FA98CCF50382}" destId="{1C6118F8-563A-4F3A-A037-FD15D95D8500}" srcOrd="0" destOrd="0" presId="urn:microsoft.com/office/officeart/2005/8/layout/hList1"/>
    <dgm:cxn modelId="{53C195A2-4078-4E7E-94A5-9565957F04CF}" type="presParOf" srcId="{3BEBA5A0-B424-41C2-8B90-FA98CCF50382}" destId="{F1A036CF-4D1D-435B-9F9A-22BB18AE4B78}" srcOrd="1" destOrd="0" presId="urn:microsoft.com/office/officeart/2005/8/layout/hList1"/>
    <dgm:cxn modelId="{87E05D73-3583-44F4-94E0-66335BAC6CBD}" type="presParOf" srcId="{BB696CED-9E48-4296-A6EF-582BE2707606}" destId="{2D0F198E-2FBF-4318-804C-C52992BAB22F}" srcOrd="3" destOrd="0" presId="urn:microsoft.com/office/officeart/2005/8/layout/hList1"/>
    <dgm:cxn modelId="{E9041CF3-1839-4559-A781-134F97951AEB}" type="presParOf" srcId="{BB696CED-9E48-4296-A6EF-582BE2707606}" destId="{38887778-3DFA-4716-B7CB-05E7678E5A4C}" srcOrd="4" destOrd="0" presId="urn:microsoft.com/office/officeart/2005/8/layout/hList1"/>
    <dgm:cxn modelId="{A317C1B1-E0A0-4C4B-A9F2-6B1D00B88C56}" type="presParOf" srcId="{38887778-3DFA-4716-B7CB-05E7678E5A4C}" destId="{38B3BFFF-22E4-47EF-BDB7-828AA6129CE7}" srcOrd="0" destOrd="0" presId="urn:microsoft.com/office/officeart/2005/8/layout/hList1"/>
    <dgm:cxn modelId="{C17F4421-DC20-4C04-8CE8-6473AD4B738B}" type="presParOf" srcId="{38887778-3DFA-4716-B7CB-05E7678E5A4C}" destId="{ABD1D087-C719-40BE-A801-A886FDFB3D0E}" srcOrd="1" destOrd="0" presId="urn:microsoft.com/office/officeart/2005/8/layout/hList1"/>
    <dgm:cxn modelId="{AC9B9626-D226-4928-8FA2-DAD5C5C359E6}" type="presParOf" srcId="{BB696CED-9E48-4296-A6EF-582BE2707606}" destId="{9DE33E06-DBA2-4574-A4D4-EA1364E90FCA}" srcOrd="5" destOrd="0" presId="urn:microsoft.com/office/officeart/2005/8/layout/hList1"/>
    <dgm:cxn modelId="{C4486126-D707-4B0F-AD38-C76D90BD2DFA}" type="presParOf" srcId="{BB696CED-9E48-4296-A6EF-582BE2707606}" destId="{F7EDD9D3-2AF1-4616-AB2F-0C3B135A67C1}" srcOrd="6" destOrd="0" presId="urn:microsoft.com/office/officeart/2005/8/layout/hList1"/>
    <dgm:cxn modelId="{6FE8DB7D-2929-4863-AD30-4BDCADC0F5D3}" type="presParOf" srcId="{F7EDD9D3-2AF1-4616-AB2F-0C3B135A67C1}" destId="{886109E9-EB60-4334-9AB2-4B633E29BA03}" srcOrd="0" destOrd="0" presId="urn:microsoft.com/office/officeart/2005/8/layout/hList1"/>
    <dgm:cxn modelId="{3CE44C71-C730-4568-802F-9E3946CC266D}" type="presParOf" srcId="{F7EDD9D3-2AF1-4616-AB2F-0C3B135A67C1}" destId="{78DF19FE-BDBD-4FE9-8B36-6D0AD3F6D85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4F08CA-A848-4721-894D-3DB99A46FC6E}" type="doc">
      <dgm:prSet loTypeId="urn:microsoft.com/office/officeart/2005/8/layout/cycle1" loCatId="cycle" qsTypeId="urn:microsoft.com/office/officeart/2005/8/quickstyle/simple1" qsCatId="simple" csTypeId="urn:microsoft.com/office/officeart/2005/8/colors/accent0_3" csCatId="mainScheme" phldr="1"/>
      <dgm:spPr/>
      <dgm:t>
        <a:bodyPr/>
        <a:lstStyle/>
        <a:p>
          <a:endParaRPr lang="es-ES"/>
        </a:p>
      </dgm:t>
    </dgm:pt>
    <dgm:pt modelId="{2471D354-DDEA-4AA1-A11B-DF9D9AA1C31E}">
      <dgm:prSet phldrT="[Texto]" custT="1"/>
      <dgm:spPr/>
      <dgm:t>
        <a:bodyPr/>
        <a:lstStyle/>
        <a:p>
          <a:r>
            <a:rPr lang="es-MX" sz="1600" dirty="0"/>
            <a:t>Validación (de ser el caso)</a:t>
          </a:r>
          <a:endParaRPr lang="es-ES" sz="1600" dirty="0"/>
        </a:p>
      </dgm:t>
    </dgm:pt>
    <dgm:pt modelId="{307A3F6D-83A7-4DC8-AE4C-3F1E82911CC1}" type="parTrans" cxnId="{0852A4EA-3D04-4D29-B954-66E8E256DD00}">
      <dgm:prSet/>
      <dgm:spPr/>
      <dgm:t>
        <a:bodyPr/>
        <a:lstStyle/>
        <a:p>
          <a:endParaRPr lang="es-ES" sz="2400"/>
        </a:p>
      </dgm:t>
    </dgm:pt>
    <dgm:pt modelId="{ACB116C9-3482-478C-919B-6366E6F2C595}" type="sibTrans" cxnId="{0852A4EA-3D04-4D29-B954-66E8E256DD00}">
      <dgm:prSet/>
      <dgm:spPr/>
      <dgm:t>
        <a:bodyPr/>
        <a:lstStyle/>
        <a:p>
          <a:endParaRPr lang="es-ES" sz="2400"/>
        </a:p>
      </dgm:t>
    </dgm:pt>
    <dgm:pt modelId="{50FA1D1A-CA37-4A18-A9AF-AEBC4BFED854}">
      <dgm:prSet phldrT="[Texto]" custT="1"/>
      <dgm:spPr/>
      <dgm:t>
        <a:bodyPr/>
        <a:lstStyle/>
        <a:p>
          <a:r>
            <a:rPr lang="es-MX" sz="1600" dirty="0"/>
            <a:t>Formato LCM</a:t>
          </a:r>
          <a:endParaRPr lang="es-ES" sz="1600" dirty="0"/>
        </a:p>
      </dgm:t>
    </dgm:pt>
    <dgm:pt modelId="{29650364-7C6E-4ADC-8E90-904BE36D3D8F}" type="parTrans" cxnId="{7347D32D-2FC1-437C-9111-B35C4CD6DC28}">
      <dgm:prSet/>
      <dgm:spPr/>
      <dgm:t>
        <a:bodyPr/>
        <a:lstStyle/>
        <a:p>
          <a:endParaRPr lang="es-ES" sz="2400"/>
        </a:p>
      </dgm:t>
    </dgm:pt>
    <dgm:pt modelId="{A4C08125-A256-4FC4-8E76-E7978B4C709F}" type="sibTrans" cxnId="{7347D32D-2FC1-437C-9111-B35C4CD6DC28}">
      <dgm:prSet/>
      <dgm:spPr/>
      <dgm:t>
        <a:bodyPr/>
        <a:lstStyle/>
        <a:p>
          <a:endParaRPr lang="es-ES" sz="2400"/>
        </a:p>
      </dgm:t>
    </dgm:pt>
    <dgm:pt modelId="{9E7F2CCB-F123-4E0A-8642-7A97E0AE9FDE}">
      <dgm:prSet phldrT="[Texto]" custT="1"/>
      <dgm:spPr/>
      <dgm:t>
        <a:bodyPr/>
        <a:lstStyle/>
        <a:p>
          <a:r>
            <a:rPr lang="es-MX" sz="1600" dirty="0"/>
            <a:t>Predicción 2030</a:t>
          </a:r>
          <a:endParaRPr lang="es-ES" sz="1600" dirty="0"/>
        </a:p>
      </dgm:t>
    </dgm:pt>
    <dgm:pt modelId="{14111A10-F4CE-433A-A779-D2D797637194}" type="parTrans" cxnId="{B1E6B7F8-A3CC-4339-B521-BC3242FACE91}">
      <dgm:prSet/>
      <dgm:spPr/>
      <dgm:t>
        <a:bodyPr/>
        <a:lstStyle/>
        <a:p>
          <a:endParaRPr lang="es-ES" sz="2400"/>
        </a:p>
      </dgm:t>
    </dgm:pt>
    <dgm:pt modelId="{D0FBEACD-2284-46E7-8B78-FA5873EDFEF2}" type="sibTrans" cxnId="{B1E6B7F8-A3CC-4339-B521-BC3242FACE91}">
      <dgm:prSet/>
      <dgm:spPr/>
      <dgm:t>
        <a:bodyPr/>
        <a:lstStyle/>
        <a:p>
          <a:endParaRPr lang="es-ES" sz="2400"/>
        </a:p>
      </dgm:t>
    </dgm:pt>
    <dgm:pt modelId="{41EDCCEF-BC37-4713-B82A-13BE410D742B}">
      <dgm:prSet phldrT="[Texto]" custT="1"/>
      <dgm:spPr/>
      <dgm:t>
        <a:bodyPr/>
        <a:lstStyle/>
        <a:p>
          <a:r>
            <a:rPr lang="es-MX" sz="1600" dirty="0"/>
            <a:t>Dimensiones y variables</a:t>
          </a:r>
          <a:endParaRPr lang="es-ES" sz="1600" dirty="0"/>
        </a:p>
      </dgm:t>
    </dgm:pt>
    <dgm:pt modelId="{621BCE21-A44E-45D7-9CC9-75A299EF9E69}" type="parTrans" cxnId="{2D97F4F4-FD64-4C62-BAAB-BE16E3CA3635}">
      <dgm:prSet/>
      <dgm:spPr/>
      <dgm:t>
        <a:bodyPr/>
        <a:lstStyle/>
        <a:p>
          <a:endParaRPr lang="es-ES" sz="2400"/>
        </a:p>
      </dgm:t>
    </dgm:pt>
    <dgm:pt modelId="{EA5CE838-4D62-4D45-9B29-40B45440BFB3}" type="sibTrans" cxnId="{2D97F4F4-FD64-4C62-BAAB-BE16E3CA3635}">
      <dgm:prSet/>
      <dgm:spPr/>
      <dgm:t>
        <a:bodyPr/>
        <a:lstStyle/>
        <a:p>
          <a:endParaRPr lang="es-ES" sz="2400"/>
        </a:p>
      </dgm:t>
    </dgm:pt>
    <dgm:pt modelId="{3014075F-2D0D-406A-84E9-7465A5424C2B}">
      <dgm:prSet phldrT="[Texto]" custT="1"/>
      <dgm:spPr/>
      <dgm:t>
        <a:bodyPr/>
        <a:lstStyle/>
        <a:p>
          <a:r>
            <a:rPr lang="es-MX" sz="1600" dirty="0"/>
            <a:t>Uso de drivers de deforestación.</a:t>
          </a:r>
          <a:endParaRPr lang="es-ES" sz="1600" dirty="0"/>
        </a:p>
      </dgm:t>
    </dgm:pt>
    <dgm:pt modelId="{091913C3-651B-4382-A188-56F58E99F507}" type="parTrans" cxnId="{953B54D7-76EC-40A6-97CE-337E81AED95E}">
      <dgm:prSet/>
      <dgm:spPr/>
      <dgm:t>
        <a:bodyPr/>
        <a:lstStyle/>
        <a:p>
          <a:endParaRPr lang="es-ES" sz="2400"/>
        </a:p>
      </dgm:t>
    </dgm:pt>
    <dgm:pt modelId="{24088C5D-B0FC-4532-9E0A-5BC636E7481A}" type="sibTrans" cxnId="{953B54D7-76EC-40A6-97CE-337E81AED95E}">
      <dgm:prSet/>
      <dgm:spPr/>
      <dgm:t>
        <a:bodyPr/>
        <a:lstStyle/>
        <a:p>
          <a:endParaRPr lang="es-ES" sz="2400"/>
        </a:p>
      </dgm:t>
    </dgm:pt>
    <dgm:pt modelId="{91AD635E-DD01-48B7-8512-11329B73B48E}" type="pres">
      <dgm:prSet presAssocID="{F94F08CA-A848-4721-894D-3DB99A46FC6E}" presName="cycle" presStyleCnt="0">
        <dgm:presLayoutVars>
          <dgm:dir/>
          <dgm:resizeHandles val="exact"/>
        </dgm:presLayoutVars>
      </dgm:prSet>
      <dgm:spPr/>
      <dgm:t>
        <a:bodyPr/>
        <a:lstStyle/>
        <a:p>
          <a:endParaRPr lang="es-ES"/>
        </a:p>
      </dgm:t>
    </dgm:pt>
    <dgm:pt modelId="{396A7156-D6F2-4451-983D-D22011F87837}" type="pres">
      <dgm:prSet presAssocID="{2471D354-DDEA-4AA1-A11B-DF9D9AA1C31E}" presName="dummy" presStyleCnt="0"/>
      <dgm:spPr/>
    </dgm:pt>
    <dgm:pt modelId="{89D0BF49-0728-4BB8-B172-9C1C69B63F4F}" type="pres">
      <dgm:prSet presAssocID="{2471D354-DDEA-4AA1-A11B-DF9D9AA1C31E}" presName="node" presStyleLbl="revTx" presStyleIdx="0" presStyleCnt="5">
        <dgm:presLayoutVars>
          <dgm:bulletEnabled val="1"/>
        </dgm:presLayoutVars>
      </dgm:prSet>
      <dgm:spPr/>
      <dgm:t>
        <a:bodyPr/>
        <a:lstStyle/>
        <a:p>
          <a:endParaRPr lang="es-ES"/>
        </a:p>
      </dgm:t>
    </dgm:pt>
    <dgm:pt modelId="{CEAE1E41-12E3-4309-B6C3-7DB73E4374C1}" type="pres">
      <dgm:prSet presAssocID="{ACB116C9-3482-478C-919B-6366E6F2C595}" presName="sibTrans" presStyleLbl="node1" presStyleIdx="0" presStyleCnt="5"/>
      <dgm:spPr/>
      <dgm:t>
        <a:bodyPr/>
        <a:lstStyle/>
        <a:p>
          <a:endParaRPr lang="es-ES"/>
        </a:p>
      </dgm:t>
    </dgm:pt>
    <dgm:pt modelId="{4C0AA69F-96AC-4936-993D-EE3CC24BEF7F}" type="pres">
      <dgm:prSet presAssocID="{50FA1D1A-CA37-4A18-A9AF-AEBC4BFED854}" presName="dummy" presStyleCnt="0"/>
      <dgm:spPr/>
    </dgm:pt>
    <dgm:pt modelId="{72B60152-F8C6-474D-8A18-000184BA29AA}" type="pres">
      <dgm:prSet presAssocID="{50FA1D1A-CA37-4A18-A9AF-AEBC4BFED854}" presName="node" presStyleLbl="revTx" presStyleIdx="1" presStyleCnt="5">
        <dgm:presLayoutVars>
          <dgm:bulletEnabled val="1"/>
        </dgm:presLayoutVars>
      </dgm:prSet>
      <dgm:spPr/>
      <dgm:t>
        <a:bodyPr/>
        <a:lstStyle/>
        <a:p>
          <a:endParaRPr lang="es-ES"/>
        </a:p>
      </dgm:t>
    </dgm:pt>
    <dgm:pt modelId="{89EBAAE6-902A-4DB5-B13D-5D8E3A7A9A66}" type="pres">
      <dgm:prSet presAssocID="{A4C08125-A256-4FC4-8E76-E7978B4C709F}" presName="sibTrans" presStyleLbl="node1" presStyleIdx="1" presStyleCnt="5"/>
      <dgm:spPr/>
      <dgm:t>
        <a:bodyPr/>
        <a:lstStyle/>
        <a:p>
          <a:endParaRPr lang="es-ES"/>
        </a:p>
      </dgm:t>
    </dgm:pt>
    <dgm:pt modelId="{D13FA745-E34A-4CEA-A042-34B384A0757C}" type="pres">
      <dgm:prSet presAssocID="{9E7F2CCB-F123-4E0A-8642-7A97E0AE9FDE}" presName="dummy" presStyleCnt="0"/>
      <dgm:spPr/>
    </dgm:pt>
    <dgm:pt modelId="{F1D8F817-6D4A-42FA-B1AF-5DD773A72BC5}" type="pres">
      <dgm:prSet presAssocID="{9E7F2CCB-F123-4E0A-8642-7A97E0AE9FDE}" presName="node" presStyleLbl="revTx" presStyleIdx="2" presStyleCnt="5">
        <dgm:presLayoutVars>
          <dgm:bulletEnabled val="1"/>
        </dgm:presLayoutVars>
      </dgm:prSet>
      <dgm:spPr/>
      <dgm:t>
        <a:bodyPr/>
        <a:lstStyle/>
        <a:p>
          <a:endParaRPr lang="es-ES"/>
        </a:p>
      </dgm:t>
    </dgm:pt>
    <dgm:pt modelId="{92C045DE-7B27-45D8-853E-9265DE490B4C}" type="pres">
      <dgm:prSet presAssocID="{D0FBEACD-2284-46E7-8B78-FA5873EDFEF2}" presName="sibTrans" presStyleLbl="node1" presStyleIdx="2" presStyleCnt="5"/>
      <dgm:spPr/>
      <dgm:t>
        <a:bodyPr/>
        <a:lstStyle/>
        <a:p>
          <a:endParaRPr lang="es-ES"/>
        </a:p>
      </dgm:t>
    </dgm:pt>
    <dgm:pt modelId="{4AF85EF6-ABCD-4313-8D22-006AAEB5AAE7}" type="pres">
      <dgm:prSet presAssocID="{41EDCCEF-BC37-4713-B82A-13BE410D742B}" presName="dummy" presStyleCnt="0"/>
      <dgm:spPr/>
    </dgm:pt>
    <dgm:pt modelId="{986D0982-8A4B-40B8-86AD-84D2AA4E19B9}" type="pres">
      <dgm:prSet presAssocID="{41EDCCEF-BC37-4713-B82A-13BE410D742B}" presName="node" presStyleLbl="revTx" presStyleIdx="3" presStyleCnt="5" custScaleX="115469">
        <dgm:presLayoutVars>
          <dgm:bulletEnabled val="1"/>
        </dgm:presLayoutVars>
      </dgm:prSet>
      <dgm:spPr/>
      <dgm:t>
        <a:bodyPr/>
        <a:lstStyle/>
        <a:p>
          <a:endParaRPr lang="es-ES"/>
        </a:p>
      </dgm:t>
    </dgm:pt>
    <dgm:pt modelId="{FFC803D6-B7C6-4CCF-8813-9C3F04EE4CB8}" type="pres">
      <dgm:prSet presAssocID="{EA5CE838-4D62-4D45-9B29-40B45440BFB3}" presName="sibTrans" presStyleLbl="node1" presStyleIdx="3" presStyleCnt="5"/>
      <dgm:spPr/>
      <dgm:t>
        <a:bodyPr/>
        <a:lstStyle/>
        <a:p>
          <a:endParaRPr lang="es-ES"/>
        </a:p>
      </dgm:t>
    </dgm:pt>
    <dgm:pt modelId="{904B698D-80FB-4170-8AD1-382E235F1522}" type="pres">
      <dgm:prSet presAssocID="{3014075F-2D0D-406A-84E9-7465A5424C2B}" presName="dummy" presStyleCnt="0"/>
      <dgm:spPr/>
    </dgm:pt>
    <dgm:pt modelId="{C6CBF0E3-E485-4503-A29E-2B7EDBC9F835}" type="pres">
      <dgm:prSet presAssocID="{3014075F-2D0D-406A-84E9-7465A5424C2B}" presName="node" presStyleLbl="revTx" presStyleIdx="4" presStyleCnt="5" custScaleX="128505" custRadScaleRad="99864" custRadScaleInc="-8811">
        <dgm:presLayoutVars>
          <dgm:bulletEnabled val="1"/>
        </dgm:presLayoutVars>
      </dgm:prSet>
      <dgm:spPr/>
      <dgm:t>
        <a:bodyPr/>
        <a:lstStyle/>
        <a:p>
          <a:endParaRPr lang="es-ES"/>
        </a:p>
      </dgm:t>
    </dgm:pt>
    <dgm:pt modelId="{45076E1A-EE11-47D7-B6E5-CDD6255C8216}" type="pres">
      <dgm:prSet presAssocID="{24088C5D-B0FC-4532-9E0A-5BC636E7481A}" presName="sibTrans" presStyleLbl="node1" presStyleIdx="4" presStyleCnt="5"/>
      <dgm:spPr/>
      <dgm:t>
        <a:bodyPr/>
        <a:lstStyle/>
        <a:p>
          <a:endParaRPr lang="es-ES"/>
        </a:p>
      </dgm:t>
    </dgm:pt>
  </dgm:ptLst>
  <dgm:cxnLst>
    <dgm:cxn modelId="{2D97F4F4-FD64-4C62-BAAB-BE16E3CA3635}" srcId="{F94F08CA-A848-4721-894D-3DB99A46FC6E}" destId="{41EDCCEF-BC37-4713-B82A-13BE410D742B}" srcOrd="3" destOrd="0" parTransId="{621BCE21-A44E-45D7-9CC9-75A299EF9E69}" sibTransId="{EA5CE838-4D62-4D45-9B29-40B45440BFB3}"/>
    <dgm:cxn modelId="{876F1E91-D75D-450D-9488-569FEA358CF9}" type="presOf" srcId="{2471D354-DDEA-4AA1-A11B-DF9D9AA1C31E}" destId="{89D0BF49-0728-4BB8-B172-9C1C69B63F4F}" srcOrd="0" destOrd="0" presId="urn:microsoft.com/office/officeart/2005/8/layout/cycle1"/>
    <dgm:cxn modelId="{EAF1B4A4-7646-4893-9C15-C2A61A5E3B16}" type="presOf" srcId="{9E7F2CCB-F123-4E0A-8642-7A97E0AE9FDE}" destId="{F1D8F817-6D4A-42FA-B1AF-5DD773A72BC5}" srcOrd="0" destOrd="0" presId="urn:microsoft.com/office/officeart/2005/8/layout/cycle1"/>
    <dgm:cxn modelId="{9E1F1B09-29E3-4189-9997-D18757423949}" type="presOf" srcId="{24088C5D-B0FC-4532-9E0A-5BC636E7481A}" destId="{45076E1A-EE11-47D7-B6E5-CDD6255C8216}" srcOrd="0" destOrd="0" presId="urn:microsoft.com/office/officeart/2005/8/layout/cycle1"/>
    <dgm:cxn modelId="{7347D32D-2FC1-437C-9111-B35C4CD6DC28}" srcId="{F94F08CA-A848-4721-894D-3DB99A46FC6E}" destId="{50FA1D1A-CA37-4A18-A9AF-AEBC4BFED854}" srcOrd="1" destOrd="0" parTransId="{29650364-7C6E-4ADC-8E90-904BE36D3D8F}" sibTransId="{A4C08125-A256-4FC4-8E76-E7978B4C709F}"/>
    <dgm:cxn modelId="{9D524694-69BA-4621-847B-4287CCD45DDD}" type="presOf" srcId="{50FA1D1A-CA37-4A18-A9AF-AEBC4BFED854}" destId="{72B60152-F8C6-474D-8A18-000184BA29AA}" srcOrd="0" destOrd="0" presId="urn:microsoft.com/office/officeart/2005/8/layout/cycle1"/>
    <dgm:cxn modelId="{E2E3CEDF-5579-4298-B7C2-C6EA06FBE77D}" type="presOf" srcId="{F94F08CA-A848-4721-894D-3DB99A46FC6E}" destId="{91AD635E-DD01-48B7-8512-11329B73B48E}" srcOrd="0" destOrd="0" presId="urn:microsoft.com/office/officeart/2005/8/layout/cycle1"/>
    <dgm:cxn modelId="{B1E6B7F8-A3CC-4339-B521-BC3242FACE91}" srcId="{F94F08CA-A848-4721-894D-3DB99A46FC6E}" destId="{9E7F2CCB-F123-4E0A-8642-7A97E0AE9FDE}" srcOrd="2" destOrd="0" parTransId="{14111A10-F4CE-433A-A779-D2D797637194}" sibTransId="{D0FBEACD-2284-46E7-8B78-FA5873EDFEF2}"/>
    <dgm:cxn modelId="{26D39C14-F4AD-4B24-AB65-C499A1C9144E}" type="presOf" srcId="{ACB116C9-3482-478C-919B-6366E6F2C595}" destId="{CEAE1E41-12E3-4309-B6C3-7DB73E4374C1}" srcOrd="0" destOrd="0" presId="urn:microsoft.com/office/officeart/2005/8/layout/cycle1"/>
    <dgm:cxn modelId="{F69E898D-3CE8-40A8-A851-578EEDFFCAAF}" type="presOf" srcId="{A4C08125-A256-4FC4-8E76-E7978B4C709F}" destId="{89EBAAE6-902A-4DB5-B13D-5D8E3A7A9A66}" srcOrd="0" destOrd="0" presId="urn:microsoft.com/office/officeart/2005/8/layout/cycle1"/>
    <dgm:cxn modelId="{5D866897-FF3B-450E-9070-93C484B28712}" type="presOf" srcId="{3014075F-2D0D-406A-84E9-7465A5424C2B}" destId="{C6CBF0E3-E485-4503-A29E-2B7EDBC9F835}" srcOrd="0" destOrd="0" presId="urn:microsoft.com/office/officeart/2005/8/layout/cycle1"/>
    <dgm:cxn modelId="{953B54D7-76EC-40A6-97CE-337E81AED95E}" srcId="{F94F08CA-A848-4721-894D-3DB99A46FC6E}" destId="{3014075F-2D0D-406A-84E9-7465A5424C2B}" srcOrd="4" destOrd="0" parTransId="{091913C3-651B-4382-A188-56F58E99F507}" sibTransId="{24088C5D-B0FC-4532-9E0A-5BC636E7481A}"/>
    <dgm:cxn modelId="{45D13C83-3F87-4E2F-82AB-711DA4005033}" type="presOf" srcId="{41EDCCEF-BC37-4713-B82A-13BE410D742B}" destId="{986D0982-8A4B-40B8-86AD-84D2AA4E19B9}" srcOrd="0" destOrd="0" presId="urn:microsoft.com/office/officeart/2005/8/layout/cycle1"/>
    <dgm:cxn modelId="{789E9972-94B5-4761-965B-2B9BF867EC20}" type="presOf" srcId="{EA5CE838-4D62-4D45-9B29-40B45440BFB3}" destId="{FFC803D6-B7C6-4CCF-8813-9C3F04EE4CB8}" srcOrd="0" destOrd="0" presId="urn:microsoft.com/office/officeart/2005/8/layout/cycle1"/>
    <dgm:cxn modelId="{0852A4EA-3D04-4D29-B954-66E8E256DD00}" srcId="{F94F08CA-A848-4721-894D-3DB99A46FC6E}" destId="{2471D354-DDEA-4AA1-A11B-DF9D9AA1C31E}" srcOrd="0" destOrd="0" parTransId="{307A3F6D-83A7-4DC8-AE4C-3F1E82911CC1}" sibTransId="{ACB116C9-3482-478C-919B-6366E6F2C595}"/>
    <dgm:cxn modelId="{9EAFE142-A24D-4FD2-ADC1-8A1E202A8922}" type="presOf" srcId="{D0FBEACD-2284-46E7-8B78-FA5873EDFEF2}" destId="{92C045DE-7B27-45D8-853E-9265DE490B4C}" srcOrd="0" destOrd="0" presId="urn:microsoft.com/office/officeart/2005/8/layout/cycle1"/>
    <dgm:cxn modelId="{BA64F040-C95F-48C1-A088-779BC3210C5B}" type="presParOf" srcId="{91AD635E-DD01-48B7-8512-11329B73B48E}" destId="{396A7156-D6F2-4451-983D-D22011F87837}" srcOrd="0" destOrd="0" presId="urn:microsoft.com/office/officeart/2005/8/layout/cycle1"/>
    <dgm:cxn modelId="{55A3FEF6-B25C-4CE7-9775-473F641C7E8E}" type="presParOf" srcId="{91AD635E-DD01-48B7-8512-11329B73B48E}" destId="{89D0BF49-0728-4BB8-B172-9C1C69B63F4F}" srcOrd="1" destOrd="0" presId="urn:microsoft.com/office/officeart/2005/8/layout/cycle1"/>
    <dgm:cxn modelId="{7270983C-8B46-4D8D-B6EF-4FF7F3FD4EA0}" type="presParOf" srcId="{91AD635E-DD01-48B7-8512-11329B73B48E}" destId="{CEAE1E41-12E3-4309-B6C3-7DB73E4374C1}" srcOrd="2" destOrd="0" presId="urn:microsoft.com/office/officeart/2005/8/layout/cycle1"/>
    <dgm:cxn modelId="{4E79010F-95AA-412B-8C8E-602C5766B548}" type="presParOf" srcId="{91AD635E-DD01-48B7-8512-11329B73B48E}" destId="{4C0AA69F-96AC-4936-993D-EE3CC24BEF7F}" srcOrd="3" destOrd="0" presId="urn:microsoft.com/office/officeart/2005/8/layout/cycle1"/>
    <dgm:cxn modelId="{AA77B975-70DD-4E59-945B-2FE02C573F89}" type="presParOf" srcId="{91AD635E-DD01-48B7-8512-11329B73B48E}" destId="{72B60152-F8C6-474D-8A18-000184BA29AA}" srcOrd="4" destOrd="0" presId="urn:microsoft.com/office/officeart/2005/8/layout/cycle1"/>
    <dgm:cxn modelId="{EC3F454C-A9B4-447A-962A-39ED1EB80E1A}" type="presParOf" srcId="{91AD635E-DD01-48B7-8512-11329B73B48E}" destId="{89EBAAE6-902A-4DB5-B13D-5D8E3A7A9A66}" srcOrd="5" destOrd="0" presId="urn:microsoft.com/office/officeart/2005/8/layout/cycle1"/>
    <dgm:cxn modelId="{9B394D73-858C-45BD-9728-5E486969A0CF}" type="presParOf" srcId="{91AD635E-DD01-48B7-8512-11329B73B48E}" destId="{D13FA745-E34A-4CEA-A042-34B384A0757C}" srcOrd="6" destOrd="0" presId="urn:microsoft.com/office/officeart/2005/8/layout/cycle1"/>
    <dgm:cxn modelId="{A3F4DADE-C4A1-4DA9-A866-7817CD674E28}" type="presParOf" srcId="{91AD635E-DD01-48B7-8512-11329B73B48E}" destId="{F1D8F817-6D4A-42FA-B1AF-5DD773A72BC5}" srcOrd="7" destOrd="0" presId="urn:microsoft.com/office/officeart/2005/8/layout/cycle1"/>
    <dgm:cxn modelId="{072FB3BC-C982-45DA-910F-BED8098B67C9}" type="presParOf" srcId="{91AD635E-DD01-48B7-8512-11329B73B48E}" destId="{92C045DE-7B27-45D8-853E-9265DE490B4C}" srcOrd="8" destOrd="0" presId="urn:microsoft.com/office/officeart/2005/8/layout/cycle1"/>
    <dgm:cxn modelId="{A73B0523-A460-4A85-9D15-72BD391DB77C}" type="presParOf" srcId="{91AD635E-DD01-48B7-8512-11329B73B48E}" destId="{4AF85EF6-ABCD-4313-8D22-006AAEB5AAE7}" srcOrd="9" destOrd="0" presId="urn:microsoft.com/office/officeart/2005/8/layout/cycle1"/>
    <dgm:cxn modelId="{109B55D4-851C-4B20-958A-6564140DB0A9}" type="presParOf" srcId="{91AD635E-DD01-48B7-8512-11329B73B48E}" destId="{986D0982-8A4B-40B8-86AD-84D2AA4E19B9}" srcOrd="10" destOrd="0" presId="urn:microsoft.com/office/officeart/2005/8/layout/cycle1"/>
    <dgm:cxn modelId="{41A9C6C8-0B04-4DDC-81C8-D7F34F355945}" type="presParOf" srcId="{91AD635E-DD01-48B7-8512-11329B73B48E}" destId="{FFC803D6-B7C6-4CCF-8813-9C3F04EE4CB8}" srcOrd="11" destOrd="0" presId="urn:microsoft.com/office/officeart/2005/8/layout/cycle1"/>
    <dgm:cxn modelId="{59268B1C-EA66-4D75-B947-558955A7C97E}" type="presParOf" srcId="{91AD635E-DD01-48B7-8512-11329B73B48E}" destId="{904B698D-80FB-4170-8AD1-382E235F1522}" srcOrd="12" destOrd="0" presId="urn:microsoft.com/office/officeart/2005/8/layout/cycle1"/>
    <dgm:cxn modelId="{11063353-A5E7-47C0-A62E-E27323A24A12}" type="presParOf" srcId="{91AD635E-DD01-48B7-8512-11329B73B48E}" destId="{C6CBF0E3-E485-4503-A29E-2B7EDBC9F835}" srcOrd="13" destOrd="0" presId="urn:microsoft.com/office/officeart/2005/8/layout/cycle1"/>
    <dgm:cxn modelId="{03FA0D30-3BF9-4C14-9D18-278DD7C95944}" type="presParOf" srcId="{91AD635E-DD01-48B7-8512-11329B73B48E}" destId="{45076E1A-EE11-47D7-B6E5-CDD6255C8216}"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D42BF9-0F72-4158-B900-98BBE19DA0CD}" type="doc">
      <dgm:prSet loTypeId="urn:microsoft.com/office/officeart/2005/8/layout/hChevron3" loCatId="process" qsTypeId="urn:microsoft.com/office/officeart/2005/8/quickstyle/simple1" qsCatId="simple" csTypeId="urn:microsoft.com/office/officeart/2005/8/colors/accent1_2" csCatId="accent1" phldr="1"/>
      <dgm:spPr/>
    </dgm:pt>
    <dgm:pt modelId="{97B45E87-98DB-4D07-979C-8735E0265AC6}">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marL="0" lvl="0" indent="0" algn="ctr" defTabSz="755650">
            <a:lnSpc>
              <a:spcPct val="90000"/>
            </a:lnSpc>
            <a:spcBef>
              <a:spcPct val="0"/>
            </a:spcBef>
            <a:spcAft>
              <a:spcPct val="35000"/>
            </a:spcAft>
            <a:buNone/>
          </a:pPr>
          <a:r>
            <a:rPr lang="es-MX" sz="1200" b="1" kern="1200" dirty="0">
              <a:solidFill>
                <a:srgbClr val="FFFFFF"/>
              </a:solidFill>
              <a:latin typeface="Arial"/>
              <a:ea typeface="+mn-ea"/>
              <a:cs typeface="+mn-cs"/>
            </a:rPr>
            <a:t>Análisis de Riesgo a la deforestación </a:t>
          </a:r>
        </a:p>
        <a:p>
          <a:pPr marL="0" lvl="0" indent="0" algn="ctr" defTabSz="755650">
            <a:lnSpc>
              <a:spcPct val="90000"/>
            </a:lnSpc>
            <a:spcBef>
              <a:spcPct val="0"/>
            </a:spcBef>
            <a:spcAft>
              <a:spcPct val="35000"/>
            </a:spcAft>
            <a:buNone/>
          </a:pPr>
          <a:r>
            <a:rPr lang="es-MX" sz="1200" b="1" kern="1200" dirty="0">
              <a:solidFill>
                <a:srgbClr val="FFFFFF"/>
              </a:solidFill>
              <a:latin typeface="Arial"/>
              <a:ea typeface="+mn-ea"/>
              <a:cs typeface="+mn-cs"/>
            </a:rPr>
            <a:t>asociada a la infraestructura</a:t>
          </a:r>
          <a:endParaRPr lang="es-PE" sz="1200" b="1" kern="1200" dirty="0">
            <a:solidFill>
              <a:srgbClr val="FFFFFF"/>
            </a:solidFill>
            <a:latin typeface="Arial"/>
            <a:ea typeface="+mn-ea"/>
            <a:cs typeface="+mn-cs"/>
          </a:endParaRPr>
        </a:p>
      </dgm:t>
    </dgm:pt>
    <dgm:pt modelId="{4FB5867B-7204-4826-9B8C-54A5133988B8}" type="parTrans" cxnId="{2B50931F-BCC6-4B4E-82D4-EDA986F3D00D}">
      <dgm:prSet/>
      <dgm:spPr/>
      <dgm:t>
        <a:bodyPr/>
        <a:lstStyle/>
        <a:p>
          <a:endParaRPr lang="es-PE"/>
        </a:p>
      </dgm:t>
    </dgm:pt>
    <dgm:pt modelId="{79D2F282-62A2-457E-9D5A-D9CC181CD310}" type="sibTrans" cxnId="{2B50931F-BCC6-4B4E-82D4-EDA986F3D00D}">
      <dgm:prSet/>
      <dgm:spPr/>
      <dgm:t>
        <a:bodyPr/>
        <a:lstStyle/>
        <a:p>
          <a:endParaRPr lang="es-PE"/>
        </a:p>
      </dgm:t>
    </dgm:pt>
    <dgm:pt modelId="{C696CBE6-FFCD-4138-9037-8B302A71F82A}">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PE" sz="1200" b="1" dirty="0"/>
            <a:t>Estimación del potencial de mitigación de la medida</a:t>
          </a:r>
        </a:p>
      </dgm:t>
    </dgm:pt>
    <dgm:pt modelId="{6BC45342-FFFC-4044-968D-05CDD1775338}" type="parTrans" cxnId="{3618CB1F-6118-4FB1-80B8-A5787219BDBC}">
      <dgm:prSet/>
      <dgm:spPr/>
      <dgm:t>
        <a:bodyPr/>
        <a:lstStyle/>
        <a:p>
          <a:endParaRPr lang="es-PE"/>
        </a:p>
      </dgm:t>
    </dgm:pt>
    <dgm:pt modelId="{4D7F2AEF-E037-4446-B8B5-8E3D2C2E3EE9}" type="sibTrans" cxnId="{3618CB1F-6118-4FB1-80B8-A5787219BDBC}">
      <dgm:prSet/>
      <dgm:spPr/>
      <dgm:t>
        <a:bodyPr/>
        <a:lstStyle/>
        <a:p>
          <a:endParaRPr lang="es-PE"/>
        </a:p>
      </dgm:t>
    </dgm:pt>
    <dgm:pt modelId="{A4D1E662-B36B-480F-8612-82C63B3B72B1}">
      <dgm:prSet phldrT="[Texto]" custT="1">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s-PE" sz="1200" b="1" dirty="0"/>
            <a:t>Evaluación económica de la medida de mitigación</a:t>
          </a:r>
        </a:p>
      </dgm:t>
    </dgm:pt>
    <dgm:pt modelId="{860FC6F1-1F74-4A39-BC7B-40A206D82454}" type="parTrans" cxnId="{449108AC-7F56-4FAF-AF80-DF2E79E6FF44}">
      <dgm:prSet/>
      <dgm:spPr/>
      <dgm:t>
        <a:bodyPr/>
        <a:lstStyle/>
        <a:p>
          <a:endParaRPr lang="es-PE"/>
        </a:p>
      </dgm:t>
    </dgm:pt>
    <dgm:pt modelId="{9919C197-195D-4DB4-82D0-0F0DE13E4AF0}" type="sibTrans" cxnId="{449108AC-7F56-4FAF-AF80-DF2E79E6FF44}">
      <dgm:prSet/>
      <dgm:spPr/>
      <dgm:t>
        <a:bodyPr/>
        <a:lstStyle/>
        <a:p>
          <a:endParaRPr lang="es-PE"/>
        </a:p>
      </dgm:t>
    </dgm:pt>
    <dgm:pt modelId="{52E82186-CEC3-4951-9820-8646A32D5B6A}">
      <dgm:prSet phldrT="[Texto]" custT="1"/>
      <dgm:spPr/>
      <dgm:t>
        <a:bodyPr/>
        <a:lstStyle/>
        <a:p>
          <a:r>
            <a:rPr lang="es-MX" sz="1200" b="1" dirty="0"/>
            <a:t>Talleres de socialización </a:t>
          </a:r>
          <a:endParaRPr lang="es-PE" sz="1200" b="1" dirty="0"/>
        </a:p>
      </dgm:t>
    </dgm:pt>
    <dgm:pt modelId="{14FF7F43-39FA-4BF6-A507-0EFDD222890B}" type="parTrans" cxnId="{894B8ADE-A020-4470-8A68-27A4BA4A17D2}">
      <dgm:prSet/>
      <dgm:spPr/>
      <dgm:t>
        <a:bodyPr/>
        <a:lstStyle/>
        <a:p>
          <a:endParaRPr lang="es-PE"/>
        </a:p>
      </dgm:t>
    </dgm:pt>
    <dgm:pt modelId="{8E00D2BA-1D61-4B32-9964-343FBD75A376}" type="sibTrans" cxnId="{894B8ADE-A020-4470-8A68-27A4BA4A17D2}">
      <dgm:prSet/>
      <dgm:spPr/>
      <dgm:t>
        <a:bodyPr/>
        <a:lstStyle/>
        <a:p>
          <a:endParaRPr lang="es-PE"/>
        </a:p>
      </dgm:t>
    </dgm:pt>
    <dgm:pt modelId="{1108403A-1867-41FA-955A-E30FDB2EEE4C}" type="pres">
      <dgm:prSet presAssocID="{D6D42BF9-0F72-4158-B900-98BBE19DA0CD}" presName="Name0" presStyleCnt="0">
        <dgm:presLayoutVars>
          <dgm:dir/>
          <dgm:resizeHandles val="exact"/>
        </dgm:presLayoutVars>
      </dgm:prSet>
      <dgm:spPr/>
    </dgm:pt>
    <dgm:pt modelId="{79C375D4-2B3C-4032-9041-6BD26F2C4903}" type="pres">
      <dgm:prSet presAssocID="{97B45E87-98DB-4D07-979C-8735E0265AC6}" presName="parTxOnly" presStyleLbl="node1" presStyleIdx="0" presStyleCnt="4" custScaleX="125193" custLinFactNeighborX="36199" custLinFactNeighborY="268">
        <dgm:presLayoutVars>
          <dgm:bulletEnabled val="1"/>
        </dgm:presLayoutVars>
      </dgm:prSet>
      <dgm:spPr/>
      <dgm:t>
        <a:bodyPr/>
        <a:lstStyle/>
        <a:p>
          <a:endParaRPr lang="es-ES"/>
        </a:p>
      </dgm:t>
    </dgm:pt>
    <dgm:pt modelId="{EC7ECFA8-4712-4BA6-8927-CBBE10C19D03}" type="pres">
      <dgm:prSet presAssocID="{79D2F282-62A2-457E-9D5A-D9CC181CD310}" presName="parSpace" presStyleCnt="0"/>
      <dgm:spPr/>
    </dgm:pt>
    <dgm:pt modelId="{72A8497B-BA2C-42A7-B10F-6450F3E0B4C2}" type="pres">
      <dgm:prSet presAssocID="{C696CBE6-FFCD-4138-9037-8B302A71F82A}" presName="parTxOnly" presStyleLbl="node1" presStyleIdx="1" presStyleCnt="4" custScaleX="141375">
        <dgm:presLayoutVars>
          <dgm:bulletEnabled val="1"/>
        </dgm:presLayoutVars>
      </dgm:prSet>
      <dgm:spPr/>
      <dgm:t>
        <a:bodyPr/>
        <a:lstStyle/>
        <a:p>
          <a:endParaRPr lang="es-ES"/>
        </a:p>
      </dgm:t>
    </dgm:pt>
    <dgm:pt modelId="{B5BFF2F5-C08A-4868-953D-2DF727C9D54E}" type="pres">
      <dgm:prSet presAssocID="{4D7F2AEF-E037-4446-B8B5-8E3D2C2E3EE9}" presName="parSpace" presStyleCnt="0"/>
      <dgm:spPr/>
    </dgm:pt>
    <dgm:pt modelId="{A2B61A9E-CE4E-433A-A3ED-93148D70138E}" type="pres">
      <dgm:prSet presAssocID="{A4D1E662-B36B-480F-8612-82C63B3B72B1}" presName="parTxOnly" presStyleLbl="node1" presStyleIdx="2" presStyleCnt="4" custScaleX="114744">
        <dgm:presLayoutVars>
          <dgm:bulletEnabled val="1"/>
        </dgm:presLayoutVars>
      </dgm:prSet>
      <dgm:spPr/>
      <dgm:t>
        <a:bodyPr/>
        <a:lstStyle/>
        <a:p>
          <a:endParaRPr lang="es-ES"/>
        </a:p>
      </dgm:t>
    </dgm:pt>
    <dgm:pt modelId="{8A3846D3-2363-4134-A44B-1E3585284FE3}" type="pres">
      <dgm:prSet presAssocID="{9919C197-195D-4DB4-82D0-0F0DE13E4AF0}" presName="parSpace" presStyleCnt="0"/>
      <dgm:spPr/>
    </dgm:pt>
    <dgm:pt modelId="{3584EFE7-F2FC-4010-8427-DBA8E55607F7}" type="pres">
      <dgm:prSet presAssocID="{52E82186-CEC3-4951-9820-8646A32D5B6A}" presName="parTxOnly" presStyleLbl="node1" presStyleIdx="3" presStyleCnt="4" custLinFactNeighborX="-5778" custLinFactNeighborY="-769">
        <dgm:presLayoutVars>
          <dgm:bulletEnabled val="1"/>
        </dgm:presLayoutVars>
      </dgm:prSet>
      <dgm:spPr/>
      <dgm:t>
        <a:bodyPr/>
        <a:lstStyle/>
        <a:p>
          <a:endParaRPr lang="es-ES"/>
        </a:p>
      </dgm:t>
    </dgm:pt>
  </dgm:ptLst>
  <dgm:cxnLst>
    <dgm:cxn modelId="{894B8ADE-A020-4470-8A68-27A4BA4A17D2}" srcId="{D6D42BF9-0F72-4158-B900-98BBE19DA0CD}" destId="{52E82186-CEC3-4951-9820-8646A32D5B6A}" srcOrd="3" destOrd="0" parTransId="{14FF7F43-39FA-4BF6-A507-0EFDD222890B}" sibTransId="{8E00D2BA-1D61-4B32-9964-343FBD75A376}"/>
    <dgm:cxn modelId="{2B50931F-BCC6-4B4E-82D4-EDA986F3D00D}" srcId="{D6D42BF9-0F72-4158-B900-98BBE19DA0CD}" destId="{97B45E87-98DB-4D07-979C-8735E0265AC6}" srcOrd="0" destOrd="0" parTransId="{4FB5867B-7204-4826-9B8C-54A5133988B8}" sibTransId="{79D2F282-62A2-457E-9D5A-D9CC181CD310}"/>
    <dgm:cxn modelId="{3618CB1F-6118-4FB1-80B8-A5787219BDBC}" srcId="{D6D42BF9-0F72-4158-B900-98BBE19DA0CD}" destId="{C696CBE6-FFCD-4138-9037-8B302A71F82A}" srcOrd="1" destOrd="0" parTransId="{6BC45342-FFFC-4044-968D-05CDD1775338}" sibTransId="{4D7F2AEF-E037-4446-B8B5-8E3D2C2E3EE9}"/>
    <dgm:cxn modelId="{449108AC-7F56-4FAF-AF80-DF2E79E6FF44}" srcId="{D6D42BF9-0F72-4158-B900-98BBE19DA0CD}" destId="{A4D1E662-B36B-480F-8612-82C63B3B72B1}" srcOrd="2" destOrd="0" parTransId="{860FC6F1-1F74-4A39-BC7B-40A206D82454}" sibTransId="{9919C197-195D-4DB4-82D0-0F0DE13E4AF0}"/>
    <dgm:cxn modelId="{B987C063-8353-4A4D-8C58-108155D1954C}" type="presOf" srcId="{D6D42BF9-0F72-4158-B900-98BBE19DA0CD}" destId="{1108403A-1867-41FA-955A-E30FDB2EEE4C}" srcOrd="0" destOrd="0" presId="urn:microsoft.com/office/officeart/2005/8/layout/hChevron3"/>
    <dgm:cxn modelId="{3C8EDE56-5DBA-4D50-9D38-0CAAA7D56020}" type="presOf" srcId="{C696CBE6-FFCD-4138-9037-8B302A71F82A}" destId="{72A8497B-BA2C-42A7-B10F-6450F3E0B4C2}" srcOrd="0" destOrd="0" presId="urn:microsoft.com/office/officeart/2005/8/layout/hChevron3"/>
    <dgm:cxn modelId="{E4237C73-229F-4AFA-976E-684AB81E2CCE}" type="presOf" srcId="{97B45E87-98DB-4D07-979C-8735E0265AC6}" destId="{79C375D4-2B3C-4032-9041-6BD26F2C4903}" srcOrd="0" destOrd="0" presId="urn:microsoft.com/office/officeart/2005/8/layout/hChevron3"/>
    <dgm:cxn modelId="{D5C98322-58F0-4C64-A84A-F925E320103F}" type="presOf" srcId="{52E82186-CEC3-4951-9820-8646A32D5B6A}" destId="{3584EFE7-F2FC-4010-8427-DBA8E55607F7}" srcOrd="0" destOrd="0" presId="urn:microsoft.com/office/officeart/2005/8/layout/hChevron3"/>
    <dgm:cxn modelId="{96F55935-77BE-4D0F-91C7-8033B3E4FB7A}" type="presOf" srcId="{A4D1E662-B36B-480F-8612-82C63B3B72B1}" destId="{A2B61A9E-CE4E-433A-A3ED-93148D70138E}" srcOrd="0" destOrd="0" presId="urn:microsoft.com/office/officeart/2005/8/layout/hChevron3"/>
    <dgm:cxn modelId="{E142F7A6-CC4C-4B46-9FFC-31085FDC8F3B}" type="presParOf" srcId="{1108403A-1867-41FA-955A-E30FDB2EEE4C}" destId="{79C375D4-2B3C-4032-9041-6BD26F2C4903}" srcOrd="0" destOrd="0" presId="urn:microsoft.com/office/officeart/2005/8/layout/hChevron3"/>
    <dgm:cxn modelId="{AF811901-CB95-4C50-BC75-30DC5BA13BFD}" type="presParOf" srcId="{1108403A-1867-41FA-955A-E30FDB2EEE4C}" destId="{EC7ECFA8-4712-4BA6-8927-CBBE10C19D03}" srcOrd="1" destOrd="0" presId="urn:microsoft.com/office/officeart/2005/8/layout/hChevron3"/>
    <dgm:cxn modelId="{8A6E9264-E8DF-4E61-BDA7-30F8D232BD83}" type="presParOf" srcId="{1108403A-1867-41FA-955A-E30FDB2EEE4C}" destId="{72A8497B-BA2C-42A7-B10F-6450F3E0B4C2}" srcOrd="2" destOrd="0" presId="urn:microsoft.com/office/officeart/2005/8/layout/hChevron3"/>
    <dgm:cxn modelId="{870AE526-931C-472E-87A3-5DA06F3820C4}" type="presParOf" srcId="{1108403A-1867-41FA-955A-E30FDB2EEE4C}" destId="{B5BFF2F5-C08A-4868-953D-2DF727C9D54E}" srcOrd="3" destOrd="0" presId="urn:microsoft.com/office/officeart/2005/8/layout/hChevron3"/>
    <dgm:cxn modelId="{B4CC2DDF-067B-4451-91FE-09DBFBA325FD}" type="presParOf" srcId="{1108403A-1867-41FA-955A-E30FDB2EEE4C}" destId="{A2B61A9E-CE4E-433A-A3ED-93148D70138E}" srcOrd="4" destOrd="0" presId="urn:microsoft.com/office/officeart/2005/8/layout/hChevron3"/>
    <dgm:cxn modelId="{4B028D72-2CFC-487F-A6DA-1FEFC683AF8A}" type="presParOf" srcId="{1108403A-1867-41FA-955A-E30FDB2EEE4C}" destId="{8A3846D3-2363-4134-A44B-1E3585284FE3}" srcOrd="5" destOrd="0" presId="urn:microsoft.com/office/officeart/2005/8/layout/hChevron3"/>
    <dgm:cxn modelId="{8519472E-BE62-4383-A8B6-F6FEE110C163}" type="presParOf" srcId="{1108403A-1867-41FA-955A-E30FDB2EEE4C}" destId="{3584EFE7-F2FC-4010-8427-DBA8E55607F7}" srcOrd="6"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CCD457-09F7-454F-9046-975E1E1B0F06}" type="doc">
      <dgm:prSet loTypeId="urn:microsoft.com/office/officeart/2008/layout/VerticalCurvedList" loCatId="list" qsTypeId="urn:microsoft.com/office/officeart/2005/8/quickstyle/3d3" qsCatId="3D" csTypeId="urn:microsoft.com/office/officeart/2005/8/colors/accent6_1" csCatId="accent6" phldr="1"/>
      <dgm:spPr/>
    </dgm:pt>
    <dgm:pt modelId="{3FE427F2-A786-4C6F-8C65-6124FC3D1B8B}">
      <dgm:prSet phldrT="[Texto]" custT="1"/>
      <dgm:spPr/>
      <dgm:t>
        <a:bodyPr/>
        <a:lstStyle/>
        <a:p>
          <a:r>
            <a:rPr lang="es-PE" sz="1800" b="1" i="0" u="none" strike="noStrike" cap="none" dirty="0">
              <a:latin typeface="Gill Sans" panose="020B0604020202020204" charset="0"/>
              <a:ea typeface="Arial"/>
              <a:cs typeface="Arial"/>
            </a:rPr>
            <a:t>Limitada aplicación de los instrumentos de gestión ambiental</a:t>
          </a:r>
          <a:endParaRPr lang="es-PE" sz="1800" b="1" dirty="0">
            <a:latin typeface="Gill Sans" panose="020B0604020202020204" charset="0"/>
          </a:endParaRPr>
        </a:p>
      </dgm:t>
    </dgm:pt>
    <dgm:pt modelId="{6084988C-6B62-47D1-BDB8-558F0625224F}" type="parTrans" cxnId="{10F99E7A-7F04-43A9-ADE6-7068F6A9B31E}">
      <dgm:prSet/>
      <dgm:spPr/>
      <dgm:t>
        <a:bodyPr/>
        <a:lstStyle/>
        <a:p>
          <a:endParaRPr lang="es-PE"/>
        </a:p>
      </dgm:t>
    </dgm:pt>
    <dgm:pt modelId="{9FA3ECA0-32D3-48D8-8814-06CB04133D9B}" type="sibTrans" cxnId="{10F99E7A-7F04-43A9-ADE6-7068F6A9B31E}">
      <dgm:prSet/>
      <dgm:spPr/>
      <dgm:t>
        <a:bodyPr/>
        <a:lstStyle/>
        <a:p>
          <a:endParaRPr lang="es-PE"/>
        </a:p>
      </dgm:t>
    </dgm:pt>
    <dgm:pt modelId="{6C87904F-42E8-494E-A1F4-F95028ABF4C7}">
      <dgm:prSet phldrT="[Texto]" custT="1"/>
      <dgm:spPr/>
      <dgm:t>
        <a:bodyPr/>
        <a:lstStyle/>
        <a:p>
          <a:r>
            <a:rPr lang="es-PE" sz="1800" b="1" i="0" u="none" strike="noStrike" cap="none" dirty="0">
              <a:latin typeface="Gill Sans" panose="020B0604020202020204" charset="0"/>
              <a:ea typeface="Arial"/>
              <a:cs typeface="Arial"/>
              <a:sym typeface="Arial"/>
            </a:rPr>
            <a:t>Sistema de información con limitado acceso a las poblaciones ( comunidades indígenas)</a:t>
          </a:r>
          <a:endParaRPr lang="es-PE" sz="1800" b="1" dirty="0">
            <a:latin typeface="Gill Sans" panose="020B0604020202020204" charset="0"/>
          </a:endParaRPr>
        </a:p>
      </dgm:t>
    </dgm:pt>
    <dgm:pt modelId="{7AFD1970-135B-45B8-9EF7-9F2D41EAB53E}" type="parTrans" cxnId="{F60ADE8E-8516-4C34-89A6-096D14D54F2F}">
      <dgm:prSet/>
      <dgm:spPr/>
      <dgm:t>
        <a:bodyPr/>
        <a:lstStyle/>
        <a:p>
          <a:endParaRPr lang="es-PE"/>
        </a:p>
      </dgm:t>
    </dgm:pt>
    <dgm:pt modelId="{754A7B9B-1BF1-4A01-806A-91A2AE77ADC7}" type="sibTrans" cxnId="{F60ADE8E-8516-4C34-89A6-096D14D54F2F}">
      <dgm:prSet/>
      <dgm:spPr/>
      <dgm:t>
        <a:bodyPr/>
        <a:lstStyle/>
        <a:p>
          <a:endParaRPr lang="es-PE"/>
        </a:p>
      </dgm:t>
    </dgm:pt>
    <dgm:pt modelId="{3D1A0237-B986-4303-BB58-5A1D0B021275}">
      <dgm:prSet phldrT="[Texto]" custT="1"/>
      <dgm:spPr/>
      <dgm:t>
        <a:bodyPr/>
        <a:lstStyle/>
        <a:p>
          <a:r>
            <a:rPr lang="es-PE" sz="1800" b="1" i="0" u="none" strike="noStrike" cap="none" dirty="0">
              <a:latin typeface="Gill Sans" panose="020B0604020202020204" charset="0"/>
              <a:ea typeface="Arial"/>
              <a:cs typeface="Arial"/>
            </a:rPr>
            <a:t>Ausencia de mecanismos de supervisión y fiscalización</a:t>
          </a:r>
          <a:endParaRPr lang="es-PE" sz="1800" b="1" dirty="0">
            <a:latin typeface="Gill Sans" panose="020B0604020202020204" charset="0"/>
          </a:endParaRPr>
        </a:p>
      </dgm:t>
    </dgm:pt>
    <dgm:pt modelId="{4ED054D5-1543-4708-A70F-868F37388FAA}" type="parTrans" cxnId="{6F1E75F4-7499-4CDF-97C4-B915CA2ADAAA}">
      <dgm:prSet/>
      <dgm:spPr/>
      <dgm:t>
        <a:bodyPr/>
        <a:lstStyle/>
        <a:p>
          <a:endParaRPr lang="es-PE"/>
        </a:p>
      </dgm:t>
    </dgm:pt>
    <dgm:pt modelId="{3D65D831-442B-4136-8F37-D9DD4BB83601}" type="sibTrans" cxnId="{6F1E75F4-7499-4CDF-97C4-B915CA2ADAAA}">
      <dgm:prSet/>
      <dgm:spPr/>
      <dgm:t>
        <a:bodyPr/>
        <a:lstStyle/>
        <a:p>
          <a:endParaRPr lang="es-PE"/>
        </a:p>
      </dgm:t>
    </dgm:pt>
    <dgm:pt modelId="{C2E158F4-8C94-430A-81DA-787E2BD32BD6}">
      <dgm:prSet phldrT="[Texto]" custT="1"/>
      <dgm:spPr/>
      <dgm:t>
        <a:bodyPr/>
        <a:lstStyle/>
        <a:p>
          <a:r>
            <a:rPr lang="es-PE" sz="1800" b="1" dirty="0">
              <a:latin typeface="Gill Sans" panose="020B0604020202020204" charset="0"/>
            </a:rPr>
            <a:t>Ausencia de planificación para la implementación de infraestructura vial</a:t>
          </a:r>
        </a:p>
      </dgm:t>
    </dgm:pt>
    <dgm:pt modelId="{4105AC81-B27C-4643-A163-24A3C7914561}" type="parTrans" cxnId="{A2ED3467-D051-4B61-8E82-729E00573179}">
      <dgm:prSet/>
      <dgm:spPr/>
      <dgm:t>
        <a:bodyPr/>
        <a:lstStyle/>
        <a:p>
          <a:endParaRPr lang="es-PE"/>
        </a:p>
      </dgm:t>
    </dgm:pt>
    <dgm:pt modelId="{68E3DEB8-1034-4637-A8E6-CBB7EC71AD7A}" type="sibTrans" cxnId="{A2ED3467-D051-4B61-8E82-729E00573179}">
      <dgm:prSet/>
      <dgm:spPr/>
      <dgm:t>
        <a:bodyPr/>
        <a:lstStyle/>
        <a:p>
          <a:endParaRPr lang="es-PE"/>
        </a:p>
      </dgm:t>
    </dgm:pt>
    <dgm:pt modelId="{70D73E46-0759-4CF3-AFCD-C0BC988F8136}">
      <dgm:prSet phldrT="[Texto]" custT="1"/>
      <dgm:spPr/>
      <dgm:t>
        <a:bodyPr/>
        <a:lstStyle/>
        <a:p>
          <a:r>
            <a:rPr lang="es-PE" sz="1800" b="1" dirty="0">
              <a:latin typeface="Gill Sans" panose="020B0604020202020204" charset="0"/>
            </a:rPr>
            <a:t>La condición de CC no está incluida en los instrumentos de planificación</a:t>
          </a:r>
        </a:p>
      </dgm:t>
    </dgm:pt>
    <dgm:pt modelId="{24918D7B-36CD-4192-84B9-9BC2437121A7}" type="parTrans" cxnId="{B6EE26EE-752D-4955-82C8-F4CBE1EC35E5}">
      <dgm:prSet/>
      <dgm:spPr/>
      <dgm:t>
        <a:bodyPr/>
        <a:lstStyle/>
        <a:p>
          <a:endParaRPr lang="es-PE"/>
        </a:p>
      </dgm:t>
    </dgm:pt>
    <dgm:pt modelId="{4A53BFBB-4A12-4EB1-870C-E1DDFC689980}" type="sibTrans" cxnId="{B6EE26EE-752D-4955-82C8-F4CBE1EC35E5}">
      <dgm:prSet/>
      <dgm:spPr/>
      <dgm:t>
        <a:bodyPr/>
        <a:lstStyle/>
        <a:p>
          <a:endParaRPr lang="es-PE"/>
        </a:p>
      </dgm:t>
    </dgm:pt>
    <dgm:pt modelId="{63B338C7-6082-4238-9BB6-4E08C4BCC237}" type="pres">
      <dgm:prSet presAssocID="{06CCD457-09F7-454F-9046-975E1E1B0F06}" presName="Name0" presStyleCnt="0">
        <dgm:presLayoutVars>
          <dgm:chMax val="7"/>
          <dgm:chPref val="7"/>
          <dgm:dir/>
        </dgm:presLayoutVars>
      </dgm:prSet>
      <dgm:spPr/>
    </dgm:pt>
    <dgm:pt modelId="{13BA2B13-806B-4747-8C38-6B4B8598D152}" type="pres">
      <dgm:prSet presAssocID="{06CCD457-09F7-454F-9046-975E1E1B0F06}" presName="Name1" presStyleCnt="0"/>
      <dgm:spPr/>
    </dgm:pt>
    <dgm:pt modelId="{25399700-6A5F-4106-9C59-EE458D6C1309}" type="pres">
      <dgm:prSet presAssocID="{06CCD457-09F7-454F-9046-975E1E1B0F06}" presName="cycle" presStyleCnt="0"/>
      <dgm:spPr/>
    </dgm:pt>
    <dgm:pt modelId="{EF30A0F6-B769-482A-AF87-C4F06E2DFDC2}" type="pres">
      <dgm:prSet presAssocID="{06CCD457-09F7-454F-9046-975E1E1B0F06}" presName="srcNode" presStyleLbl="node1" presStyleIdx="0" presStyleCnt="5"/>
      <dgm:spPr/>
    </dgm:pt>
    <dgm:pt modelId="{8F03E17B-BE88-4E1F-8C54-84FAA1115763}" type="pres">
      <dgm:prSet presAssocID="{06CCD457-09F7-454F-9046-975E1E1B0F06}" presName="conn" presStyleLbl="parChTrans1D2" presStyleIdx="0" presStyleCnt="1"/>
      <dgm:spPr/>
      <dgm:t>
        <a:bodyPr/>
        <a:lstStyle/>
        <a:p>
          <a:endParaRPr lang="es-ES"/>
        </a:p>
      </dgm:t>
    </dgm:pt>
    <dgm:pt modelId="{BDCD02E3-4E0D-4358-AA15-1FDBA99D390B}" type="pres">
      <dgm:prSet presAssocID="{06CCD457-09F7-454F-9046-975E1E1B0F06}" presName="extraNode" presStyleLbl="node1" presStyleIdx="0" presStyleCnt="5"/>
      <dgm:spPr/>
    </dgm:pt>
    <dgm:pt modelId="{4CB8AC67-5238-42B1-AA9B-016A66236A0C}" type="pres">
      <dgm:prSet presAssocID="{06CCD457-09F7-454F-9046-975E1E1B0F06}" presName="dstNode" presStyleLbl="node1" presStyleIdx="0" presStyleCnt="5"/>
      <dgm:spPr/>
    </dgm:pt>
    <dgm:pt modelId="{AE5C96C6-CFFA-4D36-8F15-414B7DB81B2C}" type="pres">
      <dgm:prSet presAssocID="{C2E158F4-8C94-430A-81DA-787E2BD32BD6}" presName="text_1" presStyleLbl="node1" presStyleIdx="0" presStyleCnt="5">
        <dgm:presLayoutVars>
          <dgm:bulletEnabled val="1"/>
        </dgm:presLayoutVars>
      </dgm:prSet>
      <dgm:spPr/>
      <dgm:t>
        <a:bodyPr/>
        <a:lstStyle/>
        <a:p>
          <a:endParaRPr lang="es-ES"/>
        </a:p>
      </dgm:t>
    </dgm:pt>
    <dgm:pt modelId="{3A341F97-64E6-4CAE-902C-AAB5A5E97952}" type="pres">
      <dgm:prSet presAssocID="{C2E158F4-8C94-430A-81DA-787E2BD32BD6}" presName="accent_1" presStyleCnt="0"/>
      <dgm:spPr/>
    </dgm:pt>
    <dgm:pt modelId="{388BEC95-1BF4-46EB-ACDD-8B2346D25B84}" type="pres">
      <dgm:prSet presAssocID="{C2E158F4-8C94-430A-81DA-787E2BD32BD6}" presName="accentRepeatNode" presStyleLbl="solidFgAcc1" presStyleIdx="0" presStyleCnt="5"/>
      <dgm:spPr/>
    </dgm:pt>
    <dgm:pt modelId="{E30B0AD8-17B8-4718-BA89-908E86295EC3}" type="pres">
      <dgm:prSet presAssocID="{3FE427F2-A786-4C6F-8C65-6124FC3D1B8B}" presName="text_2" presStyleLbl="node1" presStyleIdx="1" presStyleCnt="5">
        <dgm:presLayoutVars>
          <dgm:bulletEnabled val="1"/>
        </dgm:presLayoutVars>
      </dgm:prSet>
      <dgm:spPr/>
      <dgm:t>
        <a:bodyPr/>
        <a:lstStyle/>
        <a:p>
          <a:endParaRPr lang="es-ES"/>
        </a:p>
      </dgm:t>
    </dgm:pt>
    <dgm:pt modelId="{A414E40B-D780-4693-8BA1-25D702226A06}" type="pres">
      <dgm:prSet presAssocID="{3FE427F2-A786-4C6F-8C65-6124FC3D1B8B}" presName="accent_2" presStyleCnt="0"/>
      <dgm:spPr/>
    </dgm:pt>
    <dgm:pt modelId="{BE7E6359-BB26-4A0C-8480-B2A780886B28}" type="pres">
      <dgm:prSet presAssocID="{3FE427F2-A786-4C6F-8C65-6124FC3D1B8B}" presName="accentRepeatNode" presStyleLbl="solidFgAcc1" presStyleIdx="1" presStyleCnt="5"/>
      <dgm:spPr/>
    </dgm:pt>
    <dgm:pt modelId="{DEFF0B11-E783-46BD-9F09-3BDE8DB23B73}" type="pres">
      <dgm:prSet presAssocID="{6C87904F-42E8-494E-A1F4-F95028ABF4C7}" presName="text_3" presStyleLbl="node1" presStyleIdx="2" presStyleCnt="5">
        <dgm:presLayoutVars>
          <dgm:bulletEnabled val="1"/>
        </dgm:presLayoutVars>
      </dgm:prSet>
      <dgm:spPr/>
      <dgm:t>
        <a:bodyPr/>
        <a:lstStyle/>
        <a:p>
          <a:endParaRPr lang="es-ES"/>
        </a:p>
      </dgm:t>
    </dgm:pt>
    <dgm:pt modelId="{2077E1E4-3440-4A02-86D0-C7155F766E05}" type="pres">
      <dgm:prSet presAssocID="{6C87904F-42E8-494E-A1F4-F95028ABF4C7}" presName="accent_3" presStyleCnt="0"/>
      <dgm:spPr/>
    </dgm:pt>
    <dgm:pt modelId="{A802D900-FCB6-4C2F-B527-16BE084914EB}" type="pres">
      <dgm:prSet presAssocID="{6C87904F-42E8-494E-A1F4-F95028ABF4C7}" presName="accentRepeatNode" presStyleLbl="solidFgAcc1" presStyleIdx="2" presStyleCnt="5"/>
      <dgm:spPr/>
    </dgm:pt>
    <dgm:pt modelId="{64CE63BA-763C-402C-90F4-D50B6300AAC1}" type="pres">
      <dgm:prSet presAssocID="{3D1A0237-B986-4303-BB58-5A1D0B021275}" presName="text_4" presStyleLbl="node1" presStyleIdx="3" presStyleCnt="5">
        <dgm:presLayoutVars>
          <dgm:bulletEnabled val="1"/>
        </dgm:presLayoutVars>
      </dgm:prSet>
      <dgm:spPr/>
      <dgm:t>
        <a:bodyPr/>
        <a:lstStyle/>
        <a:p>
          <a:endParaRPr lang="es-ES"/>
        </a:p>
      </dgm:t>
    </dgm:pt>
    <dgm:pt modelId="{36623755-59E9-48D2-83A2-4125E709A067}" type="pres">
      <dgm:prSet presAssocID="{3D1A0237-B986-4303-BB58-5A1D0B021275}" presName="accent_4" presStyleCnt="0"/>
      <dgm:spPr/>
    </dgm:pt>
    <dgm:pt modelId="{8A4C6DD2-F3B9-478B-9766-50DBD53CBE84}" type="pres">
      <dgm:prSet presAssocID="{3D1A0237-B986-4303-BB58-5A1D0B021275}" presName="accentRepeatNode" presStyleLbl="solidFgAcc1" presStyleIdx="3" presStyleCnt="5"/>
      <dgm:spPr/>
    </dgm:pt>
    <dgm:pt modelId="{EB6DF249-3BB8-40B2-9696-0445F3BD59CA}" type="pres">
      <dgm:prSet presAssocID="{70D73E46-0759-4CF3-AFCD-C0BC988F8136}" presName="text_5" presStyleLbl="node1" presStyleIdx="4" presStyleCnt="5">
        <dgm:presLayoutVars>
          <dgm:bulletEnabled val="1"/>
        </dgm:presLayoutVars>
      </dgm:prSet>
      <dgm:spPr/>
      <dgm:t>
        <a:bodyPr/>
        <a:lstStyle/>
        <a:p>
          <a:endParaRPr lang="es-ES"/>
        </a:p>
      </dgm:t>
    </dgm:pt>
    <dgm:pt modelId="{F9371B47-114F-46CD-A1B9-6CCEF4CA79CC}" type="pres">
      <dgm:prSet presAssocID="{70D73E46-0759-4CF3-AFCD-C0BC988F8136}" presName="accent_5" presStyleCnt="0"/>
      <dgm:spPr/>
    </dgm:pt>
    <dgm:pt modelId="{BD8A99AC-245B-42E6-99B6-C445D75F7BC9}" type="pres">
      <dgm:prSet presAssocID="{70D73E46-0759-4CF3-AFCD-C0BC988F8136}" presName="accentRepeatNode" presStyleLbl="solidFgAcc1" presStyleIdx="4" presStyleCnt="5"/>
      <dgm:spPr/>
    </dgm:pt>
  </dgm:ptLst>
  <dgm:cxnLst>
    <dgm:cxn modelId="{B6EE26EE-752D-4955-82C8-F4CBE1EC35E5}" srcId="{06CCD457-09F7-454F-9046-975E1E1B0F06}" destId="{70D73E46-0759-4CF3-AFCD-C0BC988F8136}" srcOrd="4" destOrd="0" parTransId="{24918D7B-36CD-4192-84B9-9BC2437121A7}" sibTransId="{4A53BFBB-4A12-4EB1-870C-E1DDFC689980}"/>
    <dgm:cxn modelId="{ABE0626F-3F7A-4276-9901-F6F9EBFB1335}" type="presOf" srcId="{6C87904F-42E8-494E-A1F4-F95028ABF4C7}" destId="{DEFF0B11-E783-46BD-9F09-3BDE8DB23B73}" srcOrd="0" destOrd="0" presId="urn:microsoft.com/office/officeart/2008/layout/VerticalCurvedList"/>
    <dgm:cxn modelId="{2EF489B9-D7C8-47A9-9DCA-8AEF1F1FDE7E}" type="presOf" srcId="{3FE427F2-A786-4C6F-8C65-6124FC3D1B8B}" destId="{E30B0AD8-17B8-4718-BA89-908E86295EC3}" srcOrd="0" destOrd="0" presId="urn:microsoft.com/office/officeart/2008/layout/VerticalCurvedList"/>
    <dgm:cxn modelId="{1E5050D6-1A2E-48D9-A786-EEC60D99993E}" type="presOf" srcId="{3D1A0237-B986-4303-BB58-5A1D0B021275}" destId="{64CE63BA-763C-402C-90F4-D50B6300AAC1}" srcOrd="0" destOrd="0" presId="urn:microsoft.com/office/officeart/2008/layout/VerticalCurvedList"/>
    <dgm:cxn modelId="{F60ADE8E-8516-4C34-89A6-096D14D54F2F}" srcId="{06CCD457-09F7-454F-9046-975E1E1B0F06}" destId="{6C87904F-42E8-494E-A1F4-F95028ABF4C7}" srcOrd="2" destOrd="0" parTransId="{7AFD1970-135B-45B8-9EF7-9F2D41EAB53E}" sibTransId="{754A7B9B-1BF1-4A01-806A-91A2AE77ADC7}"/>
    <dgm:cxn modelId="{4D9DFC74-8A3B-4BBE-AB73-8E5E5831DC2B}" type="presOf" srcId="{C2E158F4-8C94-430A-81DA-787E2BD32BD6}" destId="{AE5C96C6-CFFA-4D36-8F15-414B7DB81B2C}" srcOrd="0" destOrd="0" presId="urn:microsoft.com/office/officeart/2008/layout/VerticalCurvedList"/>
    <dgm:cxn modelId="{6F1E75F4-7499-4CDF-97C4-B915CA2ADAAA}" srcId="{06CCD457-09F7-454F-9046-975E1E1B0F06}" destId="{3D1A0237-B986-4303-BB58-5A1D0B021275}" srcOrd="3" destOrd="0" parTransId="{4ED054D5-1543-4708-A70F-868F37388FAA}" sibTransId="{3D65D831-442B-4136-8F37-D9DD4BB83601}"/>
    <dgm:cxn modelId="{10F99E7A-7F04-43A9-ADE6-7068F6A9B31E}" srcId="{06CCD457-09F7-454F-9046-975E1E1B0F06}" destId="{3FE427F2-A786-4C6F-8C65-6124FC3D1B8B}" srcOrd="1" destOrd="0" parTransId="{6084988C-6B62-47D1-BDB8-558F0625224F}" sibTransId="{9FA3ECA0-32D3-48D8-8814-06CB04133D9B}"/>
    <dgm:cxn modelId="{1599ABE5-4520-44F6-A8A4-8A87B9722944}" type="presOf" srcId="{06CCD457-09F7-454F-9046-975E1E1B0F06}" destId="{63B338C7-6082-4238-9BB6-4E08C4BCC237}" srcOrd="0" destOrd="0" presId="urn:microsoft.com/office/officeart/2008/layout/VerticalCurvedList"/>
    <dgm:cxn modelId="{956E4410-7B13-4E5B-A28D-7E20999AB326}" type="presOf" srcId="{68E3DEB8-1034-4637-A8E6-CBB7EC71AD7A}" destId="{8F03E17B-BE88-4E1F-8C54-84FAA1115763}" srcOrd="0" destOrd="0" presId="urn:microsoft.com/office/officeart/2008/layout/VerticalCurvedList"/>
    <dgm:cxn modelId="{3594AE58-3B30-4FE8-B290-38E853E528B6}" type="presOf" srcId="{70D73E46-0759-4CF3-AFCD-C0BC988F8136}" destId="{EB6DF249-3BB8-40B2-9696-0445F3BD59CA}" srcOrd="0" destOrd="0" presId="urn:microsoft.com/office/officeart/2008/layout/VerticalCurvedList"/>
    <dgm:cxn modelId="{A2ED3467-D051-4B61-8E82-729E00573179}" srcId="{06CCD457-09F7-454F-9046-975E1E1B0F06}" destId="{C2E158F4-8C94-430A-81DA-787E2BD32BD6}" srcOrd="0" destOrd="0" parTransId="{4105AC81-B27C-4643-A163-24A3C7914561}" sibTransId="{68E3DEB8-1034-4637-A8E6-CBB7EC71AD7A}"/>
    <dgm:cxn modelId="{FB2CDBA8-762C-4322-BE50-7C1182B7A1C8}" type="presParOf" srcId="{63B338C7-6082-4238-9BB6-4E08C4BCC237}" destId="{13BA2B13-806B-4747-8C38-6B4B8598D152}" srcOrd="0" destOrd="0" presId="urn:microsoft.com/office/officeart/2008/layout/VerticalCurvedList"/>
    <dgm:cxn modelId="{3D36E88D-7B3D-438F-9A48-1370064D0A10}" type="presParOf" srcId="{13BA2B13-806B-4747-8C38-6B4B8598D152}" destId="{25399700-6A5F-4106-9C59-EE458D6C1309}" srcOrd="0" destOrd="0" presId="urn:microsoft.com/office/officeart/2008/layout/VerticalCurvedList"/>
    <dgm:cxn modelId="{634148FC-03F4-437C-BE0D-5A7738327058}" type="presParOf" srcId="{25399700-6A5F-4106-9C59-EE458D6C1309}" destId="{EF30A0F6-B769-482A-AF87-C4F06E2DFDC2}" srcOrd="0" destOrd="0" presId="urn:microsoft.com/office/officeart/2008/layout/VerticalCurvedList"/>
    <dgm:cxn modelId="{7BBE977F-907F-46BD-84AA-D91529BEEC95}" type="presParOf" srcId="{25399700-6A5F-4106-9C59-EE458D6C1309}" destId="{8F03E17B-BE88-4E1F-8C54-84FAA1115763}" srcOrd="1" destOrd="0" presId="urn:microsoft.com/office/officeart/2008/layout/VerticalCurvedList"/>
    <dgm:cxn modelId="{2465AD0B-B105-44B2-988A-49D59BE9CC3A}" type="presParOf" srcId="{25399700-6A5F-4106-9C59-EE458D6C1309}" destId="{BDCD02E3-4E0D-4358-AA15-1FDBA99D390B}" srcOrd="2" destOrd="0" presId="urn:microsoft.com/office/officeart/2008/layout/VerticalCurvedList"/>
    <dgm:cxn modelId="{D3E2D4E5-831B-49CB-AAAA-5EDC80C6298A}" type="presParOf" srcId="{25399700-6A5F-4106-9C59-EE458D6C1309}" destId="{4CB8AC67-5238-42B1-AA9B-016A66236A0C}" srcOrd="3" destOrd="0" presId="urn:microsoft.com/office/officeart/2008/layout/VerticalCurvedList"/>
    <dgm:cxn modelId="{723B13CC-FE9B-493A-83AC-CECD361D1E76}" type="presParOf" srcId="{13BA2B13-806B-4747-8C38-6B4B8598D152}" destId="{AE5C96C6-CFFA-4D36-8F15-414B7DB81B2C}" srcOrd="1" destOrd="0" presId="urn:microsoft.com/office/officeart/2008/layout/VerticalCurvedList"/>
    <dgm:cxn modelId="{370F3652-9C42-4F66-9546-5FF96BC83C8A}" type="presParOf" srcId="{13BA2B13-806B-4747-8C38-6B4B8598D152}" destId="{3A341F97-64E6-4CAE-902C-AAB5A5E97952}" srcOrd="2" destOrd="0" presId="urn:microsoft.com/office/officeart/2008/layout/VerticalCurvedList"/>
    <dgm:cxn modelId="{7DD316B6-B989-45B4-A5D4-D5414FEC1381}" type="presParOf" srcId="{3A341F97-64E6-4CAE-902C-AAB5A5E97952}" destId="{388BEC95-1BF4-46EB-ACDD-8B2346D25B84}" srcOrd="0" destOrd="0" presId="urn:microsoft.com/office/officeart/2008/layout/VerticalCurvedList"/>
    <dgm:cxn modelId="{B7F7D2ED-62D5-4076-8001-E0954589BF4B}" type="presParOf" srcId="{13BA2B13-806B-4747-8C38-6B4B8598D152}" destId="{E30B0AD8-17B8-4718-BA89-908E86295EC3}" srcOrd="3" destOrd="0" presId="urn:microsoft.com/office/officeart/2008/layout/VerticalCurvedList"/>
    <dgm:cxn modelId="{107E1A28-8E6D-4263-B10E-36C6F7CE4FE6}" type="presParOf" srcId="{13BA2B13-806B-4747-8C38-6B4B8598D152}" destId="{A414E40B-D780-4693-8BA1-25D702226A06}" srcOrd="4" destOrd="0" presId="urn:microsoft.com/office/officeart/2008/layout/VerticalCurvedList"/>
    <dgm:cxn modelId="{1639D48E-BC8E-4640-836F-B0028BA35C69}" type="presParOf" srcId="{A414E40B-D780-4693-8BA1-25D702226A06}" destId="{BE7E6359-BB26-4A0C-8480-B2A780886B28}" srcOrd="0" destOrd="0" presId="urn:microsoft.com/office/officeart/2008/layout/VerticalCurvedList"/>
    <dgm:cxn modelId="{410EE9D7-B941-4789-90D1-7722276D9E0C}" type="presParOf" srcId="{13BA2B13-806B-4747-8C38-6B4B8598D152}" destId="{DEFF0B11-E783-46BD-9F09-3BDE8DB23B73}" srcOrd="5" destOrd="0" presId="urn:microsoft.com/office/officeart/2008/layout/VerticalCurvedList"/>
    <dgm:cxn modelId="{1AF7D8F6-8C04-4B22-AC83-1C76BBC6DF0B}" type="presParOf" srcId="{13BA2B13-806B-4747-8C38-6B4B8598D152}" destId="{2077E1E4-3440-4A02-86D0-C7155F766E05}" srcOrd="6" destOrd="0" presId="urn:microsoft.com/office/officeart/2008/layout/VerticalCurvedList"/>
    <dgm:cxn modelId="{6AE07902-CED1-4562-BC9F-1DF1620060D4}" type="presParOf" srcId="{2077E1E4-3440-4A02-86D0-C7155F766E05}" destId="{A802D900-FCB6-4C2F-B527-16BE084914EB}" srcOrd="0" destOrd="0" presId="urn:microsoft.com/office/officeart/2008/layout/VerticalCurvedList"/>
    <dgm:cxn modelId="{5D3B1C80-40CF-4F98-80BB-E5323F34F1EB}" type="presParOf" srcId="{13BA2B13-806B-4747-8C38-6B4B8598D152}" destId="{64CE63BA-763C-402C-90F4-D50B6300AAC1}" srcOrd="7" destOrd="0" presId="urn:microsoft.com/office/officeart/2008/layout/VerticalCurvedList"/>
    <dgm:cxn modelId="{F5F2E677-EDA3-47CB-90B9-872184454934}" type="presParOf" srcId="{13BA2B13-806B-4747-8C38-6B4B8598D152}" destId="{36623755-59E9-48D2-83A2-4125E709A067}" srcOrd="8" destOrd="0" presId="urn:microsoft.com/office/officeart/2008/layout/VerticalCurvedList"/>
    <dgm:cxn modelId="{BA1ABF08-951A-4748-BA2D-8BD32207ECFC}" type="presParOf" srcId="{36623755-59E9-48D2-83A2-4125E709A067}" destId="{8A4C6DD2-F3B9-478B-9766-50DBD53CBE84}" srcOrd="0" destOrd="0" presId="urn:microsoft.com/office/officeart/2008/layout/VerticalCurvedList"/>
    <dgm:cxn modelId="{BA95E7AD-E336-4566-A35E-3C659EF4E44B}" type="presParOf" srcId="{13BA2B13-806B-4747-8C38-6B4B8598D152}" destId="{EB6DF249-3BB8-40B2-9696-0445F3BD59CA}" srcOrd="9" destOrd="0" presId="urn:microsoft.com/office/officeart/2008/layout/VerticalCurvedList"/>
    <dgm:cxn modelId="{F2B6B640-EC19-4193-9FF2-92AD9BF1D054}" type="presParOf" srcId="{13BA2B13-806B-4747-8C38-6B4B8598D152}" destId="{F9371B47-114F-46CD-A1B9-6CCEF4CA79CC}" srcOrd="10" destOrd="0" presId="urn:microsoft.com/office/officeart/2008/layout/VerticalCurvedList"/>
    <dgm:cxn modelId="{3C448F55-4738-4E01-8277-885964877AA3}" type="presParOf" srcId="{F9371B47-114F-46CD-A1B9-6CCEF4CA79CC}" destId="{BD8A99AC-245B-42E6-99B6-C445D75F7BC9}"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D789E6-E905-4E98-922A-313CF4F68253}"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PE"/>
        </a:p>
      </dgm:t>
    </dgm:pt>
    <dgm:pt modelId="{6A5EB7D4-D1C6-41C5-8FA5-40AE7A9C5B9B}">
      <dgm:prSet phldrT="[Texto]" custT="1"/>
      <dgm:spPr/>
      <dgm:t>
        <a:bodyPr/>
        <a:lstStyle/>
        <a:p>
          <a:pPr marL="0" lvl="0" indent="0" algn="just" defTabSz="622300">
            <a:lnSpc>
              <a:spcPct val="90000"/>
            </a:lnSpc>
            <a:spcBef>
              <a:spcPct val="0"/>
            </a:spcBef>
            <a:spcAft>
              <a:spcPct val="35000"/>
            </a:spcAft>
            <a:buNone/>
          </a:pPr>
          <a:r>
            <a:rPr lang="es-MX" sz="1600" b="1" i="0" u="none" strike="noStrike" kern="1200" cap="none" dirty="0">
              <a:solidFill>
                <a:schemeClr val="tx1"/>
              </a:solidFill>
              <a:latin typeface="Gill Sans" panose="020B0604020202020204" charset="0"/>
              <a:ea typeface="Arial"/>
              <a:cs typeface="Arial"/>
            </a:rPr>
            <a:t>Cambios en el ciclo hidrológico</a:t>
          </a:r>
          <a:endParaRPr lang="es-PE" sz="1600" b="1" i="0" u="none" strike="noStrike" kern="1200" cap="none" dirty="0">
            <a:solidFill>
              <a:schemeClr val="tx1"/>
            </a:solidFill>
            <a:latin typeface="Gill Sans" panose="020B0604020202020204" charset="0"/>
            <a:ea typeface="Arial"/>
            <a:cs typeface="Arial"/>
          </a:endParaRPr>
        </a:p>
      </dgm:t>
    </dgm:pt>
    <dgm:pt modelId="{EF221B6B-041D-4E8E-883C-FE3F82786446}" type="parTrans" cxnId="{BAA7E312-E2A4-47E6-8A4C-49E38A9AADB4}">
      <dgm:prSet/>
      <dgm:spPr/>
      <dgm:t>
        <a:bodyPr/>
        <a:lstStyle/>
        <a:p>
          <a:endParaRPr lang="es-PE">
            <a:solidFill>
              <a:schemeClr val="tx1"/>
            </a:solidFill>
          </a:endParaRPr>
        </a:p>
      </dgm:t>
    </dgm:pt>
    <dgm:pt modelId="{D09A25EC-1F92-4C20-8332-4A1FC1AE7790}" type="sibTrans" cxnId="{BAA7E312-E2A4-47E6-8A4C-49E38A9AADB4}">
      <dgm:prSet/>
      <dgm:spPr/>
      <dgm:t>
        <a:bodyPr/>
        <a:lstStyle/>
        <a:p>
          <a:endParaRPr lang="es-PE">
            <a:solidFill>
              <a:schemeClr val="tx1"/>
            </a:solidFill>
          </a:endParaRPr>
        </a:p>
      </dgm:t>
    </dgm:pt>
    <dgm:pt modelId="{09817379-9AE8-4A44-BAED-F20599C24046}">
      <dgm:prSet phldrT="[Texto]" custT="1"/>
      <dgm:spPr>
        <a:noFill/>
        <a:ln>
          <a:noFill/>
        </a:ln>
        <a:effectLst/>
      </dgm:spPr>
      <dgm:t>
        <a:bodyPr spcFirstLastPara="0" vert="horz" wrap="square" lIns="206729" tIns="0" rIns="0" bIns="0" numCol="1" spcCol="1270" anchor="t" anchorCtr="0"/>
        <a:lstStyle/>
        <a:p>
          <a:pPr marL="0" lvl="0" indent="0" algn="just" defTabSz="622300">
            <a:lnSpc>
              <a:spcPct val="90000"/>
            </a:lnSpc>
            <a:spcBef>
              <a:spcPct val="0"/>
            </a:spcBef>
            <a:spcAft>
              <a:spcPct val="35000"/>
            </a:spcAft>
            <a:buNone/>
          </a:pPr>
          <a:r>
            <a:rPr lang="es-PE" sz="1600" b="1" i="0" u="none" strike="noStrike" kern="1200" cap="none" dirty="0">
              <a:solidFill>
                <a:schemeClr val="tx1"/>
              </a:solidFill>
              <a:latin typeface="Gill Sans" panose="020B0604020202020204" charset="0"/>
              <a:ea typeface="Arial"/>
              <a:cs typeface="Arial"/>
            </a:rPr>
            <a:t>Degradación de suelos</a:t>
          </a:r>
        </a:p>
      </dgm:t>
    </dgm:pt>
    <dgm:pt modelId="{7A70EA0B-DCF9-4A71-A502-C46980AC9EDC}" type="parTrans" cxnId="{846A67FD-078B-4A4A-9358-83F5FE6F5E11}">
      <dgm:prSet/>
      <dgm:spPr/>
      <dgm:t>
        <a:bodyPr/>
        <a:lstStyle/>
        <a:p>
          <a:endParaRPr lang="es-PE">
            <a:solidFill>
              <a:schemeClr val="tx1"/>
            </a:solidFill>
          </a:endParaRPr>
        </a:p>
      </dgm:t>
    </dgm:pt>
    <dgm:pt modelId="{CB789CCC-B293-4179-B821-497CB83DDD72}" type="sibTrans" cxnId="{846A67FD-078B-4A4A-9358-83F5FE6F5E11}">
      <dgm:prSet/>
      <dgm:spPr/>
      <dgm:t>
        <a:bodyPr/>
        <a:lstStyle/>
        <a:p>
          <a:endParaRPr lang="es-PE">
            <a:solidFill>
              <a:schemeClr val="tx1"/>
            </a:solidFill>
          </a:endParaRPr>
        </a:p>
      </dgm:t>
    </dgm:pt>
    <dgm:pt modelId="{D7BFE883-CF21-4F25-88C6-43566E5171B5}">
      <dgm:prSet phldrT="[Texto]" custT="1"/>
      <dgm:spPr/>
      <dgm:t>
        <a:bodyPr/>
        <a:lstStyle/>
        <a:p>
          <a:pPr algn="just"/>
          <a:r>
            <a:rPr lang="es-PE" sz="1600" b="1" i="0" u="none" strike="noStrike" kern="1200" cap="none" dirty="0">
              <a:solidFill>
                <a:schemeClr val="tx1"/>
              </a:solidFill>
              <a:latin typeface="Gill Sans" panose="020B0604020202020204" charset="0"/>
              <a:ea typeface="Arial"/>
              <a:cs typeface="Arial"/>
            </a:rPr>
            <a:t>Cambios en las variables del clima (incremento de la temperatura, disminución de la precipitación)</a:t>
          </a:r>
        </a:p>
      </dgm:t>
    </dgm:pt>
    <dgm:pt modelId="{1A167445-E413-489C-8FB9-AEEE39EDD6C3}" type="parTrans" cxnId="{E5CC9F48-C2E0-4C57-94FB-83DC39364F68}">
      <dgm:prSet/>
      <dgm:spPr/>
      <dgm:t>
        <a:bodyPr/>
        <a:lstStyle/>
        <a:p>
          <a:endParaRPr lang="es-PE">
            <a:solidFill>
              <a:schemeClr val="tx1"/>
            </a:solidFill>
          </a:endParaRPr>
        </a:p>
      </dgm:t>
    </dgm:pt>
    <dgm:pt modelId="{67675088-88C4-4817-B1C7-A04688C9AD58}" type="sibTrans" cxnId="{E5CC9F48-C2E0-4C57-94FB-83DC39364F68}">
      <dgm:prSet/>
      <dgm:spPr/>
      <dgm:t>
        <a:bodyPr/>
        <a:lstStyle/>
        <a:p>
          <a:endParaRPr lang="es-PE">
            <a:solidFill>
              <a:schemeClr val="tx1"/>
            </a:solidFill>
          </a:endParaRPr>
        </a:p>
      </dgm:t>
    </dgm:pt>
    <dgm:pt modelId="{C193FE56-0B10-40D8-B6FA-99D83C1AD182}">
      <dgm:prSet phldrT="[Texto]" custT="1"/>
      <dgm:spPr/>
      <dgm:t>
        <a:bodyPr/>
        <a:lstStyle/>
        <a:p>
          <a:pPr algn="just"/>
          <a:r>
            <a:rPr lang="es-PE" sz="1600" b="1" i="0" u="none" strike="noStrike" cap="none" dirty="0">
              <a:solidFill>
                <a:schemeClr val="tx1"/>
              </a:solidFill>
              <a:latin typeface="Gill Sans" panose="020B0604020202020204" charset="0"/>
              <a:ea typeface="Arial"/>
              <a:cs typeface="Arial"/>
              <a:sym typeface="Arial"/>
            </a:rPr>
            <a:t>Fragmentación de  bosques y perdida de ecosistemas </a:t>
          </a:r>
        </a:p>
      </dgm:t>
    </dgm:pt>
    <dgm:pt modelId="{4A3FCDE0-8153-459E-96DD-AEE167C95AE2}" type="parTrans" cxnId="{595B72B7-D08D-4901-929D-25AA7B87B0EE}">
      <dgm:prSet/>
      <dgm:spPr/>
      <dgm:t>
        <a:bodyPr/>
        <a:lstStyle/>
        <a:p>
          <a:endParaRPr lang="es-PE">
            <a:solidFill>
              <a:schemeClr val="tx1"/>
            </a:solidFill>
          </a:endParaRPr>
        </a:p>
      </dgm:t>
    </dgm:pt>
    <dgm:pt modelId="{D280DCDA-FE6A-454A-9500-6CFD770E2A48}" type="sibTrans" cxnId="{595B72B7-D08D-4901-929D-25AA7B87B0EE}">
      <dgm:prSet/>
      <dgm:spPr/>
      <dgm:t>
        <a:bodyPr/>
        <a:lstStyle/>
        <a:p>
          <a:endParaRPr lang="es-PE">
            <a:solidFill>
              <a:schemeClr val="tx1"/>
            </a:solidFill>
          </a:endParaRPr>
        </a:p>
      </dgm:t>
    </dgm:pt>
    <dgm:pt modelId="{A42986A0-15A7-4397-A54E-7431E71BB4ED}">
      <dgm:prSet phldrT="[Texto]" custT="1"/>
      <dgm:spPr>
        <a:noFill/>
        <a:ln>
          <a:noFill/>
        </a:ln>
        <a:effectLst/>
      </dgm:spPr>
      <dgm:t>
        <a:bodyPr spcFirstLastPara="0" vert="horz" wrap="square" lIns="206729" tIns="0" rIns="0" bIns="0" numCol="1" spcCol="1270" anchor="t" anchorCtr="0"/>
        <a:lstStyle/>
        <a:p>
          <a:pPr marL="0" lvl="0" indent="0" algn="just" defTabSz="622300">
            <a:lnSpc>
              <a:spcPct val="90000"/>
            </a:lnSpc>
            <a:spcBef>
              <a:spcPct val="0"/>
            </a:spcBef>
            <a:spcAft>
              <a:spcPct val="35000"/>
            </a:spcAft>
            <a:buNone/>
          </a:pPr>
          <a:r>
            <a:rPr lang="es-MX" sz="1600" b="1" i="0" u="none" strike="noStrike" kern="1200" cap="none" dirty="0">
              <a:solidFill>
                <a:schemeClr val="tx1"/>
              </a:solidFill>
              <a:latin typeface="Gill Sans" panose="020B0604020202020204" charset="0"/>
              <a:ea typeface="Arial"/>
              <a:cs typeface="Arial"/>
            </a:rPr>
            <a:t>Desplazamiento de especies endémicas </a:t>
          </a:r>
          <a:endParaRPr lang="es-PE" sz="1600" b="1" i="0" u="none" strike="noStrike" kern="1200" cap="none" dirty="0">
            <a:solidFill>
              <a:schemeClr val="tx1"/>
            </a:solidFill>
            <a:latin typeface="Gill Sans" panose="020B0604020202020204" charset="0"/>
            <a:ea typeface="Arial"/>
            <a:cs typeface="Arial"/>
          </a:endParaRPr>
        </a:p>
      </dgm:t>
    </dgm:pt>
    <dgm:pt modelId="{7D6B0303-3AAF-4E3F-B8E7-B3EC67A1C39E}" type="parTrans" cxnId="{F81025A1-1230-4343-8E3D-50C7C7004A6D}">
      <dgm:prSet/>
      <dgm:spPr/>
      <dgm:t>
        <a:bodyPr/>
        <a:lstStyle/>
        <a:p>
          <a:endParaRPr lang="es-PE"/>
        </a:p>
      </dgm:t>
    </dgm:pt>
    <dgm:pt modelId="{1FF227CE-77A3-49BD-93B8-FF67C8FC6F50}" type="sibTrans" cxnId="{F81025A1-1230-4343-8E3D-50C7C7004A6D}">
      <dgm:prSet/>
      <dgm:spPr/>
      <dgm:t>
        <a:bodyPr/>
        <a:lstStyle/>
        <a:p>
          <a:endParaRPr lang="es-PE"/>
        </a:p>
      </dgm:t>
    </dgm:pt>
    <dgm:pt modelId="{595B7DBF-DCB9-4D67-ADA6-3B00B0933018}">
      <dgm:prSet phldrT="[Texto]" custT="1"/>
      <dgm:spPr>
        <a:noFill/>
        <a:ln>
          <a:noFill/>
        </a:ln>
        <a:effectLst/>
      </dgm:spPr>
      <dgm:t>
        <a:bodyPr/>
        <a:lstStyle/>
        <a:p>
          <a:endParaRPr lang="es-PE"/>
        </a:p>
      </dgm:t>
    </dgm:pt>
    <dgm:pt modelId="{24CCD12A-5387-4D5C-A429-C6BBF05693C7}" type="parTrans" cxnId="{6708A8E1-DD75-410F-A2BE-6FF2C1E2121E}">
      <dgm:prSet/>
      <dgm:spPr/>
      <dgm:t>
        <a:bodyPr/>
        <a:lstStyle/>
        <a:p>
          <a:endParaRPr lang="es-PE"/>
        </a:p>
      </dgm:t>
    </dgm:pt>
    <dgm:pt modelId="{F1D05940-0009-42AF-8C19-7121A27BC7D3}" type="sibTrans" cxnId="{6708A8E1-DD75-410F-A2BE-6FF2C1E2121E}">
      <dgm:prSet/>
      <dgm:spPr/>
      <dgm:t>
        <a:bodyPr/>
        <a:lstStyle/>
        <a:p>
          <a:endParaRPr lang="es-PE"/>
        </a:p>
      </dgm:t>
    </dgm:pt>
    <dgm:pt modelId="{893EEF22-A297-4AC5-A67E-124296BD2D3F}">
      <dgm:prSet phldrT="[Texto]" custT="1"/>
      <dgm:spPr>
        <a:noFill/>
        <a:ln>
          <a:noFill/>
        </a:ln>
        <a:effectLst/>
      </dgm:spPr>
      <dgm:t>
        <a:bodyPr spcFirstLastPara="0" vert="horz" wrap="square" lIns="206729" tIns="0" rIns="0" bIns="0" numCol="1" spcCol="1270" anchor="t" anchorCtr="0"/>
        <a:lstStyle/>
        <a:p>
          <a:pPr marL="0" lvl="0" indent="0" algn="just" defTabSz="622300">
            <a:lnSpc>
              <a:spcPct val="90000"/>
            </a:lnSpc>
            <a:spcBef>
              <a:spcPct val="0"/>
            </a:spcBef>
            <a:spcAft>
              <a:spcPct val="35000"/>
            </a:spcAft>
            <a:buNone/>
          </a:pPr>
          <a:endParaRPr lang="es-PE" sz="1400" b="1" i="0" u="none" strike="noStrike" kern="1200" cap="none" dirty="0">
            <a:solidFill>
              <a:schemeClr val="tx1"/>
            </a:solidFill>
            <a:latin typeface="Gill Sans" panose="020B0604020202020204" charset="0"/>
            <a:ea typeface="Arial"/>
            <a:cs typeface="Arial"/>
          </a:endParaRPr>
        </a:p>
      </dgm:t>
    </dgm:pt>
    <dgm:pt modelId="{5D962E43-5751-44E0-A13C-03A4C94DCE03}" type="parTrans" cxnId="{C64091D4-88C7-42BF-AAD0-042C901744BD}">
      <dgm:prSet/>
      <dgm:spPr/>
      <dgm:t>
        <a:bodyPr/>
        <a:lstStyle/>
        <a:p>
          <a:endParaRPr lang="es-PE"/>
        </a:p>
      </dgm:t>
    </dgm:pt>
    <dgm:pt modelId="{35A70A68-B8A6-4CC6-A477-29D4C73C8E69}" type="sibTrans" cxnId="{C64091D4-88C7-42BF-AAD0-042C901744BD}">
      <dgm:prSet/>
      <dgm:spPr/>
      <dgm:t>
        <a:bodyPr/>
        <a:lstStyle/>
        <a:p>
          <a:endParaRPr lang="es-PE"/>
        </a:p>
      </dgm:t>
    </dgm:pt>
    <dgm:pt modelId="{9AB35041-31D5-4020-9F9D-F48BB7AF078D}" type="pres">
      <dgm:prSet presAssocID="{CDD789E6-E905-4E98-922A-313CF4F68253}" presName="arrowDiagram" presStyleCnt="0">
        <dgm:presLayoutVars>
          <dgm:chMax val="5"/>
          <dgm:dir/>
          <dgm:resizeHandles val="exact"/>
        </dgm:presLayoutVars>
      </dgm:prSet>
      <dgm:spPr/>
      <dgm:t>
        <a:bodyPr/>
        <a:lstStyle/>
        <a:p>
          <a:endParaRPr lang="es-ES"/>
        </a:p>
      </dgm:t>
    </dgm:pt>
    <dgm:pt modelId="{A3D5814B-B65A-4987-8E3E-F99E1FE01D42}" type="pres">
      <dgm:prSet presAssocID="{CDD789E6-E905-4E98-922A-313CF4F68253}" presName="arrow" presStyleLbl="bgShp" presStyleIdx="0" presStyleCnt="1" custLinFactNeighborX="-7057" custLinFactNeighborY="8182"/>
      <dgm:spPr/>
    </dgm:pt>
    <dgm:pt modelId="{714B38FC-E698-44E5-8D6D-6F9CD28EEE6C}" type="pres">
      <dgm:prSet presAssocID="{CDD789E6-E905-4E98-922A-313CF4F68253}" presName="arrowDiagram5" presStyleCnt="0"/>
      <dgm:spPr/>
    </dgm:pt>
    <dgm:pt modelId="{B3C30937-85D5-4431-9273-EF98888435DF}" type="pres">
      <dgm:prSet presAssocID="{D7BFE883-CF21-4F25-88C6-43566E5171B5}" presName="bullet5a" presStyleLbl="node1" presStyleIdx="0" presStyleCnt="5"/>
      <dgm:spPr/>
    </dgm:pt>
    <dgm:pt modelId="{86140DE5-9322-4115-932A-9E1BF8176CD5}" type="pres">
      <dgm:prSet presAssocID="{D7BFE883-CF21-4F25-88C6-43566E5171B5}" presName="textBox5a" presStyleLbl="revTx" presStyleIdx="0" presStyleCnt="5" custScaleX="351571" custLinFactX="31014" custLinFactNeighborX="100000" custLinFactNeighborY="-12757">
        <dgm:presLayoutVars>
          <dgm:bulletEnabled val="1"/>
        </dgm:presLayoutVars>
      </dgm:prSet>
      <dgm:spPr/>
      <dgm:t>
        <a:bodyPr/>
        <a:lstStyle/>
        <a:p>
          <a:endParaRPr lang="es-ES"/>
        </a:p>
      </dgm:t>
    </dgm:pt>
    <dgm:pt modelId="{98680B49-8825-43B2-81C1-92EA3D20C391}" type="pres">
      <dgm:prSet presAssocID="{6A5EB7D4-D1C6-41C5-8FA5-40AE7A9C5B9B}" presName="bullet5b" presStyleLbl="node1" presStyleIdx="1" presStyleCnt="5"/>
      <dgm:spPr/>
    </dgm:pt>
    <dgm:pt modelId="{1BC591D9-E379-4480-8B78-84741056B151}" type="pres">
      <dgm:prSet presAssocID="{6A5EB7D4-D1C6-41C5-8FA5-40AE7A9C5B9B}" presName="textBox5b" presStyleLbl="revTx" presStyleIdx="1" presStyleCnt="5" custScaleX="150123" custScaleY="37981" custLinFactNeighborX="46013" custLinFactNeighborY="-35187">
        <dgm:presLayoutVars>
          <dgm:bulletEnabled val="1"/>
        </dgm:presLayoutVars>
      </dgm:prSet>
      <dgm:spPr/>
      <dgm:t>
        <a:bodyPr/>
        <a:lstStyle/>
        <a:p>
          <a:endParaRPr lang="es-ES"/>
        </a:p>
      </dgm:t>
    </dgm:pt>
    <dgm:pt modelId="{B81E5ED6-C906-4C5C-81E4-BF20BC728BF2}" type="pres">
      <dgm:prSet presAssocID="{C193FE56-0B10-40D8-B6FA-99D83C1AD182}" presName="bullet5c" presStyleLbl="node1" presStyleIdx="2" presStyleCnt="5"/>
      <dgm:spPr/>
    </dgm:pt>
    <dgm:pt modelId="{19AEC1D0-F1A0-45B9-BA4C-96BE4358F83F}" type="pres">
      <dgm:prSet presAssocID="{C193FE56-0B10-40D8-B6FA-99D83C1AD182}" presName="textBox5c" presStyleLbl="revTx" presStyleIdx="2" presStyleCnt="5" custScaleX="207436" custScaleY="23163" custLinFactNeighborX="68317" custLinFactNeighborY="-39251">
        <dgm:presLayoutVars>
          <dgm:bulletEnabled val="1"/>
        </dgm:presLayoutVars>
      </dgm:prSet>
      <dgm:spPr/>
      <dgm:t>
        <a:bodyPr/>
        <a:lstStyle/>
        <a:p>
          <a:endParaRPr lang="es-ES"/>
        </a:p>
      </dgm:t>
    </dgm:pt>
    <dgm:pt modelId="{0FB1355C-2E73-45BD-82F2-6E7C2A484E21}" type="pres">
      <dgm:prSet presAssocID="{09817379-9AE8-4A44-BAED-F20599C24046}" presName="bullet5d" presStyleLbl="node1" presStyleIdx="3" presStyleCnt="5"/>
      <dgm:spPr/>
    </dgm:pt>
    <dgm:pt modelId="{2FB6309E-5BFC-451A-9945-E5B86B2D4687}" type="pres">
      <dgm:prSet presAssocID="{09817379-9AE8-4A44-BAED-F20599C24046}" presName="textBox5d" presStyleLbl="revTx" presStyleIdx="3" presStyleCnt="5" custScaleX="112801" custScaleY="28025" custLinFactNeighborX="21652" custLinFactNeighborY="-38728">
        <dgm:presLayoutVars>
          <dgm:bulletEnabled val="1"/>
        </dgm:presLayoutVars>
      </dgm:prSet>
      <dgm:spPr/>
      <dgm:t>
        <a:bodyPr/>
        <a:lstStyle/>
        <a:p>
          <a:endParaRPr lang="es-ES"/>
        </a:p>
      </dgm:t>
    </dgm:pt>
    <dgm:pt modelId="{9F782519-9CFC-4A82-BAEC-2E57B8883712}" type="pres">
      <dgm:prSet presAssocID="{A42986A0-15A7-4397-A54E-7431E71BB4ED}" presName="bullet5e" presStyleLbl="node1" presStyleIdx="4" presStyleCnt="5"/>
      <dgm:spPr/>
    </dgm:pt>
    <dgm:pt modelId="{6FA40B01-ECA0-4362-A7DF-D2100506CB44}" type="pres">
      <dgm:prSet presAssocID="{A42986A0-15A7-4397-A54E-7431E71BB4ED}" presName="textBox5e" presStyleLbl="revTx" presStyleIdx="4" presStyleCnt="5" custScaleX="159410" custScaleY="21704" custLinFactNeighborX="31213" custLinFactNeighborY="-58377">
        <dgm:presLayoutVars>
          <dgm:bulletEnabled val="1"/>
        </dgm:presLayoutVars>
      </dgm:prSet>
      <dgm:spPr/>
      <dgm:t>
        <a:bodyPr/>
        <a:lstStyle/>
        <a:p>
          <a:endParaRPr lang="es-ES"/>
        </a:p>
      </dgm:t>
    </dgm:pt>
  </dgm:ptLst>
  <dgm:cxnLst>
    <dgm:cxn modelId="{6708A8E1-DD75-410F-A2BE-6FF2C1E2121E}" srcId="{CDD789E6-E905-4E98-922A-313CF4F68253}" destId="{595B7DBF-DCB9-4D67-ADA6-3B00B0933018}" srcOrd="6" destOrd="0" parTransId="{24CCD12A-5387-4D5C-A429-C6BBF05693C7}" sibTransId="{F1D05940-0009-42AF-8C19-7121A27BC7D3}"/>
    <dgm:cxn modelId="{983AAD2E-942E-47AA-86FB-18FEEA0F6FB1}" type="presOf" srcId="{6A5EB7D4-D1C6-41C5-8FA5-40AE7A9C5B9B}" destId="{1BC591D9-E379-4480-8B78-84741056B151}" srcOrd="0" destOrd="0" presId="urn:microsoft.com/office/officeart/2005/8/layout/arrow2"/>
    <dgm:cxn modelId="{C64091D4-88C7-42BF-AAD0-042C901744BD}" srcId="{CDD789E6-E905-4E98-922A-313CF4F68253}" destId="{893EEF22-A297-4AC5-A67E-124296BD2D3F}" srcOrd="5" destOrd="0" parTransId="{5D962E43-5751-44E0-A13C-03A4C94DCE03}" sibTransId="{35A70A68-B8A6-4CC6-A477-29D4C73C8E69}"/>
    <dgm:cxn modelId="{EC59F63C-F337-413E-997A-F2DC20B15CEE}" type="presOf" srcId="{09817379-9AE8-4A44-BAED-F20599C24046}" destId="{2FB6309E-5BFC-451A-9945-E5B86B2D4687}" srcOrd="0" destOrd="0" presId="urn:microsoft.com/office/officeart/2005/8/layout/arrow2"/>
    <dgm:cxn modelId="{3D09FD71-7854-4E3A-B3E0-5D1555AA3A5C}" type="presOf" srcId="{A42986A0-15A7-4397-A54E-7431E71BB4ED}" destId="{6FA40B01-ECA0-4362-A7DF-D2100506CB44}" srcOrd="0" destOrd="0" presId="urn:microsoft.com/office/officeart/2005/8/layout/arrow2"/>
    <dgm:cxn modelId="{F81025A1-1230-4343-8E3D-50C7C7004A6D}" srcId="{CDD789E6-E905-4E98-922A-313CF4F68253}" destId="{A42986A0-15A7-4397-A54E-7431E71BB4ED}" srcOrd="4" destOrd="0" parTransId="{7D6B0303-3AAF-4E3F-B8E7-B3EC67A1C39E}" sibTransId="{1FF227CE-77A3-49BD-93B8-FF67C8FC6F50}"/>
    <dgm:cxn modelId="{846A67FD-078B-4A4A-9358-83F5FE6F5E11}" srcId="{CDD789E6-E905-4E98-922A-313CF4F68253}" destId="{09817379-9AE8-4A44-BAED-F20599C24046}" srcOrd="3" destOrd="0" parTransId="{7A70EA0B-DCF9-4A71-A502-C46980AC9EDC}" sibTransId="{CB789CCC-B293-4179-B821-497CB83DDD72}"/>
    <dgm:cxn modelId="{40876138-05FA-4EF0-A9E1-FE259713A146}" type="presOf" srcId="{D7BFE883-CF21-4F25-88C6-43566E5171B5}" destId="{86140DE5-9322-4115-932A-9E1BF8176CD5}" srcOrd="0" destOrd="0" presId="urn:microsoft.com/office/officeart/2005/8/layout/arrow2"/>
    <dgm:cxn modelId="{A28A9EB3-231F-4A76-BBEA-D5DCB833E5AD}" type="presOf" srcId="{C193FE56-0B10-40D8-B6FA-99D83C1AD182}" destId="{19AEC1D0-F1A0-45B9-BA4C-96BE4358F83F}" srcOrd="0" destOrd="0" presId="urn:microsoft.com/office/officeart/2005/8/layout/arrow2"/>
    <dgm:cxn modelId="{0786C84D-D96F-48CA-AB1C-F679F4E7A2F7}" type="presOf" srcId="{CDD789E6-E905-4E98-922A-313CF4F68253}" destId="{9AB35041-31D5-4020-9F9D-F48BB7AF078D}" srcOrd="0" destOrd="0" presId="urn:microsoft.com/office/officeart/2005/8/layout/arrow2"/>
    <dgm:cxn modelId="{E5CC9F48-C2E0-4C57-94FB-83DC39364F68}" srcId="{CDD789E6-E905-4E98-922A-313CF4F68253}" destId="{D7BFE883-CF21-4F25-88C6-43566E5171B5}" srcOrd="0" destOrd="0" parTransId="{1A167445-E413-489C-8FB9-AEEE39EDD6C3}" sibTransId="{67675088-88C4-4817-B1C7-A04688C9AD58}"/>
    <dgm:cxn modelId="{BAA7E312-E2A4-47E6-8A4C-49E38A9AADB4}" srcId="{CDD789E6-E905-4E98-922A-313CF4F68253}" destId="{6A5EB7D4-D1C6-41C5-8FA5-40AE7A9C5B9B}" srcOrd="1" destOrd="0" parTransId="{EF221B6B-041D-4E8E-883C-FE3F82786446}" sibTransId="{D09A25EC-1F92-4C20-8332-4A1FC1AE7790}"/>
    <dgm:cxn modelId="{595B72B7-D08D-4901-929D-25AA7B87B0EE}" srcId="{CDD789E6-E905-4E98-922A-313CF4F68253}" destId="{C193FE56-0B10-40D8-B6FA-99D83C1AD182}" srcOrd="2" destOrd="0" parTransId="{4A3FCDE0-8153-459E-96DD-AEE167C95AE2}" sibTransId="{D280DCDA-FE6A-454A-9500-6CFD770E2A48}"/>
    <dgm:cxn modelId="{F1A13553-5376-4881-908F-41898FD9C637}" type="presParOf" srcId="{9AB35041-31D5-4020-9F9D-F48BB7AF078D}" destId="{A3D5814B-B65A-4987-8E3E-F99E1FE01D42}" srcOrd="0" destOrd="0" presId="urn:microsoft.com/office/officeart/2005/8/layout/arrow2"/>
    <dgm:cxn modelId="{3731BF69-55E9-4C40-B960-10CF756B0226}" type="presParOf" srcId="{9AB35041-31D5-4020-9F9D-F48BB7AF078D}" destId="{714B38FC-E698-44E5-8D6D-6F9CD28EEE6C}" srcOrd="1" destOrd="0" presId="urn:microsoft.com/office/officeart/2005/8/layout/arrow2"/>
    <dgm:cxn modelId="{36447D0F-241D-4EB3-8107-D403E2F17C1C}" type="presParOf" srcId="{714B38FC-E698-44E5-8D6D-6F9CD28EEE6C}" destId="{B3C30937-85D5-4431-9273-EF98888435DF}" srcOrd="0" destOrd="0" presId="urn:microsoft.com/office/officeart/2005/8/layout/arrow2"/>
    <dgm:cxn modelId="{A246D70E-EB66-4895-AB21-4CA262D07A00}" type="presParOf" srcId="{714B38FC-E698-44E5-8D6D-6F9CD28EEE6C}" destId="{86140DE5-9322-4115-932A-9E1BF8176CD5}" srcOrd="1" destOrd="0" presId="urn:microsoft.com/office/officeart/2005/8/layout/arrow2"/>
    <dgm:cxn modelId="{78414480-5CEF-4E02-AF6D-6C9DA9977697}" type="presParOf" srcId="{714B38FC-E698-44E5-8D6D-6F9CD28EEE6C}" destId="{98680B49-8825-43B2-81C1-92EA3D20C391}" srcOrd="2" destOrd="0" presId="urn:microsoft.com/office/officeart/2005/8/layout/arrow2"/>
    <dgm:cxn modelId="{5282AE0E-465E-4369-9B06-2432CA63EFE4}" type="presParOf" srcId="{714B38FC-E698-44E5-8D6D-6F9CD28EEE6C}" destId="{1BC591D9-E379-4480-8B78-84741056B151}" srcOrd="3" destOrd="0" presId="urn:microsoft.com/office/officeart/2005/8/layout/arrow2"/>
    <dgm:cxn modelId="{BCD7C6CF-B338-4CC7-95AF-103EA94FE376}" type="presParOf" srcId="{714B38FC-E698-44E5-8D6D-6F9CD28EEE6C}" destId="{B81E5ED6-C906-4C5C-81E4-BF20BC728BF2}" srcOrd="4" destOrd="0" presId="urn:microsoft.com/office/officeart/2005/8/layout/arrow2"/>
    <dgm:cxn modelId="{ABE62376-B915-47E4-A777-98E546FD8965}" type="presParOf" srcId="{714B38FC-E698-44E5-8D6D-6F9CD28EEE6C}" destId="{19AEC1D0-F1A0-45B9-BA4C-96BE4358F83F}" srcOrd="5" destOrd="0" presId="urn:microsoft.com/office/officeart/2005/8/layout/arrow2"/>
    <dgm:cxn modelId="{DDE5B371-4CB5-47B7-B069-D30D5857B284}" type="presParOf" srcId="{714B38FC-E698-44E5-8D6D-6F9CD28EEE6C}" destId="{0FB1355C-2E73-45BD-82F2-6E7C2A484E21}" srcOrd="6" destOrd="0" presId="urn:microsoft.com/office/officeart/2005/8/layout/arrow2"/>
    <dgm:cxn modelId="{774580EA-2F69-48B9-AC1F-6592DACA75B7}" type="presParOf" srcId="{714B38FC-E698-44E5-8D6D-6F9CD28EEE6C}" destId="{2FB6309E-5BFC-451A-9945-E5B86B2D4687}" srcOrd="7" destOrd="0" presId="urn:microsoft.com/office/officeart/2005/8/layout/arrow2"/>
    <dgm:cxn modelId="{0C4BA92C-694F-4CC0-A432-DE80178F4466}" type="presParOf" srcId="{714B38FC-E698-44E5-8D6D-6F9CD28EEE6C}" destId="{9F782519-9CFC-4A82-BAEC-2E57B8883712}" srcOrd="8" destOrd="0" presId="urn:microsoft.com/office/officeart/2005/8/layout/arrow2"/>
    <dgm:cxn modelId="{52C4123C-3438-475C-B814-910B4F111449}" type="presParOf" srcId="{714B38FC-E698-44E5-8D6D-6F9CD28EEE6C}" destId="{6FA40B01-ECA0-4362-A7DF-D2100506CB44}" srcOrd="9"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DE5ED6-4243-4D85-AE9E-4C5FEF011155}" type="doc">
      <dgm:prSet loTypeId="urn:microsoft.com/office/officeart/2009/3/layout/StepUpProcess" loCatId="process" qsTypeId="urn:microsoft.com/office/officeart/2005/8/quickstyle/simple1" qsCatId="simple" csTypeId="urn:microsoft.com/office/officeart/2005/8/colors/colorful3" csCatId="colorful" phldr="1"/>
      <dgm:spPr/>
      <dgm:t>
        <a:bodyPr/>
        <a:lstStyle/>
        <a:p>
          <a:endParaRPr lang="es-PE"/>
        </a:p>
      </dgm:t>
    </dgm:pt>
    <dgm:pt modelId="{CEAC6139-F80E-413A-8D0D-EA6518A200BF}">
      <dgm:prSet phldrT="[Texto]" custT="1"/>
      <dgm:spPr>
        <a:noFill/>
        <a:ln>
          <a:noFill/>
        </a:ln>
        <a:effectLst/>
      </dgm:spPr>
      <dgm:t>
        <a:bodyPr/>
        <a:lstStyle/>
        <a:p>
          <a:pPr marL="457200" algn="just">
            <a:lnSpc>
              <a:spcPct val="100000"/>
            </a:lnSpc>
            <a:spcBef>
              <a:spcPts val="0"/>
            </a:spcBef>
            <a:spcAft>
              <a:spcPts val="0"/>
            </a:spcAft>
          </a:pPr>
          <a:r>
            <a:rPr lang="es-PE" sz="1200" b="1" i="1" kern="1200" dirty="0">
              <a:latin typeface="+mn-lt"/>
            </a:rPr>
            <a:t>Incluir el enfoque de intervención temprana en la fases de planeamiento y formulación de proyectos viales del sistema de inversión pública  (invierte .pe).</a:t>
          </a:r>
          <a:endParaRPr lang="es-PE" sz="1200" b="1" i="1" kern="1200" dirty="0">
            <a:solidFill>
              <a:srgbClr val="000000">
                <a:hueOff val="0"/>
                <a:satOff val="0"/>
                <a:lumOff val="0"/>
                <a:alphaOff val="0"/>
              </a:srgbClr>
            </a:solidFill>
            <a:latin typeface="+mn-lt"/>
            <a:ea typeface="+mn-ea"/>
            <a:cs typeface="+mn-cs"/>
            <a:sym typeface="Arial"/>
          </a:endParaRPr>
        </a:p>
      </dgm:t>
    </dgm:pt>
    <dgm:pt modelId="{FEDDD3E7-A911-4EE3-8952-9CBD8DC33AC4}" type="parTrans" cxnId="{FCB65519-1877-4E65-BE37-94226630B7C1}">
      <dgm:prSet/>
      <dgm:spPr/>
      <dgm:t>
        <a:bodyPr/>
        <a:lstStyle/>
        <a:p>
          <a:endParaRPr lang="es-PE"/>
        </a:p>
      </dgm:t>
    </dgm:pt>
    <dgm:pt modelId="{C8EDEFE2-2442-4A2B-811C-F73541686B99}" type="sibTrans" cxnId="{FCB65519-1877-4E65-BE37-94226630B7C1}">
      <dgm:prSet/>
      <dgm:spPr/>
      <dgm:t>
        <a:bodyPr/>
        <a:lstStyle/>
        <a:p>
          <a:endParaRPr lang="es-PE"/>
        </a:p>
      </dgm:t>
    </dgm:pt>
    <dgm:pt modelId="{B225A087-098E-4A78-8339-5B3BC2C22BBA}">
      <dgm:prSet phldrT="[Texto]" custT="1"/>
      <dgm:spPr/>
      <dgm:t>
        <a:bodyPr/>
        <a:lstStyle/>
        <a:p>
          <a:pPr algn="just"/>
          <a:r>
            <a:rPr lang="es-PE" sz="1200" b="1" i="1" dirty="0">
              <a:latin typeface="+mn-lt"/>
            </a:rPr>
            <a:t>Aplicar los lineamientos metodológicos</a:t>
          </a:r>
          <a:endParaRPr lang="es-PE" sz="1200" dirty="0">
            <a:latin typeface="+mn-lt"/>
          </a:endParaRPr>
        </a:p>
        <a:p>
          <a:pPr algn="just"/>
          <a:endParaRPr lang="es-PE" sz="1200" dirty="0">
            <a:latin typeface="+mn-lt"/>
          </a:endParaRPr>
        </a:p>
      </dgm:t>
    </dgm:pt>
    <dgm:pt modelId="{9467CDA7-7D0A-4644-9835-68BEF7D0260E}" type="parTrans" cxnId="{1C383ECA-CA34-422E-A8AD-0271475FFD7A}">
      <dgm:prSet/>
      <dgm:spPr/>
      <dgm:t>
        <a:bodyPr/>
        <a:lstStyle/>
        <a:p>
          <a:endParaRPr lang="es-PE"/>
        </a:p>
      </dgm:t>
    </dgm:pt>
    <dgm:pt modelId="{56C629C1-B682-44AD-B798-73C5E256FE88}" type="sibTrans" cxnId="{1C383ECA-CA34-422E-A8AD-0271475FFD7A}">
      <dgm:prSet/>
      <dgm:spPr/>
      <dgm:t>
        <a:bodyPr/>
        <a:lstStyle/>
        <a:p>
          <a:endParaRPr lang="es-PE"/>
        </a:p>
      </dgm:t>
    </dgm:pt>
    <dgm:pt modelId="{D6D3992E-30F0-4BFB-BACB-1A3D60BB58AA}">
      <dgm:prSet custT="1"/>
      <dgm:spPr/>
      <dgm:t>
        <a:bodyPr/>
        <a:lstStyle/>
        <a:p>
          <a:pPr marL="0" lvl="0" indent="0" algn="just" defTabSz="355600">
            <a:lnSpc>
              <a:spcPct val="90000"/>
            </a:lnSpc>
            <a:spcBef>
              <a:spcPct val="0"/>
            </a:spcBef>
            <a:spcAft>
              <a:spcPct val="35000"/>
            </a:spcAft>
            <a:buNone/>
          </a:pPr>
          <a:r>
            <a:rPr lang="es-PE" sz="1200" b="1" i="1" kern="1200" dirty="0">
              <a:solidFill>
                <a:srgbClr val="000000">
                  <a:hueOff val="0"/>
                  <a:satOff val="0"/>
                  <a:lumOff val="0"/>
                  <a:alphaOff val="0"/>
                </a:srgbClr>
              </a:solidFill>
              <a:latin typeface="+mn-lt"/>
              <a:ea typeface="+mn-ea"/>
              <a:cs typeface="+mn-cs"/>
            </a:rPr>
            <a:t>Fortalecer el sistema de supervisión y fiscalización de proyectos de infraestructura vial ( dificultades en la accesibilidad)</a:t>
          </a:r>
        </a:p>
      </dgm:t>
    </dgm:pt>
    <dgm:pt modelId="{7E4E4477-5595-461F-800C-21BEA1FB18B2}" type="parTrans" cxnId="{A873BC8C-A935-4712-A3CC-E00AE6A5394A}">
      <dgm:prSet/>
      <dgm:spPr/>
      <dgm:t>
        <a:bodyPr/>
        <a:lstStyle/>
        <a:p>
          <a:endParaRPr lang="es-PE"/>
        </a:p>
      </dgm:t>
    </dgm:pt>
    <dgm:pt modelId="{97D86EA8-F2F6-46A5-92C2-6362E41513E4}" type="sibTrans" cxnId="{A873BC8C-A935-4712-A3CC-E00AE6A5394A}">
      <dgm:prSet/>
      <dgm:spPr/>
      <dgm:t>
        <a:bodyPr/>
        <a:lstStyle/>
        <a:p>
          <a:endParaRPr lang="es-PE"/>
        </a:p>
      </dgm:t>
    </dgm:pt>
    <dgm:pt modelId="{08CF2820-4A4A-41EA-A01C-85C6DB21F451}">
      <dgm:prSet custT="1"/>
      <dgm:spPr/>
      <dgm:t>
        <a:bodyPr/>
        <a:lstStyle/>
        <a:p>
          <a:pPr algn="just"/>
          <a:r>
            <a:rPr lang="es-PE" sz="1200" b="1" i="1" dirty="0">
              <a:latin typeface="+mn-lt"/>
            </a:rPr>
            <a:t>Desarrollar capacidades institucionales en los diferentes niveles de gobierno (nacional, regional y local)</a:t>
          </a:r>
        </a:p>
      </dgm:t>
    </dgm:pt>
    <dgm:pt modelId="{AC2F1F0E-61B3-4071-B350-D2F6A627F6B7}" type="parTrans" cxnId="{FBF489A9-5533-4E59-B5C6-BC1BB1BF380A}">
      <dgm:prSet/>
      <dgm:spPr/>
      <dgm:t>
        <a:bodyPr/>
        <a:lstStyle/>
        <a:p>
          <a:endParaRPr lang="es-PE"/>
        </a:p>
      </dgm:t>
    </dgm:pt>
    <dgm:pt modelId="{CFA109CA-5B1E-419E-BF27-2C7B0F9735D2}" type="sibTrans" cxnId="{FBF489A9-5533-4E59-B5C6-BC1BB1BF380A}">
      <dgm:prSet/>
      <dgm:spPr/>
      <dgm:t>
        <a:bodyPr/>
        <a:lstStyle/>
        <a:p>
          <a:endParaRPr lang="es-PE"/>
        </a:p>
      </dgm:t>
    </dgm:pt>
    <dgm:pt modelId="{47C3A199-9773-4174-A8F3-F166C3D4A2CE}">
      <dgm:prSet custT="1"/>
      <dgm:spPr/>
      <dgm:t>
        <a:bodyPr/>
        <a:lstStyle/>
        <a:p>
          <a:pPr algn="just">
            <a:buFont typeface="+mj-lt"/>
            <a:buNone/>
          </a:pPr>
          <a:r>
            <a:rPr lang="es-PE" sz="1200" b="1" i="1" dirty="0">
              <a:latin typeface="+mn-lt"/>
            </a:rPr>
            <a:t>Incluir la medida en los instrumentos de planificación PESEM, PEI,  POI, PP (MTC, MINAGRI-SERFOR, MINAM</a:t>
          </a:r>
          <a:r>
            <a:rPr lang="es-PE" sz="1200" dirty="0">
              <a:latin typeface="+mn-lt"/>
            </a:rPr>
            <a:t>).</a:t>
          </a:r>
        </a:p>
      </dgm:t>
    </dgm:pt>
    <dgm:pt modelId="{94A5BBEE-704F-4301-922F-6346D63900AC}" type="parTrans" cxnId="{4B5C26D1-E9A4-43A7-8834-637BCBD78A8B}">
      <dgm:prSet/>
      <dgm:spPr/>
      <dgm:t>
        <a:bodyPr/>
        <a:lstStyle/>
        <a:p>
          <a:endParaRPr lang="es-PE"/>
        </a:p>
      </dgm:t>
    </dgm:pt>
    <dgm:pt modelId="{E6544D48-707F-4681-AC76-BF2E0173068D}" type="sibTrans" cxnId="{4B5C26D1-E9A4-43A7-8834-637BCBD78A8B}">
      <dgm:prSet/>
      <dgm:spPr/>
      <dgm:t>
        <a:bodyPr/>
        <a:lstStyle/>
        <a:p>
          <a:endParaRPr lang="es-PE"/>
        </a:p>
      </dgm:t>
    </dgm:pt>
    <dgm:pt modelId="{EEB19595-D435-445B-93CC-326486EBED12}">
      <dgm:prSet phldrT="[Texto]" custT="1"/>
      <dgm:spPr/>
      <dgm:t>
        <a:bodyPr/>
        <a:lstStyle/>
        <a:p>
          <a:pPr marL="0" lvl="0" indent="0" algn="just" defTabSz="355600">
            <a:lnSpc>
              <a:spcPct val="90000"/>
            </a:lnSpc>
            <a:spcBef>
              <a:spcPct val="0"/>
            </a:spcBef>
            <a:spcAft>
              <a:spcPct val="35000"/>
            </a:spcAft>
            <a:buNone/>
          </a:pPr>
          <a:r>
            <a:rPr lang="es-PE" sz="1200" b="1" i="1" kern="1200" dirty="0">
              <a:solidFill>
                <a:srgbClr val="000000">
                  <a:hueOff val="0"/>
                  <a:satOff val="0"/>
                  <a:lumOff val="0"/>
                  <a:alphaOff val="0"/>
                </a:srgbClr>
              </a:solidFill>
              <a:latin typeface="+mn-lt"/>
              <a:ea typeface="+mn-ea"/>
              <a:cs typeface="+mn-cs"/>
            </a:rPr>
            <a:t>Implementar mecanismos que faciliten el acceso a información para garantizar el ejercicio de la participación informada (comunidades indígenas)</a:t>
          </a:r>
        </a:p>
      </dgm:t>
    </dgm:pt>
    <dgm:pt modelId="{56BE81BF-F4FA-4C00-A980-4ED1E78593ED}" type="sibTrans" cxnId="{E2D5B497-F08E-4590-9B89-A628A567868F}">
      <dgm:prSet/>
      <dgm:spPr/>
      <dgm:t>
        <a:bodyPr/>
        <a:lstStyle/>
        <a:p>
          <a:endParaRPr lang="es-PE"/>
        </a:p>
      </dgm:t>
    </dgm:pt>
    <dgm:pt modelId="{7DA59AD0-79CD-4AC0-8A64-2BEEF83CE2CB}" type="parTrans" cxnId="{E2D5B497-F08E-4590-9B89-A628A567868F}">
      <dgm:prSet/>
      <dgm:spPr/>
      <dgm:t>
        <a:bodyPr/>
        <a:lstStyle/>
        <a:p>
          <a:endParaRPr lang="es-PE"/>
        </a:p>
      </dgm:t>
    </dgm:pt>
    <dgm:pt modelId="{1FAE8F1B-3A8E-4336-93F4-49DE64E89B31}" type="pres">
      <dgm:prSet presAssocID="{1DDE5ED6-4243-4D85-AE9E-4C5FEF011155}" presName="rootnode" presStyleCnt="0">
        <dgm:presLayoutVars>
          <dgm:chMax/>
          <dgm:chPref/>
          <dgm:dir/>
          <dgm:animLvl val="lvl"/>
        </dgm:presLayoutVars>
      </dgm:prSet>
      <dgm:spPr/>
      <dgm:t>
        <a:bodyPr/>
        <a:lstStyle/>
        <a:p>
          <a:endParaRPr lang="es-ES"/>
        </a:p>
      </dgm:t>
    </dgm:pt>
    <dgm:pt modelId="{4DE7192B-813F-4330-9DB5-A352BEF4FB25}" type="pres">
      <dgm:prSet presAssocID="{CEAC6139-F80E-413A-8D0D-EA6518A200BF}" presName="composite" presStyleCnt="0"/>
      <dgm:spPr/>
    </dgm:pt>
    <dgm:pt modelId="{505E740F-CB36-406A-8E56-620AC4C5BA8A}" type="pres">
      <dgm:prSet presAssocID="{CEAC6139-F80E-413A-8D0D-EA6518A200BF}" presName="LShape" presStyleLbl="alignNode1" presStyleIdx="0" presStyleCnt="11" custScaleY="74676" custLinFactNeighborX="5056" custLinFactNeighborY="1900"/>
      <dgm:spPr/>
    </dgm:pt>
    <dgm:pt modelId="{BB541E68-61E9-4D85-90AE-026C24BED71D}" type="pres">
      <dgm:prSet presAssocID="{CEAC6139-F80E-413A-8D0D-EA6518A200BF}" presName="ParentText" presStyleLbl="revTx" presStyleIdx="0" presStyleCnt="6" custScaleX="142617" custScaleY="63274" custLinFactNeighborX="-983" custLinFactNeighborY="-4657">
        <dgm:presLayoutVars>
          <dgm:chMax val="0"/>
          <dgm:chPref val="0"/>
          <dgm:bulletEnabled val="1"/>
        </dgm:presLayoutVars>
      </dgm:prSet>
      <dgm:spPr>
        <a:xfrm>
          <a:off x="4230" y="2662720"/>
          <a:ext cx="3106436" cy="1842810"/>
        </a:xfrm>
        <a:prstGeom prst="rect">
          <a:avLst/>
        </a:prstGeom>
      </dgm:spPr>
      <dgm:t>
        <a:bodyPr/>
        <a:lstStyle/>
        <a:p>
          <a:endParaRPr lang="es-ES"/>
        </a:p>
      </dgm:t>
    </dgm:pt>
    <dgm:pt modelId="{8DE19DB2-B4A7-4E05-8A28-9E80DCB801AE}" type="pres">
      <dgm:prSet presAssocID="{CEAC6139-F80E-413A-8D0D-EA6518A200BF}" presName="Triangle" presStyleLbl="alignNode1" presStyleIdx="1" presStyleCnt="11"/>
      <dgm:spPr/>
    </dgm:pt>
    <dgm:pt modelId="{2071E6AE-C843-4B62-AFA4-BBF633BE8A33}" type="pres">
      <dgm:prSet presAssocID="{C8EDEFE2-2442-4A2B-811C-F73541686B99}" presName="sibTrans" presStyleCnt="0"/>
      <dgm:spPr/>
    </dgm:pt>
    <dgm:pt modelId="{AEAE4DC6-9378-467E-83B0-DA81FF0DC93C}" type="pres">
      <dgm:prSet presAssocID="{C8EDEFE2-2442-4A2B-811C-F73541686B99}" presName="space" presStyleCnt="0"/>
      <dgm:spPr/>
    </dgm:pt>
    <dgm:pt modelId="{B1499F04-C921-4E6B-BDF7-A4E79C301C75}" type="pres">
      <dgm:prSet presAssocID="{B225A087-098E-4A78-8339-5B3BC2C22BBA}" presName="composite" presStyleCnt="0"/>
      <dgm:spPr/>
    </dgm:pt>
    <dgm:pt modelId="{9AE9E226-D027-44BC-835C-DA9E20744F53}" type="pres">
      <dgm:prSet presAssocID="{B225A087-098E-4A78-8339-5B3BC2C22BBA}" presName="LShape" presStyleLbl="alignNode1" presStyleIdx="2" presStyleCnt="11"/>
      <dgm:spPr/>
    </dgm:pt>
    <dgm:pt modelId="{AFB1E66A-3F00-4D54-A127-B069A33AE7E2}" type="pres">
      <dgm:prSet presAssocID="{B225A087-098E-4A78-8339-5B3BC2C22BBA}" presName="ParentText" presStyleLbl="revTx" presStyleIdx="1" presStyleCnt="6" custScaleX="93373" custScaleY="70808" custLinFactNeighborX="6121" custLinFactNeighborY="-11774">
        <dgm:presLayoutVars>
          <dgm:chMax val="0"/>
          <dgm:chPref val="0"/>
          <dgm:bulletEnabled val="1"/>
        </dgm:presLayoutVars>
      </dgm:prSet>
      <dgm:spPr/>
      <dgm:t>
        <a:bodyPr/>
        <a:lstStyle/>
        <a:p>
          <a:endParaRPr lang="es-ES"/>
        </a:p>
      </dgm:t>
    </dgm:pt>
    <dgm:pt modelId="{24449FFA-FFE3-4A13-9195-E5B73CA49A12}" type="pres">
      <dgm:prSet presAssocID="{B225A087-098E-4A78-8339-5B3BC2C22BBA}" presName="Triangle" presStyleLbl="alignNode1" presStyleIdx="3" presStyleCnt="11"/>
      <dgm:spPr/>
    </dgm:pt>
    <dgm:pt modelId="{0C150418-7359-41BF-9683-80C9263DE7C0}" type="pres">
      <dgm:prSet presAssocID="{56C629C1-B682-44AD-B798-73C5E256FE88}" presName="sibTrans" presStyleCnt="0"/>
      <dgm:spPr/>
    </dgm:pt>
    <dgm:pt modelId="{EE5EE498-EE97-4C71-B45D-25EEE7339FDB}" type="pres">
      <dgm:prSet presAssocID="{56C629C1-B682-44AD-B798-73C5E256FE88}" presName="space" presStyleCnt="0"/>
      <dgm:spPr/>
    </dgm:pt>
    <dgm:pt modelId="{FBB7301A-F46F-4EF4-BA72-B10D0753051B}" type="pres">
      <dgm:prSet presAssocID="{EEB19595-D435-445B-93CC-326486EBED12}" presName="composite" presStyleCnt="0"/>
      <dgm:spPr/>
    </dgm:pt>
    <dgm:pt modelId="{424ACCF0-9AE7-477B-B37F-26DD3767A557}" type="pres">
      <dgm:prSet presAssocID="{EEB19595-D435-445B-93CC-326486EBED12}" presName="LShape" presStyleLbl="alignNode1" presStyleIdx="4" presStyleCnt="11" custLinFactNeighborY="0"/>
      <dgm:spPr/>
    </dgm:pt>
    <dgm:pt modelId="{A85D8379-3C38-4E62-BCEC-47B46DBE7C18}" type="pres">
      <dgm:prSet presAssocID="{EEB19595-D435-445B-93CC-326486EBED12}" presName="ParentText" presStyleLbl="revTx" presStyleIdx="2" presStyleCnt="6" custScaleX="112803" custLinFactNeighborX="5547" custLinFactNeighborY="7910">
        <dgm:presLayoutVars>
          <dgm:chMax val="0"/>
          <dgm:chPref val="0"/>
          <dgm:bulletEnabled val="1"/>
        </dgm:presLayoutVars>
      </dgm:prSet>
      <dgm:spPr/>
      <dgm:t>
        <a:bodyPr/>
        <a:lstStyle/>
        <a:p>
          <a:endParaRPr lang="es-ES"/>
        </a:p>
      </dgm:t>
    </dgm:pt>
    <dgm:pt modelId="{B0345FC2-CC24-4807-AB5F-D06B122C0B3A}" type="pres">
      <dgm:prSet presAssocID="{EEB19595-D435-445B-93CC-326486EBED12}" presName="Triangle" presStyleLbl="alignNode1" presStyleIdx="5" presStyleCnt="11"/>
      <dgm:spPr/>
    </dgm:pt>
    <dgm:pt modelId="{4B2CA1DB-ECEC-444F-9444-BDD2E254C485}" type="pres">
      <dgm:prSet presAssocID="{56BE81BF-F4FA-4C00-A980-4ED1E78593ED}" presName="sibTrans" presStyleCnt="0"/>
      <dgm:spPr/>
    </dgm:pt>
    <dgm:pt modelId="{AA5927DB-FCC8-4035-A895-336C8EB8A072}" type="pres">
      <dgm:prSet presAssocID="{56BE81BF-F4FA-4C00-A980-4ED1E78593ED}" presName="space" presStyleCnt="0"/>
      <dgm:spPr/>
    </dgm:pt>
    <dgm:pt modelId="{E5A9AA47-44D8-49E6-817B-35D7F8C8DFBF}" type="pres">
      <dgm:prSet presAssocID="{D6D3992E-30F0-4BFB-BACB-1A3D60BB58AA}" presName="composite" presStyleCnt="0"/>
      <dgm:spPr/>
    </dgm:pt>
    <dgm:pt modelId="{EB5B5B71-44FD-46C3-8E3B-060AEB428305}" type="pres">
      <dgm:prSet presAssocID="{D6D3992E-30F0-4BFB-BACB-1A3D60BB58AA}" presName="LShape" presStyleLbl="alignNode1" presStyleIdx="6" presStyleCnt="11"/>
      <dgm:spPr/>
    </dgm:pt>
    <dgm:pt modelId="{7268D260-D7AC-4BA1-A76B-513219FD0D5E}" type="pres">
      <dgm:prSet presAssocID="{D6D3992E-30F0-4BFB-BACB-1A3D60BB58AA}" presName="ParentText" presStyleLbl="revTx" presStyleIdx="3" presStyleCnt="6" custLinFactNeighborX="7899" custLinFactNeighborY="1392">
        <dgm:presLayoutVars>
          <dgm:chMax val="0"/>
          <dgm:chPref val="0"/>
          <dgm:bulletEnabled val="1"/>
        </dgm:presLayoutVars>
      </dgm:prSet>
      <dgm:spPr/>
      <dgm:t>
        <a:bodyPr/>
        <a:lstStyle/>
        <a:p>
          <a:endParaRPr lang="es-ES"/>
        </a:p>
      </dgm:t>
    </dgm:pt>
    <dgm:pt modelId="{3EF0439E-452C-4536-9E11-C3CA9730C47E}" type="pres">
      <dgm:prSet presAssocID="{D6D3992E-30F0-4BFB-BACB-1A3D60BB58AA}" presName="Triangle" presStyleLbl="alignNode1" presStyleIdx="7" presStyleCnt="11"/>
      <dgm:spPr/>
    </dgm:pt>
    <dgm:pt modelId="{843B396E-F2DC-475E-8D54-65F0A461C42D}" type="pres">
      <dgm:prSet presAssocID="{97D86EA8-F2F6-46A5-92C2-6362E41513E4}" presName="sibTrans" presStyleCnt="0"/>
      <dgm:spPr/>
    </dgm:pt>
    <dgm:pt modelId="{C41E9172-101B-4DCB-BF68-D7B1B26FBD71}" type="pres">
      <dgm:prSet presAssocID="{97D86EA8-F2F6-46A5-92C2-6362E41513E4}" presName="space" presStyleCnt="0"/>
      <dgm:spPr/>
    </dgm:pt>
    <dgm:pt modelId="{BD21A9C7-E43A-4462-A244-D91E505F7895}" type="pres">
      <dgm:prSet presAssocID="{08CF2820-4A4A-41EA-A01C-85C6DB21F451}" presName="composite" presStyleCnt="0"/>
      <dgm:spPr/>
    </dgm:pt>
    <dgm:pt modelId="{3B85BBDC-A313-43BA-9B75-0E1FE08DD46C}" type="pres">
      <dgm:prSet presAssocID="{08CF2820-4A4A-41EA-A01C-85C6DB21F451}" presName="LShape" presStyleLbl="alignNode1" presStyleIdx="8" presStyleCnt="11" custLinFactNeighborX="6260" custLinFactNeighborY="14546"/>
      <dgm:spPr/>
    </dgm:pt>
    <dgm:pt modelId="{EF38D978-7E62-487F-98BC-0C49A4E7F4CD}" type="pres">
      <dgm:prSet presAssocID="{08CF2820-4A4A-41EA-A01C-85C6DB21F451}" presName="ParentText" presStyleLbl="revTx" presStyleIdx="4" presStyleCnt="6" custLinFactNeighborX="10247" custLinFactNeighborY="15581">
        <dgm:presLayoutVars>
          <dgm:chMax val="0"/>
          <dgm:chPref val="0"/>
          <dgm:bulletEnabled val="1"/>
        </dgm:presLayoutVars>
      </dgm:prSet>
      <dgm:spPr/>
      <dgm:t>
        <a:bodyPr/>
        <a:lstStyle/>
        <a:p>
          <a:endParaRPr lang="es-ES"/>
        </a:p>
      </dgm:t>
    </dgm:pt>
    <dgm:pt modelId="{25458CA5-BF56-49D1-96EA-005592E1B181}" type="pres">
      <dgm:prSet presAssocID="{08CF2820-4A4A-41EA-A01C-85C6DB21F451}" presName="Triangle" presStyleLbl="alignNode1" presStyleIdx="9" presStyleCnt="11"/>
      <dgm:spPr/>
    </dgm:pt>
    <dgm:pt modelId="{437363EF-49E4-476D-BC94-F503FC35E4E5}" type="pres">
      <dgm:prSet presAssocID="{CFA109CA-5B1E-419E-BF27-2C7B0F9735D2}" presName="sibTrans" presStyleCnt="0"/>
      <dgm:spPr/>
    </dgm:pt>
    <dgm:pt modelId="{78FC9AEC-55C0-4AEB-8B35-CFDBF679E4A7}" type="pres">
      <dgm:prSet presAssocID="{CFA109CA-5B1E-419E-BF27-2C7B0F9735D2}" presName="space" presStyleCnt="0"/>
      <dgm:spPr/>
    </dgm:pt>
    <dgm:pt modelId="{C16FABA9-66EE-4166-AE65-D7EEEFED4819}" type="pres">
      <dgm:prSet presAssocID="{47C3A199-9773-4174-A8F3-F166C3D4A2CE}" presName="composite" presStyleCnt="0"/>
      <dgm:spPr/>
    </dgm:pt>
    <dgm:pt modelId="{1B54FB73-D6B2-45A0-B0D4-207347B5C6CD}" type="pres">
      <dgm:prSet presAssocID="{47C3A199-9773-4174-A8F3-F166C3D4A2CE}" presName="LShape" presStyleLbl="alignNode1" presStyleIdx="10" presStyleCnt="11"/>
      <dgm:spPr/>
    </dgm:pt>
    <dgm:pt modelId="{0465A61E-F057-477D-98FB-173D8F4E97AC}" type="pres">
      <dgm:prSet presAssocID="{47C3A199-9773-4174-A8F3-F166C3D4A2CE}" presName="ParentText" presStyleLbl="revTx" presStyleIdx="5" presStyleCnt="6" custLinFactNeighborX="191" custLinFactNeighborY="140">
        <dgm:presLayoutVars>
          <dgm:chMax val="0"/>
          <dgm:chPref val="0"/>
          <dgm:bulletEnabled val="1"/>
        </dgm:presLayoutVars>
      </dgm:prSet>
      <dgm:spPr/>
      <dgm:t>
        <a:bodyPr/>
        <a:lstStyle/>
        <a:p>
          <a:endParaRPr lang="es-ES"/>
        </a:p>
      </dgm:t>
    </dgm:pt>
  </dgm:ptLst>
  <dgm:cxnLst>
    <dgm:cxn modelId="{4B5C26D1-E9A4-43A7-8834-637BCBD78A8B}" srcId="{1DDE5ED6-4243-4D85-AE9E-4C5FEF011155}" destId="{47C3A199-9773-4174-A8F3-F166C3D4A2CE}" srcOrd="5" destOrd="0" parTransId="{94A5BBEE-704F-4301-922F-6346D63900AC}" sibTransId="{E6544D48-707F-4681-AC76-BF2E0173068D}"/>
    <dgm:cxn modelId="{FCB65519-1877-4E65-BE37-94226630B7C1}" srcId="{1DDE5ED6-4243-4D85-AE9E-4C5FEF011155}" destId="{CEAC6139-F80E-413A-8D0D-EA6518A200BF}" srcOrd="0" destOrd="0" parTransId="{FEDDD3E7-A911-4EE3-8952-9CBD8DC33AC4}" sibTransId="{C8EDEFE2-2442-4A2B-811C-F73541686B99}"/>
    <dgm:cxn modelId="{008EC31B-082D-46B2-94B3-17BB4F7C0333}" type="presOf" srcId="{08CF2820-4A4A-41EA-A01C-85C6DB21F451}" destId="{EF38D978-7E62-487F-98BC-0C49A4E7F4CD}" srcOrd="0" destOrd="0" presId="urn:microsoft.com/office/officeart/2009/3/layout/StepUpProcess"/>
    <dgm:cxn modelId="{9F6CF769-9EEB-4B46-8358-4988EADD6906}" type="presOf" srcId="{47C3A199-9773-4174-A8F3-F166C3D4A2CE}" destId="{0465A61E-F057-477D-98FB-173D8F4E97AC}" srcOrd="0" destOrd="0" presId="urn:microsoft.com/office/officeart/2009/3/layout/StepUpProcess"/>
    <dgm:cxn modelId="{4A92A1AD-4146-4896-8E0E-E6A8CF8FE9A9}" type="presOf" srcId="{CEAC6139-F80E-413A-8D0D-EA6518A200BF}" destId="{BB541E68-61E9-4D85-90AE-026C24BED71D}" srcOrd="0" destOrd="0" presId="urn:microsoft.com/office/officeart/2009/3/layout/StepUpProcess"/>
    <dgm:cxn modelId="{1C383ECA-CA34-422E-A8AD-0271475FFD7A}" srcId="{1DDE5ED6-4243-4D85-AE9E-4C5FEF011155}" destId="{B225A087-098E-4A78-8339-5B3BC2C22BBA}" srcOrd="1" destOrd="0" parTransId="{9467CDA7-7D0A-4644-9835-68BEF7D0260E}" sibTransId="{56C629C1-B682-44AD-B798-73C5E256FE88}"/>
    <dgm:cxn modelId="{70E756ED-D70D-499B-BE09-1E0ECE57B441}" type="presOf" srcId="{D6D3992E-30F0-4BFB-BACB-1A3D60BB58AA}" destId="{7268D260-D7AC-4BA1-A76B-513219FD0D5E}" srcOrd="0" destOrd="0" presId="urn:microsoft.com/office/officeart/2009/3/layout/StepUpProcess"/>
    <dgm:cxn modelId="{FBF489A9-5533-4E59-B5C6-BC1BB1BF380A}" srcId="{1DDE5ED6-4243-4D85-AE9E-4C5FEF011155}" destId="{08CF2820-4A4A-41EA-A01C-85C6DB21F451}" srcOrd="4" destOrd="0" parTransId="{AC2F1F0E-61B3-4071-B350-D2F6A627F6B7}" sibTransId="{CFA109CA-5B1E-419E-BF27-2C7B0F9735D2}"/>
    <dgm:cxn modelId="{D4502653-3933-4E28-82E4-BCE63691E9E6}" type="presOf" srcId="{EEB19595-D435-445B-93CC-326486EBED12}" destId="{A85D8379-3C38-4E62-BCEC-47B46DBE7C18}" srcOrd="0" destOrd="0" presId="urn:microsoft.com/office/officeart/2009/3/layout/StepUpProcess"/>
    <dgm:cxn modelId="{E2D5B497-F08E-4590-9B89-A628A567868F}" srcId="{1DDE5ED6-4243-4D85-AE9E-4C5FEF011155}" destId="{EEB19595-D435-445B-93CC-326486EBED12}" srcOrd="2" destOrd="0" parTransId="{7DA59AD0-79CD-4AC0-8A64-2BEEF83CE2CB}" sibTransId="{56BE81BF-F4FA-4C00-A980-4ED1E78593ED}"/>
    <dgm:cxn modelId="{09DAA1C3-D95F-4EAE-A0A6-0EF3923AED1F}" type="presOf" srcId="{B225A087-098E-4A78-8339-5B3BC2C22BBA}" destId="{AFB1E66A-3F00-4D54-A127-B069A33AE7E2}" srcOrd="0" destOrd="0" presId="urn:microsoft.com/office/officeart/2009/3/layout/StepUpProcess"/>
    <dgm:cxn modelId="{A873BC8C-A935-4712-A3CC-E00AE6A5394A}" srcId="{1DDE5ED6-4243-4D85-AE9E-4C5FEF011155}" destId="{D6D3992E-30F0-4BFB-BACB-1A3D60BB58AA}" srcOrd="3" destOrd="0" parTransId="{7E4E4477-5595-461F-800C-21BEA1FB18B2}" sibTransId="{97D86EA8-F2F6-46A5-92C2-6362E41513E4}"/>
    <dgm:cxn modelId="{2CE8ED77-A330-4762-9F1B-C062DBA68D6B}" type="presOf" srcId="{1DDE5ED6-4243-4D85-AE9E-4C5FEF011155}" destId="{1FAE8F1B-3A8E-4336-93F4-49DE64E89B31}" srcOrd="0" destOrd="0" presId="urn:microsoft.com/office/officeart/2009/3/layout/StepUpProcess"/>
    <dgm:cxn modelId="{8F5B6C6D-53E0-4B78-9B9F-5ABA6A22E8E3}" type="presParOf" srcId="{1FAE8F1B-3A8E-4336-93F4-49DE64E89B31}" destId="{4DE7192B-813F-4330-9DB5-A352BEF4FB25}" srcOrd="0" destOrd="0" presId="urn:microsoft.com/office/officeart/2009/3/layout/StepUpProcess"/>
    <dgm:cxn modelId="{A303F9B7-4A13-44C1-AEF7-B381BDDEE844}" type="presParOf" srcId="{4DE7192B-813F-4330-9DB5-A352BEF4FB25}" destId="{505E740F-CB36-406A-8E56-620AC4C5BA8A}" srcOrd="0" destOrd="0" presId="urn:microsoft.com/office/officeart/2009/3/layout/StepUpProcess"/>
    <dgm:cxn modelId="{80E8EF2F-F6C4-47F2-B4FF-A15E4F346050}" type="presParOf" srcId="{4DE7192B-813F-4330-9DB5-A352BEF4FB25}" destId="{BB541E68-61E9-4D85-90AE-026C24BED71D}" srcOrd="1" destOrd="0" presId="urn:microsoft.com/office/officeart/2009/3/layout/StepUpProcess"/>
    <dgm:cxn modelId="{27D70291-1CEC-43FF-A2C3-2BD35C4E36BE}" type="presParOf" srcId="{4DE7192B-813F-4330-9DB5-A352BEF4FB25}" destId="{8DE19DB2-B4A7-4E05-8A28-9E80DCB801AE}" srcOrd="2" destOrd="0" presId="urn:microsoft.com/office/officeart/2009/3/layout/StepUpProcess"/>
    <dgm:cxn modelId="{3CFC2669-4163-4642-88F5-8DA7DCECADAD}" type="presParOf" srcId="{1FAE8F1B-3A8E-4336-93F4-49DE64E89B31}" destId="{2071E6AE-C843-4B62-AFA4-BBF633BE8A33}" srcOrd="1" destOrd="0" presId="urn:microsoft.com/office/officeart/2009/3/layout/StepUpProcess"/>
    <dgm:cxn modelId="{1FE2554F-5F24-4CF3-BA30-03A073143DBF}" type="presParOf" srcId="{2071E6AE-C843-4B62-AFA4-BBF633BE8A33}" destId="{AEAE4DC6-9378-467E-83B0-DA81FF0DC93C}" srcOrd="0" destOrd="0" presId="urn:microsoft.com/office/officeart/2009/3/layout/StepUpProcess"/>
    <dgm:cxn modelId="{AF1FBD82-6C04-4296-BDEC-ABC8DCDEF1D1}" type="presParOf" srcId="{1FAE8F1B-3A8E-4336-93F4-49DE64E89B31}" destId="{B1499F04-C921-4E6B-BDF7-A4E79C301C75}" srcOrd="2" destOrd="0" presId="urn:microsoft.com/office/officeart/2009/3/layout/StepUpProcess"/>
    <dgm:cxn modelId="{3A0595C4-DFDB-43A6-A649-765440A11285}" type="presParOf" srcId="{B1499F04-C921-4E6B-BDF7-A4E79C301C75}" destId="{9AE9E226-D027-44BC-835C-DA9E20744F53}" srcOrd="0" destOrd="0" presId="urn:microsoft.com/office/officeart/2009/3/layout/StepUpProcess"/>
    <dgm:cxn modelId="{B0481CD3-BC14-409E-A9D1-111C11219D20}" type="presParOf" srcId="{B1499F04-C921-4E6B-BDF7-A4E79C301C75}" destId="{AFB1E66A-3F00-4D54-A127-B069A33AE7E2}" srcOrd="1" destOrd="0" presId="urn:microsoft.com/office/officeart/2009/3/layout/StepUpProcess"/>
    <dgm:cxn modelId="{A8BB3300-3B01-4164-9621-946DF5E6E526}" type="presParOf" srcId="{B1499F04-C921-4E6B-BDF7-A4E79C301C75}" destId="{24449FFA-FFE3-4A13-9195-E5B73CA49A12}" srcOrd="2" destOrd="0" presId="urn:microsoft.com/office/officeart/2009/3/layout/StepUpProcess"/>
    <dgm:cxn modelId="{8B4EC546-8ECE-42A8-9E7A-1B18BD22D3B9}" type="presParOf" srcId="{1FAE8F1B-3A8E-4336-93F4-49DE64E89B31}" destId="{0C150418-7359-41BF-9683-80C9263DE7C0}" srcOrd="3" destOrd="0" presId="urn:microsoft.com/office/officeart/2009/3/layout/StepUpProcess"/>
    <dgm:cxn modelId="{2B582C15-0931-4ECD-BBDF-8C6CA08BC5CE}" type="presParOf" srcId="{0C150418-7359-41BF-9683-80C9263DE7C0}" destId="{EE5EE498-EE97-4C71-B45D-25EEE7339FDB}" srcOrd="0" destOrd="0" presId="urn:microsoft.com/office/officeart/2009/3/layout/StepUpProcess"/>
    <dgm:cxn modelId="{38E5BBC3-F956-48B6-82F6-649AF1CED643}" type="presParOf" srcId="{1FAE8F1B-3A8E-4336-93F4-49DE64E89B31}" destId="{FBB7301A-F46F-4EF4-BA72-B10D0753051B}" srcOrd="4" destOrd="0" presId="urn:microsoft.com/office/officeart/2009/3/layout/StepUpProcess"/>
    <dgm:cxn modelId="{4580C092-CB80-4F46-B2C4-A75DB38F0094}" type="presParOf" srcId="{FBB7301A-F46F-4EF4-BA72-B10D0753051B}" destId="{424ACCF0-9AE7-477B-B37F-26DD3767A557}" srcOrd="0" destOrd="0" presId="urn:microsoft.com/office/officeart/2009/3/layout/StepUpProcess"/>
    <dgm:cxn modelId="{AFEF9BEF-97D9-4B66-8979-57F599CA1EC4}" type="presParOf" srcId="{FBB7301A-F46F-4EF4-BA72-B10D0753051B}" destId="{A85D8379-3C38-4E62-BCEC-47B46DBE7C18}" srcOrd="1" destOrd="0" presId="urn:microsoft.com/office/officeart/2009/3/layout/StepUpProcess"/>
    <dgm:cxn modelId="{E2CB4DD2-B81E-4890-B514-CE01518BDDD7}" type="presParOf" srcId="{FBB7301A-F46F-4EF4-BA72-B10D0753051B}" destId="{B0345FC2-CC24-4807-AB5F-D06B122C0B3A}" srcOrd="2" destOrd="0" presId="urn:microsoft.com/office/officeart/2009/3/layout/StepUpProcess"/>
    <dgm:cxn modelId="{27CE1B2B-BC3F-42A9-8A25-890500D8F677}" type="presParOf" srcId="{1FAE8F1B-3A8E-4336-93F4-49DE64E89B31}" destId="{4B2CA1DB-ECEC-444F-9444-BDD2E254C485}" srcOrd="5" destOrd="0" presId="urn:microsoft.com/office/officeart/2009/3/layout/StepUpProcess"/>
    <dgm:cxn modelId="{DB994E85-1251-4827-A6E4-8A46868D2306}" type="presParOf" srcId="{4B2CA1DB-ECEC-444F-9444-BDD2E254C485}" destId="{AA5927DB-FCC8-4035-A895-336C8EB8A072}" srcOrd="0" destOrd="0" presId="urn:microsoft.com/office/officeart/2009/3/layout/StepUpProcess"/>
    <dgm:cxn modelId="{5084859F-441C-4D7E-9021-CC8409532198}" type="presParOf" srcId="{1FAE8F1B-3A8E-4336-93F4-49DE64E89B31}" destId="{E5A9AA47-44D8-49E6-817B-35D7F8C8DFBF}" srcOrd="6" destOrd="0" presId="urn:microsoft.com/office/officeart/2009/3/layout/StepUpProcess"/>
    <dgm:cxn modelId="{1D38C345-4B8A-4E02-8ADA-CAE334A746E3}" type="presParOf" srcId="{E5A9AA47-44D8-49E6-817B-35D7F8C8DFBF}" destId="{EB5B5B71-44FD-46C3-8E3B-060AEB428305}" srcOrd="0" destOrd="0" presId="urn:microsoft.com/office/officeart/2009/3/layout/StepUpProcess"/>
    <dgm:cxn modelId="{C33615C1-8630-4734-A4C2-4AF165A687A3}" type="presParOf" srcId="{E5A9AA47-44D8-49E6-817B-35D7F8C8DFBF}" destId="{7268D260-D7AC-4BA1-A76B-513219FD0D5E}" srcOrd="1" destOrd="0" presId="urn:microsoft.com/office/officeart/2009/3/layout/StepUpProcess"/>
    <dgm:cxn modelId="{39A81A38-EBBC-433E-AE5C-C9F691A30785}" type="presParOf" srcId="{E5A9AA47-44D8-49E6-817B-35D7F8C8DFBF}" destId="{3EF0439E-452C-4536-9E11-C3CA9730C47E}" srcOrd="2" destOrd="0" presId="urn:microsoft.com/office/officeart/2009/3/layout/StepUpProcess"/>
    <dgm:cxn modelId="{6864C241-87D3-4A50-A557-EAEB9642F394}" type="presParOf" srcId="{1FAE8F1B-3A8E-4336-93F4-49DE64E89B31}" destId="{843B396E-F2DC-475E-8D54-65F0A461C42D}" srcOrd="7" destOrd="0" presId="urn:microsoft.com/office/officeart/2009/3/layout/StepUpProcess"/>
    <dgm:cxn modelId="{BC0E95F7-E961-4914-8EAC-F4FD26DCBE42}" type="presParOf" srcId="{843B396E-F2DC-475E-8D54-65F0A461C42D}" destId="{C41E9172-101B-4DCB-BF68-D7B1B26FBD71}" srcOrd="0" destOrd="0" presId="urn:microsoft.com/office/officeart/2009/3/layout/StepUpProcess"/>
    <dgm:cxn modelId="{AB7018C4-62DF-4FB2-857E-13EBE01B1BD6}" type="presParOf" srcId="{1FAE8F1B-3A8E-4336-93F4-49DE64E89B31}" destId="{BD21A9C7-E43A-4462-A244-D91E505F7895}" srcOrd="8" destOrd="0" presId="urn:microsoft.com/office/officeart/2009/3/layout/StepUpProcess"/>
    <dgm:cxn modelId="{43637E03-30E0-49C5-8375-52DC971F1EFE}" type="presParOf" srcId="{BD21A9C7-E43A-4462-A244-D91E505F7895}" destId="{3B85BBDC-A313-43BA-9B75-0E1FE08DD46C}" srcOrd="0" destOrd="0" presId="urn:microsoft.com/office/officeart/2009/3/layout/StepUpProcess"/>
    <dgm:cxn modelId="{D2049AAE-EE38-4AA9-8D96-F0404F9B68BD}" type="presParOf" srcId="{BD21A9C7-E43A-4462-A244-D91E505F7895}" destId="{EF38D978-7E62-487F-98BC-0C49A4E7F4CD}" srcOrd="1" destOrd="0" presId="urn:microsoft.com/office/officeart/2009/3/layout/StepUpProcess"/>
    <dgm:cxn modelId="{1A0C175B-D810-489E-B584-68CF92FE0810}" type="presParOf" srcId="{BD21A9C7-E43A-4462-A244-D91E505F7895}" destId="{25458CA5-BF56-49D1-96EA-005592E1B181}" srcOrd="2" destOrd="0" presId="urn:microsoft.com/office/officeart/2009/3/layout/StepUpProcess"/>
    <dgm:cxn modelId="{21C813E7-96E2-4B77-8364-C97E6FE2D796}" type="presParOf" srcId="{1FAE8F1B-3A8E-4336-93F4-49DE64E89B31}" destId="{437363EF-49E4-476D-BC94-F503FC35E4E5}" srcOrd="9" destOrd="0" presId="urn:microsoft.com/office/officeart/2009/3/layout/StepUpProcess"/>
    <dgm:cxn modelId="{4E640AAE-146A-49E2-B122-A4A23D408E84}" type="presParOf" srcId="{437363EF-49E4-476D-BC94-F503FC35E4E5}" destId="{78FC9AEC-55C0-4AEB-8B35-CFDBF679E4A7}" srcOrd="0" destOrd="0" presId="urn:microsoft.com/office/officeart/2009/3/layout/StepUpProcess"/>
    <dgm:cxn modelId="{B615C3B3-C9CA-4440-91BD-409519233E66}" type="presParOf" srcId="{1FAE8F1B-3A8E-4336-93F4-49DE64E89B31}" destId="{C16FABA9-66EE-4166-AE65-D7EEEFED4819}" srcOrd="10" destOrd="0" presId="urn:microsoft.com/office/officeart/2009/3/layout/StepUpProcess"/>
    <dgm:cxn modelId="{B94FF87D-F66A-4063-95D0-0DFC39F363C8}" type="presParOf" srcId="{C16FABA9-66EE-4166-AE65-D7EEEFED4819}" destId="{1B54FB73-D6B2-45A0-B0D4-207347B5C6CD}" srcOrd="0" destOrd="0" presId="urn:microsoft.com/office/officeart/2009/3/layout/StepUpProcess"/>
    <dgm:cxn modelId="{F8C424B2-E14E-4C32-BE02-C55EE1AAC141}" type="presParOf" srcId="{C16FABA9-66EE-4166-AE65-D7EEEFED4819}" destId="{0465A61E-F057-477D-98FB-173D8F4E97A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EF75CB-614D-4965-B2AB-861329E55E90}"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PE"/>
        </a:p>
      </dgm:t>
    </dgm:pt>
    <dgm:pt modelId="{5CA1BF8E-1517-4020-B1ED-01EA7D9AF88C}">
      <dgm:prSet phldrT="[Texto]" custT="1"/>
      <dgm:spPr/>
      <dgm:t>
        <a:bodyPr/>
        <a:lstStyle/>
        <a:p>
          <a:pPr algn="ctr"/>
          <a:r>
            <a:rPr lang="es-PE" sz="1200" b="1" i="1" dirty="0">
              <a:latin typeface="+mn-lt"/>
            </a:rPr>
            <a:t>Fortalecer el Sistema de Información  p</a:t>
          </a:r>
          <a:r>
            <a:rPr lang="es-PE" sz="1200" b="1" dirty="0">
              <a:latin typeface="+mn-lt"/>
            </a:rPr>
            <a:t>ara monitorear los impactos por deforestación y emisiones de GEI</a:t>
          </a:r>
        </a:p>
      </dgm:t>
    </dgm:pt>
    <dgm:pt modelId="{E9FB690C-E0DC-4D2A-8734-25F20C98DF2C}" type="parTrans" cxnId="{6842F206-EA5F-4275-A8EE-C4B0C971AA61}">
      <dgm:prSet/>
      <dgm:spPr/>
      <dgm:t>
        <a:bodyPr/>
        <a:lstStyle/>
        <a:p>
          <a:endParaRPr lang="es-PE"/>
        </a:p>
      </dgm:t>
    </dgm:pt>
    <dgm:pt modelId="{708B1FEF-AB2E-4A09-A57D-C3719B9B589C}" type="sibTrans" cxnId="{6842F206-EA5F-4275-A8EE-C4B0C971AA61}">
      <dgm:prSet/>
      <dgm:spPr/>
      <dgm:t>
        <a:bodyPr/>
        <a:lstStyle/>
        <a:p>
          <a:endParaRPr lang="es-PE"/>
        </a:p>
      </dgm:t>
    </dgm:pt>
    <dgm:pt modelId="{F5FF6E54-9F44-4397-B448-8A773521F29B}">
      <dgm:prSet phldrT="[Texto]" custT="1"/>
      <dgm:spPr/>
      <dgm:t>
        <a:bodyPr/>
        <a:lstStyle/>
        <a:p>
          <a:pPr algn="ctr"/>
          <a:r>
            <a:rPr lang="es-PE" sz="1200" b="1" i="1" dirty="0">
              <a:latin typeface="+mn-lt"/>
            </a:rPr>
            <a:t>Rediseñar el Sistema de Supervisión y Fiscalización para</a:t>
          </a:r>
          <a:r>
            <a:rPr lang="es-PE" sz="1200" b="1" dirty="0">
              <a:latin typeface="+mn-lt"/>
            </a:rPr>
            <a:t> reducir los impactos como motor de la deforestación</a:t>
          </a:r>
        </a:p>
      </dgm:t>
    </dgm:pt>
    <dgm:pt modelId="{993F6AE4-BEBA-4B15-B549-42F5989FCC9C}" type="parTrans" cxnId="{D78A4D12-EF60-4440-8F1E-286A92AEEBBF}">
      <dgm:prSet/>
      <dgm:spPr/>
      <dgm:t>
        <a:bodyPr/>
        <a:lstStyle/>
        <a:p>
          <a:endParaRPr lang="es-PE"/>
        </a:p>
      </dgm:t>
    </dgm:pt>
    <dgm:pt modelId="{0AB46661-9E6A-4EC3-B43A-07DD26B9AA84}" type="sibTrans" cxnId="{D78A4D12-EF60-4440-8F1E-286A92AEEBBF}">
      <dgm:prSet/>
      <dgm:spPr/>
      <dgm:t>
        <a:bodyPr/>
        <a:lstStyle/>
        <a:p>
          <a:endParaRPr lang="es-PE"/>
        </a:p>
      </dgm:t>
    </dgm:pt>
    <dgm:pt modelId="{E187D802-C31C-45E9-84C9-977AA30A80E2}">
      <dgm:prSet custT="1"/>
      <dgm:spPr/>
      <dgm:t>
        <a:bodyPr/>
        <a:lstStyle/>
        <a:p>
          <a:pPr algn="ctr"/>
          <a:r>
            <a:rPr lang="es-PE" sz="1200" b="1" i="1" dirty="0">
              <a:solidFill>
                <a:srgbClr val="000000">
                  <a:hueOff val="0"/>
                  <a:satOff val="0"/>
                  <a:lumOff val="0"/>
                  <a:alphaOff val="0"/>
                </a:srgbClr>
              </a:solidFill>
              <a:latin typeface="+mn-lt"/>
              <a:ea typeface="+mn-ea"/>
              <a:cs typeface="+mn-cs"/>
              <a:sym typeface="Arial"/>
            </a:rPr>
            <a:t>Fortalecer</a:t>
          </a:r>
          <a:r>
            <a:rPr lang="es-PE" sz="1200" b="1" i="1" u="none" strike="noStrike" cap="none" dirty="0">
              <a:solidFill>
                <a:srgbClr val="B45F06"/>
              </a:solidFill>
              <a:latin typeface="+mn-lt"/>
              <a:ea typeface="Gill Sans"/>
              <a:cs typeface="Gill Sans"/>
              <a:sym typeface="Arial"/>
            </a:rPr>
            <a:t> </a:t>
          </a:r>
          <a:r>
            <a:rPr lang="es-PE" sz="1200" b="1" i="1" dirty="0">
              <a:solidFill>
                <a:srgbClr val="000000">
                  <a:hueOff val="0"/>
                  <a:satOff val="0"/>
                  <a:lumOff val="0"/>
                  <a:alphaOff val="0"/>
                </a:srgbClr>
              </a:solidFill>
              <a:latin typeface="+mn-lt"/>
              <a:ea typeface="+mn-ea"/>
              <a:cs typeface="+mn-cs"/>
              <a:sym typeface="Arial"/>
            </a:rPr>
            <a:t>la Institucionalidad y Gobernanza p</a:t>
          </a:r>
          <a:r>
            <a:rPr lang="es-PE" sz="1200" b="1" dirty="0">
              <a:solidFill>
                <a:srgbClr val="000000">
                  <a:hueOff val="0"/>
                  <a:satOff val="0"/>
                  <a:lumOff val="0"/>
                  <a:alphaOff val="0"/>
                </a:srgbClr>
              </a:solidFill>
              <a:latin typeface="+mn-lt"/>
              <a:ea typeface="+mn-ea"/>
              <a:cs typeface="+mn-cs"/>
              <a:sym typeface="Arial"/>
            </a:rPr>
            <a:t>ara gestionar los proyectos de infraestructura vial</a:t>
          </a:r>
          <a:endParaRPr lang="es-PE" sz="1200" b="1" i="1" dirty="0">
            <a:solidFill>
              <a:srgbClr val="000000">
                <a:hueOff val="0"/>
                <a:satOff val="0"/>
                <a:lumOff val="0"/>
                <a:alphaOff val="0"/>
              </a:srgbClr>
            </a:solidFill>
            <a:latin typeface="+mn-lt"/>
            <a:ea typeface="+mn-ea"/>
            <a:cs typeface="+mn-cs"/>
            <a:sym typeface="Arial"/>
          </a:endParaRPr>
        </a:p>
      </dgm:t>
    </dgm:pt>
    <dgm:pt modelId="{AA589677-721A-4B0F-A704-F0EC090A9A07}" type="parTrans" cxnId="{88A0993F-71A3-4986-A3A6-5891EE4F6F58}">
      <dgm:prSet/>
      <dgm:spPr/>
      <dgm:t>
        <a:bodyPr/>
        <a:lstStyle/>
        <a:p>
          <a:endParaRPr lang="es-PE"/>
        </a:p>
      </dgm:t>
    </dgm:pt>
    <dgm:pt modelId="{E0A2CD78-578A-49DC-B273-13B082685EF6}" type="sibTrans" cxnId="{88A0993F-71A3-4986-A3A6-5891EE4F6F58}">
      <dgm:prSet/>
      <dgm:spPr/>
      <dgm:t>
        <a:bodyPr/>
        <a:lstStyle/>
        <a:p>
          <a:endParaRPr lang="es-PE"/>
        </a:p>
      </dgm:t>
    </dgm:pt>
    <dgm:pt modelId="{A6967792-48BD-4CD7-BECC-F0003AD03DFE}">
      <dgm:prSet phldrT="[Texto]" custT="1"/>
      <dgm:spPr/>
      <dgm:t>
        <a:bodyPr/>
        <a:lstStyle/>
        <a:p>
          <a:pPr algn="ctr"/>
          <a:r>
            <a:rPr lang="es-PE" sz="1200" b="1" i="1" dirty="0">
              <a:latin typeface="+mn-lt"/>
            </a:rPr>
            <a:t>Desarrollar lineamientos metodológicos</a:t>
          </a:r>
          <a:endParaRPr lang="es-PE" sz="1200" b="1" dirty="0">
            <a:latin typeface="+mn-lt"/>
          </a:endParaRPr>
        </a:p>
        <a:p>
          <a:pPr algn="ctr"/>
          <a:r>
            <a:rPr lang="es-PE" sz="1200" b="1" dirty="0">
              <a:latin typeface="+mn-lt"/>
            </a:rPr>
            <a:t>para implementar los instrumentos de gestión ambiental en el marco del (SEIA)</a:t>
          </a:r>
        </a:p>
      </dgm:t>
    </dgm:pt>
    <dgm:pt modelId="{E91FBD9F-9507-493C-AD58-7EBF727B3C5F}" type="parTrans" cxnId="{14734717-141E-4CD7-ACE6-30DEBFC7A889}">
      <dgm:prSet/>
      <dgm:spPr/>
      <dgm:t>
        <a:bodyPr/>
        <a:lstStyle/>
        <a:p>
          <a:endParaRPr lang="es-PE"/>
        </a:p>
      </dgm:t>
    </dgm:pt>
    <dgm:pt modelId="{1553BBA4-F8D4-4563-86FA-6D0C57193B8A}" type="sibTrans" cxnId="{14734717-141E-4CD7-ACE6-30DEBFC7A889}">
      <dgm:prSet/>
      <dgm:spPr/>
      <dgm:t>
        <a:bodyPr/>
        <a:lstStyle/>
        <a:p>
          <a:endParaRPr lang="es-PE"/>
        </a:p>
      </dgm:t>
    </dgm:pt>
    <dgm:pt modelId="{D0C6E440-CCEE-4E9B-A6D5-1FA81579C6E4}">
      <dgm:prSet phldrT="[Texto]" custT="1"/>
      <dgm:spPr/>
      <dgm:t>
        <a:bodyPr/>
        <a:lstStyle/>
        <a:p>
          <a:pPr algn="ctr"/>
          <a:r>
            <a:rPr lang="es-PE" sz="1200" dirty="0">
              <a:latin typeface="+mn-lt"/>
            </a:rPr>
            <a:t>Acceder a recursos financieros para la implementación de la medida </a:t>
          </a:r>
          <a:endParaRPr lang="es-PE" sz="1200" b="1" dirty="0">
            <a:latin typeface="+mn-lt"/>
          </a:endParaRPr>
        </a:p>
      </dgm:t>
    </dgm:pt>
    <dgm:pt modelId="{16D72E3E-E15F-4174-A9EA-D1A3DF715699}" type="parTrans" cxnId="{9D8C30C5-B8F0-4744-97AD-E12A1D236D4F}">
      <dgm:prSet/>
      <dgm:spPr/>
      <dgm:t>
        <a:bodyPr/>
        <a:lstStyle/>
        <a:p>
          <a:endParaRPr lang="es-PE"/>
        </a:p>
      </dgm:t>
    </dgm:pt>
    <dgm:pt modelId="{DD064522-71F6-4F7C-AEC5-A81529834097}" type="sibTrans" cxnId="{9D8C30C5-B8F0-4744-97AD-E12A1D236D4F}">
      <dgm:prSet/>
      <dgm:spPr/>
      <dgm:t>
        <a:bodyPr/>
        <a:lstStyle/>
        <a:p>
          <a:endParaRPr lang="es-PE"/>
        </a:p>
      </dgm:t>
    </dgm:pt>
    <dgm:pt modelId="{7879D261-7A20-4A97-96B5-5B75D9A7F2A9}" type="pres">
      <dgm:prSet presAssocID="{B2EF75CB-614D-4965-B2AB-861329E55E90}" presName="cycle" presStyleCnt="0">
        <dgm:presLayoutVars>
          <dgm:dir/>
          <dgm:resizeHandles val="exact"/>
        </dgm:presLayoutVars>
      </dgm:prSet>
      <dgm:spPr/>
      <dgm:t>
        <a:bodyPr/>
        <a:lstStyle/>
        <a:p>
          <a:endParaRPr lang="es-ES"/>
        </a:p>
      </dgm:t>
    </dgm:pt>
    <dgm:pt modelId="{16800C83-E325-4AB2-AFF5-D2A7EB92A937}" type="pres">
      <dgm:prSet presAssocID="{E187D802-C31C-45E9-84C9-977AA30A80E2}" presName="node" presStyleLbl="node1" presStyleIdx="0" presStyleCnt="5">
        <dgm:presLayoutVars>
          <dgm:bulletEnabled val="1"/>
        </dgm:presLayoutVars>
      </dgm:prSet>
      <dgm:spPr/>
      <dgm:t>
        <a:bodyPr/>
        <a:lstStyle/>
        <a:p>
          <a:endParaRPr lang="es-ES"/>
        </a:p>
      </dgm:t>
    </dgm:pt>
    <dgm:pt modelId="{9F8DD2BE-4296-45C8-BD0C-1391AFEAA418}" type="pres">
      <dgm:prSet presAssocID="{E0A2CD78-578A-49DC-B273-13B082685EF6}" presName="sibTrans" presStyleLbl="sibTrans2D1" presStyleIdx="0" presStyleCnt="5"/>
      <dgm:spPr/>
      <dgm:t>
        <a:bodyPr/>
        <a:lstStyle/>
        <a:p>
          <a:endParaRPr lang="es-ES"/>
        </a:p>
      </dgm:t>
    </dgm:pt>
    <dgm:pt modelId="{F1238745-5982-46B7-9FAE-F59ABAB5F089}" type="pres">
      <dgm:prSet presAssocID="{E0A2CD78-578A-49DC-B273-13B082685EF6}" presName="connectorText" presStyleLbl="sibTrans2D1" presStyleIdx="0" presStyleCnt="5"/>
      <dgm:spPr/>
      <dgm:t>
        <a:bodyPr/>
        <a:lstStyle/>
        <a:p>
          <a:endParaRPr lang="es-ES"/>
        </a:p>
      </dgm:t>
    </dgm:pt>
    <dgm:pt modelId="{15A6A61F-2164-4061-AE36-572E3234C9D5}" type="pres">
      <dgm:prSet presAssocID="{A6967792-48BD-4CD7-BECC-F0003AD03DFE}" presName="node" presStyleLbl="node1" presStyleIdx="1" presStyleCnt="5" custScaleX="105454" custScaleY="100398" custRadScaleRad="98858" custRadScaleInc="-2681">
        <dgm:presLayoutVars>
          <dgm:bulletEnabled val="1"/>
        </dgm:presLayoutVars>
      </dgm:prSet>
      <dgm:spPr/>
      <dgm:t>
        <a:bodyPr/>
        <a:lstStyle/>
        <a:p>
          <a:endParaRPr lang="es-ES"/>
        </a:p>
      </dgm:t>
    </dgm:pt>
    <dgm:pt modelId="{5FD2FD75-0D99-4682-8B85-6554223EAC65}" type="pres">
      <dgm:prSet presAssocID="{1553BBA4-F8D4-4563-86FA-6D0C57193B8A}" presName="sibTrans" presStyleLbl="sibTrans2D1" presStyleIdx="1" presStyleCnt="5"/>
      <dgm:spPr/>
      <dgm:t>
        <a:bodyPr/>
        <a:lstStyle/>
        <a:p>
          <a:endParaRPr lang="es-ES"/>
        </a:p>
      </dgm:t>
    </dgm:pt>
    <dgm:pt modelId="{C6EAC382-BA3A-4BD5-AE6C-288599D24FBC}" type="pres">
      <dgm:prSet presAssocID="{1553BBA4-F8D4-4563-86FA-6D0C57193B8A}" presName="connectorText" presStyleLbl="sibTrans2D1" presStyleIdx="1" presStyleCnt="5"/>
      <dgm:spPr/>
      <dgm:t>
        <a:bodyPr/>
        <a:lstStyle/>
        <a:p>
          <a:endParaRPr lang="es-ES"/>
        </a:p>
      </dgm:t>
    </dgm:pt>
    <dgm:pt modelId="{6F3550B8-14CF-4998-97B8-02D8186748AE}" type="pres">
      <dgm:prSet presAssocID="{5CA1BF8E-1517-4020-B1ED-01EA7D9AF88C}" presName="node" presStyleLbl="node1" presStyleIdx="2" presStyleCnt="5" custScaleX="107095" custScaleY="98535">
        <dgm:presLayoutVars>
          <dgm:bulletEnabled val="1"/>
        </dgm:presLayoutVars>
      </dgm:prSet>
      <dgm:spPr/>
      <dgm:t>
        <a:bodyPr/>
        <a:lstStyle/>
        <a:p>
          <a:endParaRPr lang="es-ES"/>
        </a:p>
      </dgm:t>
    </dgm:pt>
    <dgm:pt modelId="{10950E49-9D0D-401B-AD47-5B5954D5A988}" type="pres">
      <dgm:prSet presAssocID="{708B1FEF-AB2E-4A09-A57D-C3719B9B589C}" presName="sibTrans" presStyleLbl="sibTrans2D1" presStyleIdx="2" presStyleCnt="5"/>
      <dgm:spPr/>
      <dgm:t>
        <a:bodyPr/>
        <a:lstStyle/>
        <a:p>
          <a:endParaRPr lang="es-ES"/>
        </a:p>
      </dgm:t>
    </dgm:pt>
    <dgm:pt modelId="{CCB2B949-650A-4CA9-9390-D5123FFB1D6E}" type="pres">
      <dgm:prSet presAssocID="{708B1FEF-AB2E-4A09-A57D-C3719B9B589C}" presName="connectorText" presStyleLbl="sibTrans2D1" presStyleIdx="2" presStyleCnt="5"/>
      <dgm:spPr/>
      <dgm:t>
        <a:bodyPr/>
        <a:lstStyle/>
        <a:p>
          <a:endParaRPr lang="es-ES"/>
        </a:p>
      </dgm:t>
    </dgm:pt>
    <dgm:pt modelId="{67B1969A-0805-4E3B-8C14-D1F5A8F2E7D2}" type="pres">
      <dgm:prSet presAssocID="{F5FF6E54-9F44-4397-B448-8A773521F29B}" presName="node" presStyleLbl="node1" presStyleIdx="3" presStyleCnt="5">
        <dgm:presLayoutVars>
          <dgm:bulletEnabled val="1"/>
        </dgm:presLayoutVars>
      </dgm:prSet>
      <dgm:spPr/>
      <dgm:t>
        <a:bodyPr/>
        <a:lstStyle/>
        <a:p>
          <a:endParaRPr lang="es-ES"/>
        </a:p>
      </dgm:t>
    </dgm:pt>
    <dgm:pt modelId="{D36E60BB-E347-41AC-A8ED-411B40DDA84B}" type="pres">
      <dgm:prSet presAssocID="{0AB46661-9E6A-4EC3-B43A-07DD26B9AA84}" presName="sibTrans" presStyleLbl="sibTrans2D1" presStyleIdx="3" presStyleCnt="5"/>
      <dgm:spPr/>
      <dgm:t>
        <a:bodyPr/>
        <a:lstStyle/>
        <a:p>
          <a:endParaRPr lang="es-ES"/>
        </a:p>
      </dgm:t>
    </dgm:pt>
    <dgm:pt modelId="{F01BE35A-B93D-4F6F-8FC4-DF9F05159EED}" type="pres">
      <dgm:prSet presAssocID="{0AB46661-9E6A-4EC3-B43A-07DD26B9AA84}" presName="connectorText" presStyleLbl="sibTrans2D1" presStyleIdx="3" presStyleCnt="5"/>
      <dgm:spPr/>
      <dgm:t>
        <a:bodyPr/>
        <a:lstStyle/>
        <a:p>
          <a:endParaRPr lang="es-ES"/>
        </a:p>
      </dgm:t>
    </dgm:pt>
    <dgm:pt modelId="{43F4F6AE-72FF-462B-A62F-30130608170B}" type="pres">
      <dgm:prSet presAssocID="{D0C6E440-CCEE-4E9B-A6D5-1FA81579C6E4}" presName="node" presStyleLbl="node1" presStyleIdx="4" presStyleCnt="5">
        <dgm:presLayoutVars>
          <dgm:bulletEnabled val="1"/>
        </dgm:presLayoutVars>
      </dgm:prSet>
      <dgm:spPr/>
      <dgm:t>
        <a:bodyPr/>
        <a:lstStyle/>
        <a:p>
          <a:endParaRPr lang="es-ES"/>
        </a:p>
      </dgm:t>
    </dgm:pt>
    <dgm:pt modelId="{F05599BF-5293-4847-B911-E934BD061DD6}" type="pres">
      <dgm:prSet presAssocID="{DD064522-71F6-4F7C-AEC5-A81529834097}" presName="sibTrans" presStyleLbl="sibTrans2D1" presStyleIdx="4" presStyleCnt="5"/>
      <dgm:spPr/>
      <dgm:t>
        <a:bodyPr/>
        <a:lstStyle/>
        <a:p>
          <a:endParaRPr lang="es-ES"/>
        </a:p>
      </dgm:t>
    </dgm:pt>
    <dgm:pt modelId="{027BDF64-1958-422B-A85C-D9DB5A0DED24}" type="pres">
      <dgm:prSet presAssocID="{DD064522-71F6-4F7C-AEC5-A81529834097}" presName="connectorText" presStyleLbl="sibTrans2D1" presStyleIdx="4" presStyleCnt="5"/>
      <dgm:spPr/>
      <dgm:t>
        <a:bodyPr/>
        <a:lstStyle/>
        <a:p>
          <a:endParaRPr lang="es-ES"/>
        </a:p>
      </dgm:t>
    </dgm:pt>
  </dgm:ptLst>
  <dgm:cxnLst>
    <dgm:cxn modelId="{8505F676-11B0-45E5-955C-327C5B074659}" type="presOf" srcId="{0AB46661-9E6A-4EC3-B43A-07DD26B9AA84}" destId="{D36E60BB-E347-41AC-A8ED-411B40DDA84B}" srcOrd="0" destOrd="0" presId="urn:microsoft.com/office/officeart/2005/8/layout/cycle2"/>
    <dgm:cxn modelId="{7FFC18BD-0BB2-4DAB-AD39-9ADC396984A5}" type="presOf" srcId="{E0A2CD78-578A-49DC-B273-13B082685EF6}" destId="{9F8DD2BE-4296-45C8-BD0C-1391AFEAA418}" srcOrd="0" destOrd="0" presId="urn:microsoft.com/office/officeart/2005/8/layout/cycle2"/>
    <dgm:cxn modelId="{B398CD4F-3AB1-4779-9993-7A5BECC16428}" type="presOf" srcId="{DD064522-71F6-4F7C-AEC5-A81529834097}" destId="{F05599BF-5293-4847-B911-E934BD061DD6}" srcOrd="0" destOrd="0" presId="urn:microsoft.com/office/officeart/2005/8/layout/cycle2"/>
    <dgm:cxn modelId="{9D8C30C5-B8F0-4744-97AD-E12A1D236D4F}" srcId="{B2EF75CB-614D-4965-B2AB-861329E55E90}" destId="{D0C6E440-CCEE-4E9B-A6D5-1FA81579C6E4}" srcOrd="4" destOrd="0" parTransId="{16D72E3E-E15F-4174-A9EA-D1A3DF715699}" sibTransId="{DD064522-71F6-4F7C-AEC5-A81529834097}"/>
    <dgm:cxn modelId="{14734717-141E-4CD7-ACE6-30DEBFC7A889}" srcId="{B2EF75CB-614D-4965-B2AB-861329E55E90}" destId="{A6967792-48BD-4CD7-BECC-F0003AD03DFE}" srcOrd="1" destOrd="0" parTransId="{E91FBD9F-9507-493C-AD58-7EBF727B3C5F}" sibTransId="{1553BBA4-F8D4-4563-86FA-6D0C57193B8A}"/>
    <dgm:cxn modelId="{DF88A850-3FAC-4058-B90E-2C66BED67971}" type="presOf" srcId="{708B1FEF-AB2E-4A09-A57D-C3719B9B589C}" destId="{10950E49-9D0D-401B-AD47-5B5954D5A988}" srcOrd="0" destOrd="0" presId="urn:microsoft.com/office/officeart/2005/8/layout/cycle2"/>
    <dgm:cxn modelId="{590337DA-833E-44F0-94C0-61C2E9D55492}" type="presOf" srcId="{708B1FEF-AB2E-4A09-A57D-C3719B9B589C}" destId="{CCB2B949-650A-4CA9-9390-D5123FFB1D6E}" srcOrd="1" destOrd="0" presId="urn:microsoft.com/office/officeart/2005/8/layout/cycle2"/>
    <dgm:cxn modelId="{114E66FF-6817-4D09-A6BC-B12DB705F9ED}" type="presOf" srcId="{1553BBA4-F8D4-4563-86FA-6D0C57193B8A}" destId="{5FD2FD75-0D99-4682-8B85-6554223EAC65}" srcOrd="0" destOrd="0" presId="urn:microsoft.com/office/officeart/2005/8/layout/cycle2"/>
    <dgm:cxn modelId="{A1EF85B5-6577-442A-8D72-D3797A7F4D8D}" type="presOf" srcId="{0AB46661-9E6A-4EC3-B43A-07DD26B9AA84}" destId="{F01BE35A-B93D-4F6F-8FC4-DF9F05159EED}" srcOrd="1" destOrd="0" presId="urn:microsoft.com/office/officeart/2005/8/layout/cycle2"/>
    <dgm:cxn modelId="{AEF68806-C563-48F3-82C4-7B79EBCD84B9}" type="presOf" srcId="{5CA1BF8E-1517-4020-B1ED-01EA7D9AF88C}" destId="{6F3550B8-14CF-4998-97B8-02D8186748AE}" srcOrd="0" destOrd="0" presId="urn:microsoft.com/office/officeart/2005/8/layout/cycle2"/>
    <dgm:cxn modelId="{00A54D9F-879C-48E3-AF4F-E2A1B1571EF0}" type="presOf" srcId="{E187D802-C31C-45E9-84C9-977AA30A80E2}" destId="{16800C83-E325-4AB2-AFF5-D2A7EB92A937}" srcOrd="0" destOrd="0" presId="urn:microsoft.com/office/officeart/2005/8/layout/cycle2"/>
    <dgm:cxn modelId="{178CD577-802D-4EA7-AB86-8B23DF651A70}" type="presOf" srcId="{D0C6E440-CCEE-4E9B-A6D5-1FA81579C6E4}" destId="{43F4F6AE-72FF-462B-A62F-30130608170B}" srcOrd="0" destOrd="0" presId="urn:microsoft.com/office/officeart/2005/8/layout/cycle2"/>
    <dgm:cxn modelId="{128DB6E4-E9BC-4D9B-8F30-6A713BE32D8C}" type="presOf" srcId="{F5FF6E54-9F44-4397-B448-8A773521F29B}" destId="{67B1969A-0805-4E3B-8C14-D1F5A8F2E7D2}" srcOrd="0" destOrd="0" presId="urn:microsoft.com/office/officeart/2005/8/layout/cycle2"/>
    <dgm:cxn modelId="{569CD658-139D-4498-B3F2-827BCEFE41B6}" type="presOf" srcId="{1553BBA4-F8D4-4563-86FA-6D0C57193B8A}" destId="{C6EAC382-BA3A-4BD5-AE6C-288599D24FBC}" srcOrd="1" destOrd="0" presId="urn:microsoft.com/office/officeart/2005/8/layout/cycle2"/>
    <dgm:cxn modelId="{6842F206-EA5F-4275-A8EE-C4B0C971AA61}" srcId="{B2EF75CB-614D-4965-B2AB-861329E55E90}" destId="{5CA1BF8E-1517-4020-B1ED-01EA7D9AF88C}" srcOrd="2" destOrd="0" parTransId="{E9FB690C-E0DC-4D2A-8734-25F20C98DF2C}" sibTransId="{708B1FEF-AB2E-4A09-A57D-C3719B9B589C}"/>
    <dgm:cxn modelId="{8AC7F5B6-A464-4AEB-8F3D-9EE7A7F421C0}" type="presOf" srcId="{E0A2CD78-578A-49DC-B273-13B082685EF6}" destId="{F1238745-5982-46B7-9FAE-F59ABAB5F089}" srcOrd="1" destOrd="0" presId="urn:microsoft.com/office/officeart/2005/8/layout/cycle2"/>
    <dgm:cxn modelId="{D78A4D12-EF60-4440-8F1E-286A92AEEBBF}" srcId="{B2EF75CB-614D-4965-B2AB-861329E55E90}" destId="{F5FF6E54-9F44-4397-B448-8A773521F29B}" srcOrd="3" destOrd="0" parTransId="{993F6AE4-BEBA-4B15-B549-42F5989FCC9C}" sibTransId="{0AB46661-9E6A-4EC3-B43A-07DD26B9AA84}"/>
    <dgm:cxn modelId="{182CA47D-8D82-4E00-AAC6-CBE79291A843}" type="presOf" srcId="{A6967792-48BD-4CD7-BECC-F0003AD03DFE}" destId="{15A6A61F-2164-4061-AE36-572E3234C9D5}" srcOrd="0" destOrd="0" presId="urn:microsoft.com/office/officeart/2005/8/layout/cycle2"/>
    <dgm:cxn modelId="{88A0993F-71A3-4986-A3A6-5891EE4F6F58}" srcId="{B2EF75CB-614D-4965-B2AB-861329E55E90}" destId="{E187D802-C31C-45E9-84C9-977AA30A80E2}" srcOrd="0" destOrd="0" parTransId="{AA589677-721A-4B0F-A704-F0EC090A9A07}" sibTransId="{E0A2CD78-578A-49DC-B273-13B082685EF6}"/>
    <dgm:cxn modelId="{7A75F608-100D-4454-A9ED-B29EBD129D63}" type="presOf" srcId="{DD064522-71F6-4F7C-AEC5-A81529834097}" destId="{027BDF64-1958-422B-A85C-D9DB5A0DED24}" srcOrd="1" destOrd="0" presId="urn:microsoft.com/office/officeart/2005/8/layout/cycle2"/>
    <dgm:cxn modelId="{8AFE6F5D-4EEA-4BDE-9CB3-A0946DD250F5}" type="presOf" srcId="{B2EF75CB-614D-4965-B2AB-861329E55E90}" destId="{7879D261-7A20-4A97-96B5-5B75D9A7F2A9}" srcOrd="0" destOrd="0" presId="urn:microsoft.com/office/officeart/2005/8/layout/cycle2"/>
    <dgm:cxn modelId="{8FE85A08-3970-47F4-830F-A44FB471D3C0}" type="presParOf" srcId="{7879D261-7A20-4A97-96B5-5B75D9A7F2A9}" destId="{16800C83-E325-4AB2-AFF5-D2A7EB92A937}" srcOrd="0" destOrd="0" presId="urn:microsoft.com/office/officeart/2005/8/layout/cycle2"/>
    <dgm:cxn modelId="{B3C025BE-1DD6-496E-8FD7-8C87E79C08E6}" type="presParOf" srcId="{7879D261-7A20-4A97-96B5-5B75D9A7F2A9}" destId="{9F8DD2BE-4296-45C8-BD0C-1391AFEAA418}" srcOrd="1" destOrd="0" presId="urn:microsoft.com/office/officeart/2005/8/layout/cycle2"/>
    <dgm:cxn modelId="{F28E15E0-1BFA-4FCF-B083-B933678A010D}" type="presParOf" srcId="{9F8DD2BE-4296-45C8-BD0C-1391AFEAA418}" destId="{F1238745-5982-46B7-9FAE-F59ABAB5F089}" srcOrd="0" destOrd="0" presId="urn:microsoft.com/office/officeart/2005/8/layout/cycle2"/>
    <dgm:cxn modelId="{1F73172F-31E8-4185-B393-3ED658F19BA1}" type="presParOf" srcId="{7879D261-7A20-4A97-96B5-5B75D9A7F2A9}" destId="{15A6A61F-2164-4061-AE36-572E3234C9D5}" srcOrd="2" destOrd="0" presId="urn:microsoft.com/office/officeart/2005/8/layout/cycle2"/>
    <dgm:cxn modelId="{E130EF64-42FC-460F-AA89-4D08D7CAD377}" type="presParOf" srcId="{7879D261-7A20-4A97-96B5-5B75D9A7F2A9}" destId="{5FD2FD75-0D99-4682-8B85-6554223EAC65}" srcOrd="3" destOrd="0" presId="urn:microsoft.com/office/officeart/2005/8/layout/cycle2"/>
    <dgm:cxn modelId="{A7C9FC01-F677-449E-AB4F-01AB3D8581DE}" type="presParOf" srcId="{5FD2FD75-0D99-4682-8B85-6554223EAC65}" destId="{C6EAC382-BA3A-4BD5-AE6C-288599D24FBC}" srcOrd="0" destOrd="0" presId="urn:microsoft.com/office/officeart/2005/8/layout/cycle2"/>
    <dgm:cxn modelId="{3E8136DF-E7F1-4C96-8507-05DE5E59FF83}" type="presParOf" srcId="{7879D261-7A20-4A97-96B5-5B75D9A7F2A9}" destId="{6F3550B8-14CF-4998-97B8-02D8186748AE}" srcOrd="4" destOrd="0" presId="urn:microsoft.com/office/officeart/2005/8/layout/cycle2"/>
    <dgm:cxn modelId="{314C66C1-27E5-4255-91C6-D2DBEE0EF2A3}" type="presParOf" srcId="{7879D261-7A20-4A97-96B5-5B75D9A7F2A9}" destId="{10950E49-9D0D-401B-AD47-5B5954D5A988}" srcOrd="5" destOrd="0" presId="urn:microsoft.com/office/officeart/2005/8/layout/cycle2"/>
    <dgm:cxn modelId="{0F6B5B6F-4410-4906-8449-F89C509BFEF0}" type="presParOf" srcId="{10950E49-9D0D-401B-AD47-5B5954D5A988}" destId="{CCB2B949-650A-4CA9-9390-D5123FFB1D6E}" srcOrd="0" destOrd="0" presId="urn:microsoft.com/office/officeart/2005/8/layout/cycle2"/>
    <dgm:cxn modelId="{0A0E3F41-D17D-4D98-BF33-8EEC93EB2C79}" type="presParOf" srcId="{7879D261-7A20-4A97-96B5-5B75D9A7F2A9}" destId="{67B1969A-0805-4E3B-8C14-D1F5A8F2E7D2}" srcOrd="6" destOrd="0" presId="urn:microsoft.com/office/officeart/2005/8/layout/cycle2"/>
    <dgm:cxn modelId="{5FA037BA-4BB0-466C-BB6D-E37296791F40}" type="presParOf" srcId="{7879D261-7A20-4A97-96B5-5B75D9A7F2A9}" destId="{D36E60BB-E347-41AC-A8ED-411B40DDA84B}" srcOrd="7" destOrd="0" presId="urn:microsoft.com/office/officeart/2005/8/layout/cycle2"/>
    <dgm:cxn modelId="{A1304FCF-07F9-42C7-AE7A-25B78503C25A}" type="presParOf" srcId="{D36E60BB-E347-41AC-A8ED-411B40DDA84B}" destId="{F01BE35A-B93D-4F6F-8FC4-DF9F05159EED}" srcOrd="0" destOrd="0" presId="urn:microsoft.com/office/officeart/2005/8/layout/cycle2"/>
    <dgm:cxn modelId="{553D5B9A-A7D1-40B1-B35F-455D07E3069F}" type="presParOf" srcId="{7879D261-7A20-4A97-96B5-5B75D9A7F2A9}" destId="{43F4F6AE-72FF-462B-A62F-30130608170B}" srcOrd="8" destOrd="0" presId="urn:microsoft.com/office/officeart/2005/8/layout/cycle2"/>
    <dgm:cxn modelId="{B8E61D0D-C799-41B6-BDE4-63241BAA841A}" type="presParOf" srcId="{7879D261-7A20-4A97-96B5-5B75D9A7F2A9}" destId="{F05599BF-5293-4847-B911-E934BD061DD6}" srcOrd="9" destOrd="0" presId="urn:microsoft.com/office/officeart/2005/8/layout/cycle2"/>
    <dgm:cxn modelId="{0E17118B-C78D-491D-A1CA-E0494FF0D0E7}" type="presParOf" srcId="{F05599BF-5293-4847-B911-E934BD061DD6}" destId="{027BDF64-1958-422B-A85C-D9DB5A0DED24}"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51C334-4059-4F9D-99CA-A205ABBC975A}" type="doc">
      <dgm:prSet loTypeId="urn:microsoft.com/office/officeart/2005/8/layout/cycle3" loCatId="cycle" qsTypeId="urn:microsoft.com/office/officeart/2005/8/quickstyle/simple1" qsCatId="simple" csTypeId="urn:microsoft.com/office/officeart/2005/8/colors/accent0_1" csCatId="mainScheme" phldr="1"/>
      <dgm:spPr/>
      <dgm:t>
        <a:bodyPr/>
        <a:lstStyle/>
        <a:p>
          <a:endParaRPr lang="es-PE"/>
        </a:p>
      </dgm:t>
    </dgm:pt>
    <dgm:pt modelId="{C1A45943-8DA3-4AB4-8CE7-6FFAA1A32671}">
      <dgm:prSet custT="1"/>
      <dgm:spPr>
        <a:solidFill>
          <a:srgbClr val="B34994"/>
        </a:solidFill>
        <a:ln>
          <a:noFill/>
        </a:ln>
      </dgm:spPr>
      <dgm:t>
        <a:bodyPr/>
        <a:lstStyle/>
        <a:p>
          <a:pPr rtl="0">
            <a:lnSpc>
              <a:spcPts val="1000"/>
            </a:lnSpc>
          </a:pPr>
          <a:r>
            <a:rPr lang="es-PE" sz="1400" b="1" dirty="0">
              <a:solidFill>
                <a:schemeClr val="bg1"/>
              </a:solidFill>
            </a:rPr>
            <a:t>SOCIEDAD</a:t>
          </a:r>
        </a:p>
        <a:p>
          <a:pPr rtl="0">
            <a:lnSpc>
              <a:spcPts val="1000"/>
            </a:lnSpc>
          </a:pPr>
          <a:r>
            <a:rPr lang="es-PE" sz="1400" b="1" dirty="0">
              <a:solidFill>
                <a:schemeClr val="bg1"/>
              </a:solidFill>
            </a:rPr>
            <a:t> CIVIL</a:t>
          </a:r>
        </a:p>
      </dgm:t>
    </dgm:pt>
    <dgm:pt modelId="{748C67EE-FF1A-41B5-8EFA-E40E954F1B9D}" type="parTrans" cxnId="{D5555C73-081D-4941-B608-C2587BC2BC68}">
      <dgm:prSet/>
      <dgm:spPr/>
      <dgm:t>
        <a:bodyPr/>
        <a:lstStyle/>
        <a:p>
          <a:endParaRPr lang="es-PE" sz="4000"/>
        </a:p>
      </dgm:t>
    </dgm:pt>
    <dgm:pt modelId="{F539A16E-4E25-46A8-9962-5F1623FCBDE6}" type="sibTrans" cxnId="{D5555C73-081D-4941-B608-C2587BC2BC68}">
      <dgm:prSet/>
      <dgm:spPr>
        <a:solidFill>
          <a:schemeClr val="bg1">
            <a:lumMod val="85000"/>
          </a:schemeClr>
        </a:solidFill>
      </dgm:spPr>
      <dgm:t>
        <a:bodyPr/>
        <a:lstStyle/>
        <a:p>
          <a:endParaRPr lang="es-PE" sz="4000"/>
        </a:p>
      </dgm:t>
    </dgm:pt>
    <dgm:pt modelId="{2D66ED5D-90C5-47BC-B158-B68FFC98B553}">
      <dgm:prSet custT="1"/>
      <dgm:spPr>
        <a:solidFill>
          <a:srgbClr val="3F59A2"/>
        </a:solidFill>
        <a:ln>
          <a:noFill/>
        </a:ln>
      </dgm:spPr>
      <dgm:t>
        <a:bodyPr/>
        <a:lstStyle/>
        <a:p>
          <a:pPr rtl="0"/>
          <a:r>
            <a:rPr lang="es-MX" sz="1400" dirty="0">
              <a:solidFill>
                <a:schemeClr val="bg1"/>
              </a:solidFill>
            </a:rPr>
            <a:t>MINCUL</a:t>
          </a:r>
          <a:endParaRPr lang="es-PE" sz="1400" dirty="0">
            <a:solidFill>
              <a:schemeClr val="bg1"/>
            </a:solidFill>
          </a:endParaRPr>
        </a:p>
      </dgm:t>
    </dgm:pt>
    <dgm:pt modelId="{A288A74B-1A21-440C-AD1B-4374C513DC47}" type="parTrans" cxnId="{62D4A35D-C5FE-4346-905E-405F752D3F81}">
      <dgm:prSet/>
      <dgm:spPr/>
      <dgm:t>
        <a:bodyPr/>
        <a:lstStyle/>
        <a:p>
          <a:endParaRPr lang="es-PE" sz="4000"/>
        </a:p>
      </dgm:t>
    </dgm:pt>
    <dgm:pt modelId="{632F9701-92CD-475C-83C1-12D2E79D8168}" type="sibTrans" cxnId="{62D4A35D-C5FE-4346-905E-405F752D3F81}">
      <dgm:prSet/>
      <dgm:spPr/>
      <dgm:t>
        <a:bodyPr/>
        <a:lstStyle/>
        <a:p>
          <a:endParaRPr lang="es-PE" sz="4000"/>
        </a:p>
      </dgm:t>
    </dgm:pt>
    <dgm:pt modelId="{AEF71F9C-DBCF-48F4-AECA-74CF36F9F6F0}">
      <dgm:prSet custT="1"/>
      <dgm:spPr>
        <a:solidFill>
          <a:srgbClr val="324782"/>
        </a:solidFill>
        <a:ln>
          <a:noFill/>
        </a:ln>
      </dgm:spPr>
      <dgm:t>
        <a:bodyPr/>
        <a:lstStyle/>
        <a:p>
          <a:pPr rtl="0"/>
          <a:r>
            <a:rPr lang="es-MX" sz="1400" dirty="0">
              <a:solidFill>
                <a:schemeClr val="bg1"/>
              </a:solidFill>
            </a:rPr>
            <a:t>OSINFOR</a:t>
          </a:r>
          <a:endParaRPr lang="es-PE" sz="1400" dirty="0">
            <a:solidFill>
              <a:schemeClr val="bg1"/>
            </a:solidFill>
          </a:endParaRPr>
        </a:p>
      </dgm:t>
    </dgm:pt>
    <dgm:pt modelId="{21FA7B31-32D0-4AE5-AECF-54F3A613DAA0}" type="parTrans" cxnId="{6EE0331C-E2AB-43CC-B062-672B7D22B5C0}">
      <dgm:prSet/>
      <dgm:spPr/>
      <dgm:t>
        <a:bodyPr/>
        <a:lstStyle/>
        <a:p>
          <a:endParaRPr lang="es-PE" sz="4000"/>
        </a:p>
      </dgm:t>
    </dgm:pt>
    <dgm:pt modelId="{2E22B0AF-8A74-4527-9EEC-2B0BA8E74A66}" type="sibTrans" cxnId="{6EE0331C-E2AB-43CC-B062-672B7D22B5C0}">
      <dgm:prSet/>
      <dgm:spPr/>
      <dgm:t>
        <a:bodyPr/>
        <a:lstStyle/>
        <a:p>
          <a:endParaRPr lang="es-PE" sz="4000"/>
        </a:p>
      </dgm:t>
    </dgm:pt>
    <dgm:pt modelId="{81CBC411-60FF-479B-ADE4-CD563C41A0CD}">
      <dgm:prSet custT="1"/>
      <dgm:spPr>
        <a:solidFill>
          <a:srgbClr val="3F59A2"/>
        </a:solidFill>
        <a:ln>
          <a:noFill/>
        </a:ln>
      </dgm:spPr>
      <dgm:t>
        <a:bodyPr/>
        <a:lstStyle/>
        <a:p>
          <a:pPr rtl="0"/>
          <a:r>
            <a:rPr lang="es-PE" sz="1400" dirty="0">
              <a:solidFill>
                <a:schemeClr val="bg1"/>
              </a:solidFill>
            </a:rPr>
            <a:t>MEF</a:t>
          </a:r>
        </a:p>
      </dgm:t>
    </dgm:pt>
    <dgm:pt modelId="{F3D1B47C-2F6D-456C-A54F-E98D55ABEE2E}" type="parTrans" cxnId="{630CCFEF-5AA7-43C8-A3F9-E0B547509522}">
      <dgm:prSet/>
      <dgm:spPr/>
      <dgm:t>
        <a:bodyPr/>
        <a:lstStyle/>
        <a:p>
          <a:endParaRPr lang="es-PE" sz="4000"/>
        </a:p>
      </dgm:t>
    </dgm:pt>
    <dgm:pt modelId="{3E0391B3-EFE0-40C2-ACC8-E4A364F132A6}" type="sibTrans" cxnId="{630CCFEF-5AA7-43C8-A3F9-E0B547509522}">
      <dgm:prSet/>
      <dgm:spPr/>
      <dgm:t>
        <a:bodyPr/>
        <a:lstStyle/>
        <a:p>
          <a:endParaRPr lang="es-PE" sz="4000"/>
        </a:p>
      </dgm:t>
    </dgm:pt>
    <dgm:pt modelId="{F8532FBD-B5B4-4DAD-BE34-1C23ACD873C3}">
      <dgm:prSet custT="1"/>
      <dgm:spPr>
        <a:solidFill>
          <a:srgbClr val="324782"/>
        </a:solidFill>
        <a:ln>
          <a:noFill/>
        </a:ln>
      </dgm:spPr>
      <dgm:t>
        <a:bodyPr/>
        <a:lstStyle/>
        <a:p>
          <a:pPr rtl="0"/>
          <a:r>
            <a:rPr lang="es-PE" sz="1400" dirty="0">
              <a:solidFill>
                <a:schemeClr val="bg1"/>
              </a:solidFill>
            </a:rPr>
            <a:t>GORE SAN MARTÍN</a:t>
          </a:r>
        </a:p>
      </dgm:t>
    </dgm:pt>
    <dgm:pt modelId="{64230E9F-6E0D-47C6-A01E-E93701CBB518}" type="parTrans" cxnId="{DA7DCB8A-50AD-447F-98CD-FAC3835D9FF5}">
      <dgm:prSet/>
      <dgm:spPr/>
      <dgm:t>
        <a:bodyPr/>
        <a:lstStyle/>
        <a:p>
          <a:endParaRPr lang="es-PE" sz="4000"/>
        </a:p>
      </dgm:t>
    </dgm:pt>
    <dgm:pt modelId="{465ACDFA-D710-47E1-BE76-4E72722E19E8}" type="sibTrans" cxnId="{DA7DCB8A-50AD-447F-98CD-FAC3835D9FF5}">
      <dgm:prSet/>
      <dgm:spPr/>
      <dgm:t>
        <a:bodyPr/>
        <a:lstStyle/>
        <a:p>
          <a:endParaRPr lang="es-PE" sz="4000"/>
        </a:p>
      </dgm:t>
    </dgm:pt>
    <dgm:pt modelId="{28250A82-57ED-4146-953A-C5FE832B1D3D}">
      <dgm:prSet custT="1"/>
      <dgm:spPr>
        <a:solidFill>
          <a:srgbClr val="3F59A2"/>
        </a:solidFill>
        <a:ln>
          <a:noFill/>
        </a:ln>
      </dgm:spPr>
      <dgm:t>
        <a:bodyPr/>
        <a:lstStyle/>
        <a:p>
          <a:pPr rtl="0"/>
          <a:r>
            <a:rPr lang="es-MX" sz="1400" dirty="0">
              <a:solidFill>
                <a:schemeClr val="bg1"/>
              </a:solidFill>
            </a:rPr>
            <a:t>GORE UCAYALI</a:t>
          </a:r>
          <a:endParaRPr lang="es-PE" sz="1400" dirty="0">
            <a:solidFill>
              <a:schemeClr val="bg1"/>
            </a:solidFill>
          </a:endParaRPr>
        </a:p>
      </dgm:t>
    </dgm:pt>
    <dgm:pt modelId="{EBB911D6-7BF1-4A8A-A80C-35433E5748C2}" type="parTrans" cxnId="{2FBFC44F-6968-4851-9552-4C98DC38F64D}">
      <dgm:prSet/>
      <dgm:spPr/>
      <dgm:t>
        <a:bodyPr/>
        <a:lstStyle/>
        <a:p>
          <a:endParaRPr lang="es-PE" sz="4000"/>
        </a:p>
      </dgm:t>
    </dgm:pt>
    <dgm:pt modelId="{5AC5BE72-C056-4C11-B8EC-DD9893100FC9}" type="sibTrans" cxnId="{2FBFC44F-6968-4851-9552-4C98DC38F64D}">
      <dgm:prSet/>
      <dgm:spPr/>
      <dgm:t>
        <a:bodyPr/>
        <a:lstStyle/>
        <a:p>
          <a:endParaRPr lang="es-PE" sz="4000"/>
        </a:p>
      </dgm:t>
    </dgm:pt>
    <dgm:pt modelId="{B9AAB080-5CB3-429A-9E9D-03F5BFD62A6C}">
      <dgm:prSet custT="1"/>
      <dgm:spPr>
        <a:solidFill>
          <a:srgbClr val="324782"/>
        </a:solidFill>
        <a:ln>
          <a:noFill/>
        </a:ln>
      </dgm:spPr>
      <dgm:t>
        <a:bodyPr/>
        <a:lstStyle/>
        <a:p>
          <a:pPr rtl="0"/>
          <a:r>
            <a:rPr lang="es-MX" sz="1400" dirty="0">
              <a:solidFill>
                <a:schemeClr val="bg1"/>
              </a:solidFill>
            </a:rPr>
            <a:t>GORE LORETO</a:t>
          </a:r>
          <a:endParaRPr lang="es-PE" sz="1400" dirty="0">
            <a:solidFill>
              <a:schemeClr val="bg1"/>
            </a:solidFill>
          </a:endParaRPr>
        </a:p>
      </dgm:t>
    </dgm:pt>
    <dgm:pt modelId="{422A143F-6582-4EE6-ABCC-F5A608CDCD37}" type="parTrans" cxnId="{C1235526-2AE4-4C34-B797-08A0B63E2CED}">
      <dgm:prSet/>
      <dgm:spPr/>
      <dgm:t>
        <a:bodyPr/>
        <a:lstStyle/>
        <a:p>
          <a:endParaRPr lang="es-PE" sz="4000"/>
        </a:p>
      </dgm:t>
    </dgm:pt>
    <dgm:pt modelId="{595445AC-7DF5-4306-B973-5E56E6635FAB}" type="sibTrans" cxnId="{C1235526-2AE4-4C34-B797-08A0B63E2CED}">
      <dgm:prSet/>
      <dgm:spPr/>
      <dgm:t>
        <a:bodyPr/>
        <a:lstStyle/>
        <a:p>
          <a:endParaRPr lang="es-PE" sz="4000"/>
        </a:p>
      </dgm:t>
    </dgm:pt>
    <dgm:pt modelId="{FFCF885B-CEA4-41DE-88FD-3F293EC5958C}">
      <dgm:prSet custT="1"/>
      <dgm:spPr>
        <a:solidFill>
          <a:srgbClr val="3F59A2"/>
        </a:solidFill>
        <a:ln>
          <a:noFill/>
        </a:ln>
      </dgm:spPr>
      <dgm:t>
        <a:bodyPr/>
        <a:lstStyle/>
        <a:p>
          <a:pPr rtl="0"/>
          <a:r>
            <a:rPr lang="es-PE" sz="1400" dirty="0">
              <a:solidFill>
                <a:schemeClr val="bg1"/>
              </a:solidFill>
            </a:rPr>
            <a:t>OSINFOR</a:t>
          </a:r>
        </a:p>
      </dgm:t>
    </dgm:pt>
    <dgm:pt modelId="{DAAED691-41BF-43D2-81C4-F6E438144CCB}" type="parTrans" cxnId="{2735186E-4C31-4F66-93A1-BCF20338432B}">
      <dgm:prSet/>
      <dgm:spPr/>
      <dgm:t>
        <a:bodyPr/>
        <a:lstStyle/>
        <a:p>
          <a:endParaRPr lang="es-PE" sz="4000"/>
        </a:p>
      </dgm:t>
    </dgm:pt>
    <dgm:pt modelId="{430E391C-37C3-4030-BA75-BF311464B04C}" type="sibTrans" cxnId="{2735186E-4C31-4F66-93A1-BCF20338432B}">
      <dgm:prSet/>
      <dgm:spPr/>
      <dgm:t>
        <a:bodyPr/>
        <a:lstStyle/>
        <a:p>
          <a:endParaRPr lang="es-PE" sz="4000"/>
        </a:p>
      </dgm:t>
    </dgm:pt>
    <dgm:pt modelId="{F054A33B-6710-4093-9802-F9FE017C1C18}">
      <dgm:prSet custT="1"/>
      <dgm:spPr>
        <a:solidFill>
          <a:srgbClr val="324782"/>
        </a:solidFill>
        <a:ln>
          <a:noFill/>
        </a:ln>
      </dgm:spPr>
      <dgm:t>
        <a:bodyPr/>
        <a:lstStyle/>
        <a:p>
          <a:pPr rtl="0"/>
          <a:r>
            <a:rPr lang="es-MX" sz="1400" dirty="0">
              <a:solidFill>
                <a:schemeClr val="bg1"/>
              </a:solidFill>
            </a:rPr>
            <a:t>PCM</a:t>
          </a:r>
          <a:endParaRPr lang="es-PE" sz="1400" dirty="0">
            <a:solidFill>
              <a:schemeClr val="bg1"/>
            </a:solidFill>
          </a:endParaRPr>
        </a:p>
      </dgm:t>
    </dgm:pt>
    <dgm:pt modelId="{EB8B4060-29A6-4719-8BB9-32200CAD24A4}" type="parTrans" cxnId="{E8C5BA21-F223-43B2-B43A-376AC000ABB8}">
      <dgm:prSet/>
      <dgm:spPr/>
      <dgm:t>
        <a:bodyPr/>
        <a:lstStyle/>
        <a:p>
          <a:endParaRPr lang="es-PE" sz="4000"/>
        </a:p>
      </dgm:t>
    </dgm:pt>
    <dgm:pt modelId="{764028E7-8EE5-4ACF-952D-9508A995D625}" type="sibTrans" cxnId="{E8C5BA21-F223-43B2-B43A-376AC000ABB8}">
      <dgm:prSet/>
      <dgm:spPr/>
      <dgm:t>
        <a:bodyPr/>
        <a:lstStyle/>
        <a:p>
          <a:endParaRPr lang="es-PE" sz="4000"/>
        </a:p>
      </dgm:t>
    </dgm:pt>
    <dgm:pt modelId="{A4170607-2D8E-43A3-96B3-64AC987C0122}">
      <dgm:prSet custT="1"/>
      <dgm:spPr>
        <a:solidFill>
          <a:srgbClr val="3F59A2"/>
        </a:solidFill>
        <a:ln>
          <a:noFill/>
        </a:ln>
      </dgm:spPr>
      <dgm:t>
        <a:bodyPr/>
        <a:lstStyle/>
        <a:p>
          <a:pPr rtl="0"/>
          <a:r>
            <a:rPr lang="es-MX" sz="1400" dirty="0">
              <a:solidFill>
                <a:schemeClr val="bg1"/>
              </a:solidFill>
            </a:rPr>
            <a:t>PROVIAS</a:t>
          </a:r>
          <a:endParaRPr lang="es-PE" sz="1400" dirty="0">
            <a:solidFill>
              <a:schemeClr val="bg1"/>
            </a:solidFill>
          </a:endParaRPr>
        </a:p>
      </dgm:t>
    </dgm:pt>
    <dgm:pt modelId="{48F7928D-DCA1-4797-8C63-25C3E7031F1F}" type="parTrans" cxnId="{3017B717-4EAB-4281-BFA7-1357E59FCB49}">
      <dgm:prSet/>
      <dgm:spPr/>
      <dgm:t>
        <a:bodyPr/>
        <a:lstStyle/>
        <a:p>
          <a:endParaRPr lang="es-PE" sz="4000"/>
        </a:p>
      </dgm:t>
    </dgm:pt>
    <dgm:pt modelId="{3DE51071-D123-4816-95A7-D780B2881088}" type="sibTrans" cxnId="{3017B717-4EAB-4281-BFA7-1357E59FCB49}">
      <dgm:prSet/>
      <dgm:spPr/>
      <dgm:t>
        <a:bodyPr/>
        <a:lstStyle/>
        <a:p>
          <a:endParaRPr lang="es-PE" sz="4000"/>
        </a:p>
      </dgm:t>
    </dgm:pt>
    <dgm:pt modelId="{FFBD3CBB-94E9-48BF-B2D3-3BE1D967637C}">
      <dgm:prSet custT="1"/>
      <dgm:spPr>
        <a:solidFill>
          <a:srgbClr val="324782"/>
        </a:solidFill>
        <a:ln>
          <a:noFill/>
        </a:ln>
      </dgm:spPr>
      <dgm:t>
        <a:bodyPr/>
        <a:lstStyle/>
        <a:p>
          <a:pPr rtl="0"/>
          <a:r>
            <a:rPr lang="es-MX" sz="1400" dirty="0">
              <a:solidFill>
                <a:schemeClr val="bg1"/>
              </a:solidFill>
            </a:rPr>
            <a:t>OEFA</a:t>
          </a:r>
          <a:endParaRPr lang="es-PE" sz="1400" dirty="0">
            <a:solidFill>
              <a:schemeClr val="bg1"/>
            </a:solidFill>
          </a:endParaRPr>
        </a:p>
      </dgm:t>
    </dgm:pt>
    <dgm:pt modelId="{A27648A9-7869-4452-A853-1987DD948BB6}" type="parTrans" cxnId="{112F982E-8BC6-4D77-9711-ED751A8C1494}">
      <dgm:prSet/>
      <dgm:spPr/>
      <dgm:t>
        <a:bodyPr/>
        <a:lstStyle/>
        <a:p>
          <a:endParaRPr lang="es-PE" sz="4000"/>
        </a:p>
      </dgm:t>
    </dgm:pt>
    <dgm:pt modelId="{136E4791-DA5F-4176-B2E3-B069557366B8}" type="sibTrans" cxnId="{112F982E-8BC6-4D77-9711-ED751A8C1494}">
      <dgm:prSet/>
      <dgm:spPr/>
      <dgm:t>
        <a:bodyPr/>
        <a:lstStyle/>
        <a:p>
          <a:endParaRPr lang="es-PE" sz="4000"/>
        </a:p>
      </dgm:t>
    </dgm:pt>
    <dgm:pt modelId="{A4C6863F-ACE0-4731-A2C0-3BC46573E1FD}">
      <dgm:prSet custT="1"/>
      <dgm:spPr>
        <a:solidFill>
          <a:srgbClr val="3F59A2"/>
        </a:solidFill>
        <a:ln>
          <a:noFill/>
        </a:ln>
      </dgm:spPr>
      <dgm:t>
        <a:bodyPr/>
        <a:lstStyle/>
        <a:p>
          <a:pPr rtl="0"/>
          <a:r>
            <a:rPr lang="es-PE" sz="1400" dirty="0">
              <a:solidFill>
                <a:schemeClr val="bg1"/>
              </a:solidFill>
            </a:rPr>
            <a:t>MINAM</a:t>
          </a:r>
        </a:p>
      </dgm:t>
    </dgm:pt>
    <dgm:pt modelId="{13C153BE-387B-4ECD-B37D-AFAD51067B85}" type="parTrans" cxnId="{3CE42FF8-8E8B-4461-A565-87C576130649}">
      <dgm:prSet/>
      <dgm:spPr/>
      <dgm:t>
        <a:bodyPr/>
        <a:lstStyle/>
        <a:p>
          <a:endParaRPr lang="es-PE" sz="4000"/>
        </a:p>
      </dgm:t>
    </dgm:pt>
    <dgm:pt modelId="{B8BEF403-CF5F-4002-AA30-11E3090DFE06}" type="sibTrans" cxnId="{3CE42FF8-8E8B-4461-A565-87C576130649}">
      <dgm:prSet/>
      <dgm:spPr/>
      <dgm:t>
        <a:bodyPr/>
        <a:lstStyle/>
        <a:p>
          <a:endParaRPr lang="es-PE" sz="4000"/>
        </a:p>
      </dgm:t>
    </dgm:pt>
    <dgm:pt modelId="{B2A30F3D-A416-435C-9324-6BE5601FFC72}">
      <dgm:prSet custT="1"/>
      <dgm:spPr>
        <a:solidFill>
          <a:srgbClr val="324782"/>
        </a:solidFill>
        <a:ln>
          <a:noFill/>
        </a:ln>
      </dgm:spPr>
      <dgm:t>
        <a:bodyPr/>
        <a:lstStyle/>
        <a:p>
          <a:pPr rtl="0"/>
          <a:r>
            <a:rPr lang="es-MX" sz="1400" dirty="0">
              <a:solidFill>
                <a:schemeClr val="bg1"/>
              </a:solidFill>
            </a:rPr>
            <a:t>SERFOR</a:t>
          </a:r>
          <a:endParaRPr lang="es-PE" sz="1400" dirty="0">
            <a:solidFill>
              <a:schemeClr val="bg1"/>
            </a:solidFill>
          </a:endParaRPr>
        </a:p>
      </dgm:t>
    </dgm:pt>
    <dgm:pt modelId="{B79DD715-BECE-4C22-AED1-CEF15C7EF483}" type="parTrans" cxnId="{084A20D5-2737-441E-BD84-BC863123A3ED}">
      <dgm:prSet/>
      <dgm:spPr/>
      <dgm:t>
        <a:bodyPr/>
        <a:lstStyle/>
        <a:p>
          <a:endParaRPr lang="es-PE" sz="4000"/>
        </a:p>
      </dgm:t>
    </dgm:pt>
    <dgm:pt modelId="{B65D2A69-F323-46D7-8D86-08CCF3AD2E87}" type="sibTrans" cxnId="{084A20D5-2737-441E-BD84-BC863123A3ED}">
      <dgm:prSet/>
      <dgm:spPr/>
      <dgm:t>
        <a:bodyPr/>
        <a:lstStyle/>
        <a:p>
          <a:endParaRPr lang="es-PE" sz="4000"/>
        </a:p>
      </dgm:t>
    </dgm:pt>
    <dgm:pt modelId="{8AC60417-E11B-4D46-8D69-9DC37BC8F9BB}">
      <dgm:prSet custT="1"/>
      <dgm:spPr>
        <a:solidFill>
          <a:srgbClr val="3F59A2"/>
        </a:solidFill>
        <a:ln>
          <a:noFill/>
        </a:ln>
      </dgm:spPr>
      <dgm:t>
        <a:bodyPr/>
        <a:lstStyle/>
        <a:p>
          <a:pPr rtl="0"/>
          <a:r>
            <a:rPr lang="es-PE" sz="1400" dirty="0">
              <a:solidFill>
                <a:schemeClr val="bg1"/>
              </a:solidFill>
            </a:rPr>
            <a:t>MTC</a:t>
          </a:r>
        </a:p>
      </dgm:t>
    </dgm:pt>
    <dgm:pt modelId="{077BBC2C-0E2A-493D-AB15-E472B9262748}" type="parTrans" cxnId="{7A5F8F99-94CD-4178-8ED0-CC130EE51F90}">
      <dgm:prSet/>
      <dgm:spPr/>
      <dgm:t>
        <a:bodyPr/>
        <a:lstStyle/>
        <a:p>
          <a:endParaRPr lang="es-PE" sz="4000"/>
        </a:p>
      </dgm:t>
    </dgm:pt>
    <dgm:pt modelId="{300D459F-6FE0-4239-91F8-D6B461B09DAC}" type="sibTrans" cxnId="{7A5F8F99-94CD-4178-8ED0-CC130EE51F90}">
      <dgm:prSet/>
      <dgm:spPr/>
      <dgm:t>
        <a:bodyPr/>
        <a:lstStyle/>
        <a:p>
          <a:endParaRPr lang="es-PE" sz="4000"/>
        </a:p>
      </dgm:t>
    </dgm:pt>
    <dgm:pt modelId="{45C0C326-F949-43D1-B670-7FEEAC59274B}">
      <dgm:prSet custT="1"/>
      <dgm:spPr>
        <a:solidFill>
          <a:srgbClr val="B34994"/>
        </a:solidFill>
        <a:ln>
          <a:noFill/>
        </a:ln>
      </dgm:spPr>
      <dgm:t>
        <a:bodyPr/>
        <a:lstStyle/>
        <a:p>
          <a:pPr rtl="0">
            <a:lnSpc>
              <a:spcPts val="1000"/>
            </a:lnSpc>
          </a:pPr>
          <a:r>
            <a:rPr lang="es-MX" sz="1200" b="1" dirty="0">
              <a:solidFill>
                <a:schemeClr val="bg1"/>
              </a:solidFill>
            </a:rPr>
            <a:t>COMUNIDADES</a:t>
          </a:r>
          <a:endParaRPr lang="es-MX" sz="1400" b="1" dirty="0">
            <a:solidFill>
              <a:schemeClr val="bg1"/>
            </a:solidFill>
          </a:endParaRPr>
        </a:p>
        <a:p>
          <a:pPr rtl="0">
            <a:lnSpc>
              <a:spcPts val="1000"/>
            </a:lnSpc>
          </a:pPr>
          <a:r>
            <a:rPr lang="es-MX" sz="1400" b="1" dirty="0">
              <a:solidFill>
                <a:schemeClr val="bg1"/>
              </a:solidFill>
            </a:rPr>
            <a:t> INDIGENAS</a:t>
          </a:r>
          <a:endParaRPr lang="es-PE" sz="1400" b="1" dirty="0">
            <a:solidFill>
              <a:schemeClr val="bg1"/>
            </a:solidFill>
          </a:endParaRPr>
        </a:p>
      </dgm:t>
    </dgm:pt>
    <dgm:pt modelId="{4D88AC93-C24B-4FAF-B8E8-AD0FAED1B3AD}" type="parTrans" cxnId="{F9090222-8ED5-4C4A-9EB7-2AC438DED014}">
      <dgm:prSet/>
      <dgm:spPr/>
      <dgm:t>
        <a:bodyPr/>
        <a:lstStyle/>
        <a:p>
          <a:endParaRPr lang="es-PE"/>
        </a:p>
      </dgm:t>
    </dgm:pt>
    <dgm:pt modelId="{0D6A06D3-31BD-4930-860C-E7F92A3A841F}" type="sibTrans" cxnId="{F9090222-8ED5-4C4A-9EB7-2AC438DED014}">
      <dgm:prSet/>
      <dgm:spPr/>
      <dgm:t>
        <a:bodyPr/>
        <a:lstStyle/>
        <a:p>
          <a:endParaRPr lang="es-PE"/>
        </a:p>
      </dgm:t>
    </dgm:pt>
    <dgm:pt modelId="{C11A6EE4-CA9A-4CE2-A1CA-B02CBEE1AC02}" type="pres">
      <dgm:prSet presAssocID="{C451C334-4059-4F9D-99CA-A205ABBC975A}" presName="Name0" presStyleCnt="0">
        <dgm:presLayoutVars>
          <dgm:dir/>
          <dgm:resizeHandles val="exact"/>
        </dgm:presLayoutVars>
      </dgm:prSet>
      <dgm:spPr/>
      <dgm:t>
        <a:bodyPr/>
        <a:lstStyle/>
        <a:p>
          <a:endParaRPr lang="es-ES"/>
        </a:p>
      </dgm:t>
    </dgm:pt>
    <dgm:pt modelId="{9EDB6A6C-5A72-41CB-B3CC-C13F161ADE1C}" type="pres">
      <dgm:prSet presAssocID="{C451C334-4059-4F9D-99CA-A205ABBC975A}" presName="cycle" presStyleCnt="0"/>
      <dgm:spPr/>
    </dgm:pt>
    <dgm:pt modelId="{57A7341E-100B-446C-80C7-44DD8D4CC1F7}" type="pres">
      <dgm:prSet presAssocID="{C1A45943-8DA3-4AB4-8CE7-6FFAA1A32671}" presName="nodeFirstNode" presStyleLbl="node1" presStyleIdx="0" presStyleCnt="15" custScaleX="156748" custScaleY="136198">
        <dgm:presLayoutVars>
          <dgm:bulletEnabled val="1"/>
        </dgm:presLayoutVars>
      </dgm:prSet>
      <dgm:spPr/>
      <dgm:t>
        <a:bodyPr/>
        <a:lstStyle/>
        <a:p>
          <a:endParaRPr lang="es-ES"/>
        </a:p>
      </dgm:t>
    </dgm:pt>
    <dgm:pt modelId="{595D819F-6FEE-4417-AF85-ACE6D3124606}" type="pres">
      <dgm:prSet presAssocID="{F539A16E-4E25-46A8-9962-5F1623FCBDE6}" presName="sibTransFirstNode" presStyleLbl="bgShp" presStyleIdx="0" presStyleCnt="1" custAng="0"/>
      <dgm:spPr/>
      <dgm:t>
        <a:bodyPr/>
        <a:lstStyle/>
        <a:p>
          <a:endParaRPr lang="es-ES"/>
        </a:p>
      </dgm:t>
    </dgm:pt>
    <dgm:pt modelId="{C06711CA-6E1F-4125-9CFE-3E0447D1413E}" type="pres">
      <dgm:prSet presAssocID="{45C0C326-F949-43D1-B670-7FEEAC59274B}" presName="nodeFollowingNodes" presStyleLbl="node1" presStyleIdx="1" presStyleCnt="15" custScaleX="230897" custScaleY="147745" custRadScaleRad="115773" custRadScaleInc="88130">
        <dgm:presLayoutVars>
          <dgm:bulletEnabled val="1"/>
        </dgm:presLayoutVars>
      </dgm:prSet>
      <dgm:spPr/>
      <dgm:t>
        <a:bodyPr/>
        <a:lstStyle/>
        <a:p>
          <a:endParaRPr lang="es-ES"/>
        </a:p>
      </dgm:t>
    </dgm:pt>
    <dgm:pt modelId="{36ABC572-79E1-44C7-A294-39EBFDBD3C76}" type="pres">
      <dgm:prSet presAssocID="{2D66ED5D-90C5-47BC-B158-B68FFC98B553}" presName="nodeFollowingNodes" presStyleLbl="node1" presStyleIdx="2" presStyleCnt="15" custScaleX="134391" custRadScaleRad="102677" custRadScaleInc="35535">
        <dgm:presLayoutVars>
          <dgm:bulletEnabled val="1"/>
        </dgm:presLayoutVars>
      </dgm:prSet>
      <dgm:spPr/>
      <dgm:t>
        <a:bodyPr/>
        <a:lstStyle/>
        <a:p>
          <a:endParaRPr lang="es-ES"/>
        </a:p>
      </dgm:t>
    </dgm:pt>
    <dgm:pt modelId="{FEE64235-4279-4E1F-B2F1-2080F546BB38}" type="pres">
      <dgm:prSet presAssocID="{AEF71F9C-DBCF-48F4-AECA-74CF36F9F6F0}" presName="nodeFollowingNodes" presStyleLbl="node1" presStyleIdx="3" presStyleCnt="15" custScaleX="131822" custRadScaleRad="103690" custRadScaleInc="28997">
        <dgm:presLayoutVars>
          <dgm:bulletEnabled val="1"/>
        </dgm:presLayoutVars>
      </dgm:prSet>
      <dgm:spPr/>
      <dgm:t>
        <a:bodyPr/>
        <a:lstStyle/>
        <a:p>
          <a:endParaRPr lang="es-ES"/>
        </a:p>
      </dgm:t>
    </dgm:pt>
    <dgm:pt modelId="{E05BCE9C-F7FE-4E76-B742-B9B27B3AB110}" type="pres">
      <dgm:prSet presAssocID="{81CBC411-60FF-479B-ADE4-CD563C41A0CD}" presName="nodeFollowingNodes" presStyleLbl="node1" presStyleIdx="4" presStyleCnt="15" custRadScaleRad="98971" custRadScaleInc="12265">
        <dgm:presLayoutVars>
          <dgm:bulletEnabled val="1"/>
        </dgm:presLayoutVars>
      </dgm:prSet>
      <dgm:spPr/>
      <dgm:t>
        <a:bodyPr/>
        <a:lstStyle/>
        <a:p>
          <a:endParaRPr lang="es-ES"/>
        </a:p>
      </dgm:t>
    </dgm:pt>
    <dgm:pt modelId="{6D60483C-18C9-41B6-B7DC-48745AC0EF97}" type="pres">
      <dgm:prSet presAssocID="{F8532FBD-B5B4-4DAD-BE34-1C23ACD873C3}" presName="nodeFollowingNodes" presStyleLbl="node1" presStyleIdx="5" presStyleCnt="15" custScaleX="162945" custScaleY="200592">
        <dgm:presLayoutVars>
          <dgm:bulletEnabled val="1"/>
        </dgm:presLayoutVars>
      </dgm:prSet>
      <dgm:spPr/>
      <dgm:t>
        <a:bodyPr/>
        <a:lstStyle/>
        <a:p>
          <a:endParaRPr lang="es-ES"/>
        </a:p>
      </dgm:t>
    </dgm:pt>
    <dgm:pt modelId="{58EE24F6-1493-4EA1-A036-718EC21C54C2}" type="pres">
      <dgm:prSet presAssocID="{28250A82-57ED-4146-953A-C5FE832B1D3D}" presName="nodeFollowingNodes" presStyleLbl="node1" presStyleIdx="6" presStyleCnt="15" custScaleX="122295" custScaleY="95848" custRadScaleRad="101735" custRadScaleInc="-7608">
        <dgm:presLayoutVars>
          <dgm:bulletEnabled val="1"/>
        </dgm:presLayoutVars>
      </dgm:prSet>
      <dgm:spPr/>
      <dgm:t>
        <a:bodyPr/>
        <a:lstStyle/>
        <a:p>
          <a:endParaRPr lang="es-ES"/>
        </a:p>
      </dgm:t>
    </dgm:pt>
    <dgm:pt modelId="{645C94BB-9724-46A5-8AB6-4448E06C01ED}" type="pres">
      <dgm:prSet presAssocID="{B9AAB080-5CB3-429A-9E9D-03F5BFD62A6C}" presName="nodeFollowingNodes" presStyleLbl="node1" presStyleIdx="7" presStyleCnt="15" custScaleX="124864" custScaleY="117873" custRadScaleRad="107611" custRadScaleInc="-32901">
        <dgm:presLayoutVars>
          <dgm:bulletEnabled val="1"/>
        </dgm:presLayoutVars>
      </dgm:prSet>
      <dgm:spPr/>
      <dgm:t>
        <a:bodyPr/>
        <a:lstStyle/>
        <a:p>
          <a:endParaRPr lang="es-ES"/>
        </a:p>
      </dgm:t>
    </dgm:pt>
    <dgm:pt modelId="{C4FFE1FD-9787-4995-BB88-EC95C3372EDD}" type="pres">
      <dgm:prSet presAssocID="{FFCF885B-CEA4-41DE-88FD-3F293EC5958C}" presName="nodeFollowingNodes" presStyleLbl="node1" presStyleIdx="8" presStyleCnt="15" custScaleX="155832" custRadScaleRad="101680">
        <dgm:presLayoutVars>
          <dgm:bulletEnabled val="1"/>
        </dgm:presLayoutVars>
      </dgm:prSet>
      <dgm:spPr/>
      <dgm:t>
        <a:bodyPr/>
        <a:lstStyle/>
        <a:p>
          <a:endParaRPr lang="es-ES"/>
        </a:p>
      </dgm:t>
    </dgm:pt>
    <dgm:pt modelId="{92079CF8-8AFC-4E6D-8CA1-1DE9FDCA1866}" type="pres">
      <dgm:prSet presAssocID="{F054A33B-6710-4093-9802-F9FE017C1C18}" presName="nodeFollowingNodes" presStyleLbl="node1" presStyleIdx="9" presStyleCnt="15" custRadScaleRad="107226" custRadScaleInc="29664">
        <dgm:presLayoutVars>
          <dgm:bulletEnabled val="1"/>
        </dgm:presLayoutVars>
      </dgm:prSet>
      <dgm:spPr/>
      <dgm:t>
        <a:bodyPr/>
        <a:lstStyle/>
        <a:p>
          <a:endParaRPr lang="es-ES"/>
        </a:p>
      </dgm:t>
    </dgm:pt>
    <dgm:pt modelId="{4F20F05A-95B2-4BD8-923D-0656F4C41EAE}" type="pres">
      <dgm:prSet presAssocID="{A4170607-2D8E-43A3-96B3-64AC987C0122}" presName="nodeFollowingNodes" presStyleLbl="node1" presStyleIdx="10" presStyleCnt="15" custScaleX="137119" custRadScaleRad="101735" custRadScaleInc="7608">
        <dgm:presLayoutVars>
          <dgm:bulletEnabled val="1"/>
        </dgm:presLayoutVars>
      </dgm:prSet>
      <dgm:spPr/>
      <dgm:t>
        <a:bodyPr/>
        <a:lstStyle/>
        <a:p>
          <a:endParaRPr lang="es-ES"/>
        </a:p>
      </dgm:t>
    </dgm:pt>
    <dgm:pt modelId="{09E218E5-2020-44BF-BC3A-29A3906FE8C7}" type="pres">
      <dgm:prSet presAssocID="{FFBD3CBB-94E9-48BF-B2D3-3BE1D967637C}" presName="nodeFollowingNodes" presStyleLbl="node1" presStyleIdx="11" presStyleCnt="15" custScaleX="116082">
        <dgm:presLayoutVars>
          <dgm:bulletEnabled val="1"/>
        </dgm:presLayoutVars>
      </dgm:prSet>
      <dgm:spPr/>
      <dgm:t>
        <a:bodyPr/>
        <a:lstStyle/>
        <a:p>
          <a:endParaRPr lang="es-ES"/>
        </a:p>
      </dgm:t>
    </dgm:pt>
    <dgm:pt modelId="{5C57FE19-1F39-459F-BFCD-7BF7796EEFB6}" type="pres">
      <dgm:prSet presAssocID="{A4C6863F-ACE0-4731-A2C0-3BC46573E1FD}" presName="nodeFollowingNodes" presStyleLbl="node1" presStyleIdx="12" presStyleCnt="15" custRadScaleRad="98971" custRadScaleInc="-12265">
        <dgm:presLayoutVars>
          <dgm:bulletEnabled val="1"/>
        </dgm:presLayoutVars>
      </dgm:prSet>
      <dgm:spPr/>
      <dgm:t>
        <a:bodyPr/>
        <a:lstStyle/>
        <a:p>
          <a:endParaRPr lang="es-ES"/>
        </a:p>
      </dgm:t>
    </dgm:pt>
    <dgm:pt modelId="{B1081BF3-CAC5-4FE7-BE16-68D922AA6628}" type="pres">
      <dgm:prSet presAssocID="{B2A30F3D-A416-435C-9324-6BE5601FFC72}" presName="nodeFollowingNodes" presStyleLbl="node1" presStyleIdx="13" presStyleCnt="15" custScaleX="121979" custRadScaleRad="103690" custRadScaleInc="-28996">
        <dgm:presLayoutVars>
          <dgm:bulletEnabled val="1"/>
        </dgm:presLayoutVars>
      </dgm:prSet>
      <dgm:spPr/>
      <dgm:t>
        <a:bodyPr/>
        <a:lstStyle/>
        <a:p>
          <a:endParaRPr lang="es-ES"/>
        </a:p>
      </dgm:t>
    </dgm:pt>
    <dgm:pt modelId="{710C3717-0B13-4AC0-9B94-77F3A5442788}" type="pres">
      <dgm:prSet presAssocID="{8AC60417-E11B-4D46-8D69-9DC37BC8F9BB}" presName="nodeFollowingNodes" presStyleLbl="node1" presStyleIdx="14" presStyleCnt="15" custScaleX="112287" custScaleY="114529" custRadScaleRad="102677" custRadScaleInc="-35535">
        <dgm:presLayoutVars>
          <dgm:bulletEnabled val="1"/>
        </dgm:presLayoutVars>
      </dgm:prSet>
      <dgm:spPr/>
      <dgm:t>
        <a:bodyPr/>
        <a:lstStyle/>
        <a:p>
          <a:endParaRPr lang="es-ES"/>
        </a:p>
      </dgm:t>
    </dgm:pt>
  </dgm:ptLst>
  <dgm:cxnLst>
    <dgm:cxn modelId="{A56ACE8D-6226-422B-A3DC-D59871F8CA79}" type="presOf" srcId="{28250A82-57ED-4146-953A-C5FE832B1D3D}" destId="{58EE24F6-1493-4EA1-A036-718EC21C54C2}" srcOrd="0" destOrd="0" presId="urn:microsoft.com/office/officeart/2005/8/layout/cycle3"/>
    <dgm:cxn modelId="{500496BC-496B-4A8B-AF40-CD65414F60AF}" type="presOf" srcId="{45C0C326-F949-43D1-B670-7FEEAC59274B}" destId="{C06711CA-6E1F-4125-9CFE-3E0447D1413E}" srcOrd="0" destOrd="0" presId="urn:microsoft.com/office/officeart/2005/8/layout/cycle3"/>
    <dgm:cxn modelId="{62D4A35D-C5FE-4346-905E-405F752D3F81}" srcId="{C451C334-4059-4F9D-99CA-A205ABBC975A}" destId="{2D66ED5D-90C5-47BC-B158-B68FFC98B553}" srcOrd="2" destOrd="0" parTransId="{A288A74B-1A21-440C-AD1B-4374C513DC47}" sibTransId="{632F9701-92CD-475C-83C1-12D2E79D8168}"/>
    <dgm:cxn modelId="{084A20D5-2737-441E-BD84-BC863123A3ED}" srcId="{C451C334-4059-4F9D-99CA-A205ABBC975A}" destId="{B2A30F3D-A416-435C-9324-6BE5601FFC72}" srcOrd="13" destOrd="0" parTransId="{B79DD715-BECE-4C22-AED1-CEF15C7EF483}" sibTransId="{B65D2A69-F323-46D7-8D86-08CCF3AD2E87}"/>
    <dgm:cxn modelId="{630CCFEF-5AA7-43C8-A3F9-E0B547509522}" srcId="{C451C334-4059-4F9D-99CA-A205ABBC975A}" destId="{81CBC411-60FF-479B-ADE4-CD563C41A0CD}" srcOrd="4" destOrd="0" parTransId="{F3D1B47C-2F6D-456C-A54F-E98D55ABEE2E}" sibTransId="{3E0391B3-EFE0-40C2-ACC8-E4A364F132A6}"/>
    <dgm:cxn modelId="{592A0880-B117-4709-B34C-6B1A1286FF26}" type="presOf" srcId="{C451C334-4059-4F9D-99CA-A205ABBC975A}" destId="{C11A6EE4-CA9A-4CE2-A1CA-B02CBEE1AC02}" srcOrd="0" destOrd="0" presId="urn:microsoft.com/office/officeart/2005/8/layout/cycle3"/>
    <dgm:cxn modelId="{C1235526-2AE4-4C34-B797-08A0B63E2CED}" srcId="{C451C334-4059-4F9D-99CA-A205ABBC975A}" destId="{B9AAB080-5CB3-429A-9E9D-03F5BFD62A6C}" srcOrd="7" destOrd="0" parTransId="{422A143F-6582-4EE6-ABCC-F5A608CDCD37}" sibTransId="{595445AC-7DF5-4306-B973-5E56E6635FAB}"/>
    <dgm:cxn modelId="{2735186E-4C31-4F66-93A1-BCF20338432B}" srcId="{C451C334-4059-4F9D-99CA-A205ABBC975A}" destId="{FFCF885B-CEA4-41DE-88FD-3F293EC5958C}" srcOrd="8" destOrd="0" parTransId="{DAAED691-41BF-43D2-81C4-F6E438144CCB}" sibTransId="{430E391C-37C3-4030-BA75-BF311464B04C}"/>
    <dgm:cxn modelId="{DA7DCB8A-50AD-447F-98CD-FAC3835D9FF5}" srcId="{C451C334-4059-4F9D-99CA-A205ABBC975A}" destId="{F8532FBD-B5B4-4DAD-BE34-1C23ACD873C3}" srcOrd="5" destOrd="0" parTransId="{64230E9F-6E0D-47C6-A01E-E93701CBB518}" sibTransId="{465ACDFA-D710-47E1-BE76-4E72722E19E8}"/>
    <dgm:cxn modelId="{2FBFC44F-6968-4851-9552-4C98DC38F64D}" srcId="{C451C334-4059-4F9D-99CA-A205ABBC975A}" destId="{28250A82-57ED-4146-953A-C5FE832B1D3D}" srcOrd="6" destOrd="0" parTransId="{EBB911D6-7BF1-4A8A-A80C-35433E5748C2}" sibTransId="{5AC5BE72-C056-4C11-B8EC-DD9893100FC9}"/>
    <dgm:cxn modelId="{316222FC-ECC0-440F-8298-12DFBBD9ACB6}" type="presOf" srcId="{F539A16E-4E25-46A8-9962-5F1623FCBDE6}" destId="{595D819F-6FEE-4417-AF85-ACE6D3124606}" srcOrd="0" destOrd="0" presId="urn:microsoft.com/office/officeart/2005/8/layout/cycle3"/>
    <dgm:cxn modelId="{F621DAD1-2759-4B54-AC51-5D06D2CEBEC4}" type="presOf" srcId="{C1A45943-8DA3-4AB4-8CE7-6FFAA1A32671}" destId="{57A7341E-100B-446C-80C7-44DD8D4CC1F7}" srcOrd="0" destOrd="0" presId="urn:microsoft.com/office/officeart/2005/8/layout/cycle3"/>
    <dgm:cxn modelId="{C4735776-4A04-4AE6-A7B4-E92A7E9F1C8D}" type="presOf" srcId="{81CBC411-60FF-479B-ADE4-CD563C41A0CD}" destId="{E05BCE9C-F7FE-4E76-B742-B9B27B3AB110}" srcOrd="0" destOrd="0" presId="urn:microsoft.com/office/officeart/2005/8/layout/cycle3"/>
    <dgm:cxn modelId="{3017B717-4EAB-4281-BFA7-1357E59FCB49}" srcId="{C451C334-4059-4F9D-99CA-A205ABBC975A}" destId="{A4170607-2D8E-43A3-96B3-64AC987C0122}" srcOrd="10" destOrd="0" parTransId="{48F7928D-DCA1-4797-8C63-25C3E7031F1F}" sibTransId="{3DE51071-D123-4816-95A7-D780B2881088}"/>
    <dgm:cxn modelId="{83BB9439-D020-4F1D-A31F-2F577EFE0F94}" type="presOf" srcId="{8AC60417-E11B-4D46-8D69-9DC37BC8F9BB}" destId="{710C3717-0B13-4AC0-9B94-77F3A5442788}" srcOrd="0" destOrd="0" presId="urn:microsoft.com/office/officeart/2005/8/layout/cycle3"/>
    <dgm:cxn modelId="{7A5F8F99-94CD-4178-8ED0-CC130EE51F90}" srcId="{C451C334-4059-4F9D-99CA-A205ABBC975A}" destId="{8AC60417-E11B-4D46-8D69-9DC37BC8F9BB}" srcOrd="14" destOrd="0" parTransId="{077BBC2C-0E2A-493D-AB15-E472B9262748}" sibTransId="{300D459F-6FE0-4239-91F8-D6B461B09DAC}"/>
    <dgm:cxn modelId="{F9090222-8ED5-4C4A-9EB7-2AC438DED014}" srcId="{C451C334-4059-4F9D-99CA-A205ABBC975A}" destId="{45C0C326-F949-43D1-B670-7FEEAC59274B}" srcOrd="1" destOrd="0" parTransId="{4D88AC93-C24B-4FAF-B8E8-AD0FAED1B3AD}" sibTransId="{0D6A06D3-31BD-4930-860C-E7F92A3A841F}"/>
    <dgm:cxn modelId="{112F982E-8BC6-4D77-9711-ED751A8C1494}" srcId="{C451C334-4059-4F9D-99CA-A205ABBC975A}" destId="{FFBD3CBB-94E9-48BF-B2D3-3BE1D967637C}" srcOrd="11" destOrd="0" parTransId="{A27648A9-7869-4452-A853-1987DD948BB6}" sibTransId="{136E4791-DA5F-4176-B2E3-B069557366B8}"/>
    <dgm:cxn modelId="{3CE42FF8-8E8B-4461-A565-87C576130649}" srcId="{C451C334-4059-4F9D-99CA-A205ABBC975A}" destId="{A4C6863F-ACE0-4731-A2C0-3BC46573E1FD}" srcOrd="12" destOrd="0" parTransId="{13C153BE-387B-4ECD-B37D-AFAD51067B85}" sibTransId="{B8BEF403-CF5F-4002-AA30-11E3090DFE06}"/>
    <dgm:cxn modelId="{6EE0331C-E2AB-43CC-B062-672B7D22B5C0}" srcId="{C451C334-4059-4F9D-99CA-A205ABBC975A}" destId="{AEF71F9C-DBCF-48F4-AECA-74CF36F9F6F0}" srcOrd="3" destOrd="0" parTransId="{21FA7B31-32D0-4AE5-AECF-54F3A613DAA0}" sibTransId="{2E22B0AF-8A74-4527-9EEC-2B0BA8E74A66}"/>
    <dgm:cxn modelId="{1F812AAC-EB8D-4FF1-B297-277B8207E2A5}" type="presOf" srcId="{A4170607-2D8E-43A3-96B3-64AC987C0122}" destId="{4F20F05A-95B2-4BD8-923D-0656F4C41EAE}" srcOrd="0" destOrd="0" presId="urn:microsoft.com/office/officeart/2005/8/layout/cycle3"/>
    <dgm:cxn modelId="{0FCD4E2C-4366-4ACC-9BFA-22009BB769CA}" type="presOf" srcId="{F8532FBD-B5B4-4DAD-BE34-1C23ACD873C3}" destId="{6D60483C-18C9-41B6-B7DC-48745AC0EF97}" srcOrd="0" destOrd="0" presId="urn:microsoft.com/office/officeart/2005/8/layout/cycle3"/>
    <dgm:cxn modelId="{E72D6473-0735-48CD-8F28-F59604C6A575}" type="presOf" srcId="{B2A30F3D-A416-435C-9324-6BE5601FFC72}" destId="{B1081BF3-CAC5-4FE7-BE16-68D922AA6628}" srcOrd="0" destOrd="0" presId="urn:microsoft.com/office/officeart/2005/8/layout/cycle3"/>
    <dgm:cxn modelId="{C7C30BA8-B629-473A-896C-6B921B74EF40}" type="presOf" srcId="{B9AAB080-5CB3-429A-9E9D-03F5BFD62A6C}" destId="{645C94BB-9724-46A5-8AB6-4448E06C01ED}" srcOrd="0" destOrd="0" presId="urn:microsoft.com/office/officeart/2005/8/layout/cycle3"/>
    <dgm:cxn modelId="{802029DC-9D6D-4AAF-823E-C22488EE8882}" type="presOf" srcId="{F054A33B-6710-4093-9802-F9FE017C1C18}" destId="{92079CF8-8AFC-4E6D-8CA1-1DE9FDCA1866}" srcOrd="0" destOrd="0" presId="urn:microsoft.com/office/officeart/2005/8/layout/cycle3"/>
    <dgm:cxn modelId="{F60AE34B-46D4-4326-A065-8D9C563EB251}" type="presOf" srcId="{AEF71F9C-DBCF-48F4-AECA-74CF36F9F6F0}" destId="{FEE64235-4279-4E1F-B2F1-2080F546BB38}" srcOrd="0" destOrd="0" presId="urn:microsoft.com/office/officeart/2005/8/layout/cycle3"/>
    <dgm:cxn modelId="{C920FDE0-B18E-438B-AC06-83A4B4D61257}" type="presOf" srcId="{FFCF885B-CEA4-41DE-88FD-3F293EC5958C}" destId="{C4FFE1FD-9787-4995-BB88-EC95C3372EDD}" srcOrd="0" destOrd="0" presId="urn:microsoft.com/office/officeart/2005/8/layout/cycle3"/>
    <dgm:cxn modelId="{D5555C73-081D-4941-B608-C2587BC2BC68}" srcId="{C451C334-4059-4F9D-99CA-A205ABBC975A}" destId="{C1A45943-8DA3-4AB4-8CE7-6FFAA1A32671}" srcOrd="0" destOrd="0" parTransId="{748C67EE-FF1A-41B5-8EFA-E40E954F1B9D}" sibTransId="{F539A16E-4E25-46A8-9962-5F1623FCBDE6}"/>
    <dgm:cxn modelId="{2E8A15C8-54BC-4A95-B2D3-55D52B549DBE}" type="presOf" srcId="{A4C6863F-ACE0-4731-A2C0-3BC46573E1FD}" destId="{5C57FE19-1F39-459F-BFCD-7BF7796EEFB6}" srcOrd="0" destOrd="0" presId="urn:microsoft.com/office/officeart/2005/8/layout/cycle3"/>
    <dgm:cxn modelId="{E8C5BA21-F223-43B2-B43A-376AC000ABB8}" srcId="{C451C334-4059-4F9D-99CA-A205ABBC975A}" destId="{F054A33B-6710-4093-9802-F9FE017C1C18}" srcOrd="9" destOrd="0" parTransId="{EB8B4060-29A6-4719-8BB9-32200CAD24A4}" sibTransId="{764028E7-8EE5-4ACF-952D-9508A995D625}"/>
    <dgm:cxn modelId="{9148C819-3999-43A6-AE5E-7E0B1850A511}" type="presOf" srcId="{FFBD3CBB-94E9-48BF-B2D3-3BE1D967637C}" destId="{09E218E5-2020-44BF-BC3A-29A3906FE8C7}" srcOrd="0" destOrd="0" presId="urn:microsoft.com/office/officeart/2005/8/layout/cycle3"/>
    <dgm:cxn modelId="{4C377533-8738-4622-A16E-6414C3A7A1AB}" type="presOf" srcId="{2D66ED5D-90C5-47BC-B158-B68FFC98B553}" destId="{36ABC572-79E1-44C7-A294-39EBFDBD3C76}" srcOrd="0" destOrd="0" presId="urn:microsoft.com/office/officeart/2005/8/layout/cycle3"/>
    <dgm:cxn modelId="{72265C8F-2A5B-48FF-8B16-A0B4065B529A}" type="presParOf" srcId="{C11A6EE4-CA9A-4CE2-A1CA-B02CBEE1AC02}" destId="{9EDB6A6C-5A72-41CB-B3CC-C13F161ADE1C}" srcOrd="0" destOrd="0" presId="urn:microsoft.com/office/officeart/2005/8/layout/cycle3"/>
    <dgm:cxn modelId="{86F620AF-6096-42CB-86FA-6A9A74A81F31}" type="presParOf" srcId="{9EDB6A6C-5A72-41CB-B3CC-C13F161ADE1C}" destId="{57A7341E-100B-446C-80C7-44DD8D4CC1F7}" srcOrd="0" destOrd="0" presId="urn:microsoft.com/office/officeart/2005/8/layout/cycle3"/>
    <dgm:cxn modelId="{32BB085A-006B-4701-B3C4-FCF37E073109}" type="presParOf" srcId="{9EDB6A6C-5A72-41CB-B3CC-C13F161ADE1C}" destId="{595D819F-6FEE-4417-AF85-ACE6D3124606}" srcOrd="1" destOrd="0" presId="urn:microsoft.com/office/officeart/2005/8/layout/cycle3"/>
    <dgm:cxn modelId="{43855332-ED68-4538-A7BC-88DD19DCC695}" type="presParOf" srcId="{9EDB6A6C-5A72-41CB-B3CC-C13F161ADE1C}" destId="{C06711CA-6E1F-4125-9CFE-3E0447D1413E}" srcOrd="2" destOrd="0" presId="urn:microsoft.com/office/officeart/2005/8/layout/cycle3"/>
    <dgm:cxn modelId="{06283972-48C1-44AE-9855-3423C7830D4E}" type="presParOf" srcId="{9EDB6A6C-5A72-41CB-B3CC-C13F161ADE1C}" destId="{36ABC572-79E1-44C7-A294-39EBFDBD3C76}" srcOrd="3" destOrd="0" presId="urn:microsoft.com/office/officeart/2005/8/layout/cycle3"/>
    <dgm:cxn modelId="{FE2FA1B7-A02D-4585-AE13-E8565EE92EE7}" type="presParOf" srcId="{9EDB6A6C-5A72-41CB-B3CC-C13F161ADE1C}" destId="{FEE64235-4279-4E1F-B2F1-2080F546BB38}" srcOrd="4" destOrd="0" presId="urn:microsoft.com/office/officeart/2005/8/layout/cycle3"/>
    <dgm:cxn modelId="{F136B8BD-EA69-4DA9-94DF-B875E7D1EA2B}" type="presParOf" srcId="{9EDB6A6C-5A72-41CB-B3CC-C13F161ADE1C}" destId="{E05BCE9C-F7FE-4E76-B742-B9B27B3AB110}" srcOrd="5" destOrd="0" presId="urn:microsoft.com/office/officeart/2005/8/layout/cycle3"/>
    <dgm:cxn modelId="{154A716E-9270-4A91-8D7E-3CAEC74D066D}" type="presParOf" srcId="{9EDB6A6C-5A72-41CB-B3CC-C13F161ADE1C}" destId="{6D60483C-18C9-41B6-B7DC-48745AC0EF97}" srcOrd="6" destOrd="0" presId="urn:microsoft.com/office/officeart/2005/8/layout/cycle3"/>
    <dgm:cxn modelId="{38D88850-590D-4E92-A72D-CD89194D3B46}" type="presParOf" srcId="{9EDB6A6C-5A72-41CB-B3CC-C13F161ADE1C}" destId="{58EE24F6-1493-4EA1-A036-718EC21C54C2}" srcOrd="7" destOrd="0" presId="urn:microsoft.com/office/officeart/2005/8/layout/cycle3"/>
    <dgm:cxn modelId="{045C1BD8-7860-401D-A68D-8D02DDEE3709}" type="presParOf" srcId="{9EDB6A6C-5A72-41CB-B3CC-C13F161ADE1C}" destId="{645C94BB-9724-46A5-8AB6-4448E06C01ED}" srcOrd="8" destOrd="0" presId="urn:microsoft.com/office/officeart/2005/8/layout/cycle3"/>
    <dgm:cxn modelId="{EFE35FCF-0B92-4625-B251-DC38EB7BD4AA}" type="presParOf" srcId="{9EDB6A6C-5A72-41CB-B3CC-C13F161ADE1C}" destId="{C4FFE1FD-9787-4995-BB88-EC95C3372EDD}" srcOrd="9" destOrd="0" presId="urn:microsoft.com/office/officeart/2005/8/layout/cycle3"/>
    <dgm:cxn modelId="{018AA212-4FA4-4CA6-B615-DDA467299923}" type="presParOf" srcId="{9EDB6A6C-5A72-41CB-B3CC-C13F161ADE1C}" destId="{92079CF8-8AFC-4E6D-8CA1-1DE9FDCA1866}" srcOrd="10" destOrd="0" presId="urn:microsoft.com/office/officeart/2005/8/layout/cycle3"/>
    <dgm:cxn modelId="{AC5EDEE3-76C9-473B-990F-AF674F5BBF6C}" type="presParOf" srcId="{9EDB6A6C-5A72-41CB-B3CC-C13F161ADE1C}" destId="{4F20F05A-95B2-4BD8-923D-0656F4C41EAE}" srcOrd="11" destOrd="0" presId="urn:microsoft.com/office/officeart/2005/8/layout/cycle3"/>
    <dgm:cxn modelId="{1CC4A136-6338-4FE8-95A6-90CC529A2414}" type="presParOf" srcId="{9EDB6A6C-5A72-41CB-B3CC-C13F161ADE1C}" destId="{09E218E5-2020-44BF-BC3A-29A3906FE8C7}" srcOrd="12" destOrd="0" presId="urn:microsoft.com/office/officeart/2005/8/layout/cycle3"/>
    <dgm:cxn modelId="{AF0E7843-9EF7-4EF8-AC06-65C8B401739A}" type="presParOf" srcId="{9EDB6A6C-5A72-41CB-B3CC-C13F161ADE1C}" destId="{5C57FE19-1F39-459F-BFCD-7BF7796EEFB6}" srcOrd="13" destOrd="0" presId="urn:microsoft.com/office/officeart/2005/8/layout/cycle3"/>
    <dgm:cxn modelId="{A471437F-AFBD-4D6C-A80A-D5BC274E0C6C}" type="presParOf" srcId="{9EDB6A6C-5A72-41CB-B3CC-C13F161ADE1C}" destId="{B1081BF3-CAC5-4FE7-BE16-68D922AA6628}" srcOrd="14" destOrd="0" presId="urn:microsoft.com/office/officeart/2005/8/layout/cycle3"/>
    <dgm:cxn modelId="{0F08C2E5-3162-45FC-A16D-236DCFF579FB}" type="presParOf" srcId="{9EDB6A6C-5A72-41CB-B3CC-C13F161ADE1C}" destId="{710C3717-0B13-4AC0-9B94-77F3A5442788}" srcOrd="1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D0725C-6AA9-45AD-9C4B-C19366CD4E3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PE"/>
        </a:p>
      </dgm:t>
    </dgm:pt>
    <dgm:pt modelId="{5A150BA0-D435-4F48-BAF9-6B28B462C281}">
      <dgm:prSet phldrT="[Texto]"/>
      <dgm:spPr/>
      <dgm:t>
        <a:bodyPr/>
        <a:lstStyle/>
        <a:p>
          <a:r>
            <a:rPr lang="es-PE" dirty="0"/>
            <a:t>CIAM</a:t>
          </a:r>
        </a:p>
      </dgm:t>
    </dgm:pt>
    <dgm:pt modelId="{B8C5ADBF-22C3-4679-8A0E-8623587C4EE3}" type="parTrans" cxnId="{75240CAC-BB94-4F8D-B93F-7C26FD4DD558}">
      <dgm:prSet/>
      <dgm:spPr/>
      <dgm:t>
        <a:bodyPr/>
        <a:lstStyle/>
        <a:p>
          <a:endParaRPr lang="es-PE"/>
        </a:p>
      </dgm:t>
    </dgm:pt>
    <dgm:pt modelId="{E19B9CBA-B2B0-4079-863D-372AD2A59978}" type="sibTrans" cxnId="{75240CAC-BB94-4F8D-B93F-7C26FD4DD558}">
      <dgm:prSet/>
      <dgm:spPr/>
      <dgm:t>
        <a:bodyPr/>
        <a:lstStyle/>
        <a:p>
          <a:endParaRPr lang="es-PE"/>
        </a:p>
      </dgm:t>
    </dgm:pt>
    <dgm:pt modelId="{AC4EE817-14B3-4585-AA65-F30D56C1439E}">
      <dgm:prSet phldrT="[Texto]"/>
      <dgm:spPr/>
      <dgm:t>
        <a:bodyPr/>
        <a:lstStyle/>
        <a:p>
          <a:r>
            <a:rPr lang="es-PE" dirty="0"/>
            <a:t>AIDESEP</a:t>
          </a:r>
        </a:p>
      </dgm:t>
    </dgm:pt>
    <dgm:pt modelId="{588F58E8-29AE-4C5E-BFC4-97DDCD6DE303}" type="parTrans" cxnId="{DFB47771-0A0A-4DC0-9F84-01D92E046F76}">
      <dgm:prSet/>
      <dgm:spPr/>
      <dgm:t>
        <a:bodyPr/>
        <a:lstStyle/>
        <a:p>
          <a:endParaRPr lang="es-PE"/>
        </a:p>
      </dgm:t>
    </dgm:pt>
    <dgm:pt modelId="{97A9ECD4-4E2D-43E6-A06A-8FCB44818768}" type="sibTrans" cxnId="{DFB47771-0A0A-4DC0-9F84-01D92E046F76}">
      <dgm:prSet/>
      <dgm:spPr/>
      <dgm:t>
        <a:bodyPr/>
        <a:lstStyle/>
        <a:p>
          <a:endParaRPr lang="es-PE"/>
        </a:p>
      </dgm:t>
    </dgm:pt>
    <dgm:pt modelId="{7FAFD7F2-FDA8-47FF-9EE1-A52988ED2697}">
      <dgm:prSet phldrT="[Texto]"/>
      <dgm:spPr/>
      <dgm:t>
        <a:bodyPr/>
        <a:lstStyle/>
        <a:p>
          <a:r>
            <a:rPr lang="es-PE" dirty="0"/>
            <a:t>CONAP</a:t>
          </a:r>
        </a:p>
      </dgm:t>
    </dgm:pt>
    <dgm:pt modelId="{E243E9AC-5206-46BA-9EDD-FCF5A7C80D82}" type="parTrans" cxnId="{8858351F-72D5-4B40-B563-1B672E46EE14}">
      <dgm:prSet/>
      <dgm:spPr/>
      <dgm:t>
        <a:bodyPr/>
        <a:lstStyle/>
        <a:p>
          <a:endParaRPr lang="es-PE"/>
        </a:p>
      </dgm:t>
    </dgm:pt>
    <dgm:pt modelId="{19920CB9-C0AB-4FFF-95C8-7EE8B184E018}" type="sibTrans" cxnId="{8858351F-72D5-4B40-B563-1B672E46EE14}">
      <dgm:prSet/>
      <dgm:spPr/>
      <dgm:t>
        <a:bodyPr/>
        <a:lstStyle/>
        <a:p>
          <a:endParaRPr lang="es-PE"/>
        </a:p>
      </dgm:t>
    </dgm:pt>
    <dgm:pt modelId="{5E5AA302-8995-41AD-B2A9-9F946A72D1F3}">
      <dgm:prSet phldrT="[Texto]"/>
      <dgm:spPr/>
      <dgm:t>
        <a:bodyPr/>
        <a:lstStyle/>
        <a:p>
          <a:r>
            <a:rPr lang="es-PE" dirty="0"/>
            <a:t>ONAMIAP</a:t>
          </a:r>
        </a:p>
      </dgm:t>
    </dgm:pt>
    <dgm:pt modelId="{555AFEB6-6C99-4CEF-9D6A-41D3A491EE1C}" type="parTrans" cxnId="{79E2E0F8-0815-4855-B47E-A5DEF9B04C9C}">
      <dgm:prSet/>
      <dgm:spPr/>
      <dgm:t>
        <a:bodyPr/>
        <a:lstStyle/>
        <a:p>
          <a:endParaRPr lang="es-PE"/>
        </a:p>
      </dgm:t>
    </dgm:pt>
    <dgm:pt modelId="{FB0BB98A-72E3-47C1-B457-C68B87F9C8E8}" type="sibTrans" cxnId="{79E2E0F8-0815-4855-B47E-A5DEF9B04C9C}">
      <dgm:prSet/>
      <dgm:spPr/>
      <dgm:t>
        <a:bodyPr/>
        <a:lstStyle/>
        <a:p>
          <a:endParaRPr lang="es-PE"/>
        </a:p>
      </dgm:t>
    </dgm:pt>
    <dgm:pt modelId="{623EBCC1-D1EC-4CE6-BF41-2116A7499ECD}" type="pres">
      <dgm:prSet presAssocID="{DDD0725C-6AA9-45AD-9C4B-C19366CD4E38}" presName="diagram" presStyleCnt="0">
        <dgm:presLayoutVars>
          <dgm:dir/>
          <dgm:resizeHandles val="exact"/>
        </dgm:presLayoutVars>
      </dgm:prSet>
      <dgm:spPr/>
      <dgm:t>
        <a:bodyPr/>
        <a:lstStyle/>
        <a:p>
          <a:endParaRPr lang="es-ES"/>
        </a:p>
      </dgm:t>
    </dgm:pt>
    <dgm:pt modelId="{1A2CB710-A451-42B3-B6A9-EA95F96AF593}" type="pres">
      <dgm:prSet presAssocID="{5A150BA0-D435-4F48-BAF9-6B28B462C281}" presName="node" presStyleLbl="node1" presStyleIdx="0" presStyleCnt="4">
        <dgm:presLayoutVars>
          <dgm:bulletEnabled val="1"/>
        </dgm:presLayoutVars>
      </dgm:prSet>
      <dgm:spPr/>
      <dgm:t>
        <a:bodyPr/>
        <a:lstStyle/>
        <a:p>
          <a:endParaRPr lang="es-ES"/>
        </a:p>
      </dgm:t>
    </dgm:pt>
    <dgm:pt modelId="{A010428D-7BC2-49D2-A263-0BAD1D68B906}" type="pres">
      <dgm:prSet presAssocID="{E19B9CBA-B2B0-4079-863D-372AD2A59978}" presName="sibTrans" presStyleCnt="0"/>
      <dgm:spPr/>
    </dgm:pt>
    <dgm:pt modelId="{E4868ACD-89BD-4FDE-BABB-46DB29AE6EE9}" type="pres">
      <dgm:prSet presAssocID="{AC4EE817-14B3-4585-AA65-F30D56C1439E}" presName="node" presStyleLbl="node1" presStyleIdx="1" presStyleCnt="4">
        <dgm:presLayoutVars>
          <dgm:bulletEnabled val="1"/>
        </dgm:presLayoutVars>
      </dgm:prSet>
      <dgm:spPr/>
      <dgm:t>
        <a:bodyPr/>
        <a:lstStyle/>
        <a:p>
          <a:endParaRPr lang="es-ES"/>
        </a:p>
      </dgm:t>
    </dgm:pt>
    <dgm:pt modelId="{7D4124ED-5362-4E9D-AE72-257CD4B0D4CC}" type="pres">
      <dgm:prSet presAssocID="{97A9ECD4-4E2D-43E6-A06A-8FCB44818768}" presName="sibTrans" presStyleCnt="0"/>
      <dgm:spPr/>
    </dgm:pt>
    <dgm:pt modelId="{58D6C32D-EC11-4905-B2B6-1F40176C1541}" type="pres">
      <dgm:prSet presAssocID="{7FAFD7F2-FDA8-47FF-9EE1-A52988ED2697}" presName="node" presStyleLbl="node1" presStyleIdx="2" presStyleCnt="4">
        <dgm:presLayoutVars>
          <dgm:bulletEnabled val="1"/>
        </dgm:presLayoutVars>
      </dgm:prSet>
      <dgm:spPr/>
      <dgm:t>
        <a:bodyPr/>
        <a:lstStyle/>
        <a:p>
          <a:endParaRPr lang="es-ES"/>
        </a:p>
      </dgm:t>
    </dgm:pt>
    <dgm:pt modelId="{BF1375AF-2801-4D47-8DD6-7E03DCBE9D32}" type="pres">
      <dgm:prSet presAssocID="{19920CB9-C0AB-4FFF-95C8-7EE8B184E018}" presName="sibTrans" presStyleCnt="0"/>
      <dgm:spPr/>
    </dgm:pt>
    <dgm:pt modelId="{81A08F75-F1BD-4353-AB23-F9A2C822AA6A}" type="pres">
      <dgm:prSet presAssocID="{5E5AA302-8995-41AD-B2A9-9F946A72D1F3}" presName="node" presStyleLbl="node1" presStyleIdx="3" presStyleCnt="4">
        <dgm:presLayoutVars>
          <dgm:bulletEnabled val="1"/>
        </dgm:presLayoutVars>
      </dgm:prSet>
      <dgm:spPr/>
      <dgm:t>
        <a:bodyPr/>
        <a:lstStyle/>
        <a:p>
          <a:endParaRPr lang="es-ES"/>
        </a:p>
      </dgm:t>
    </dgm:pt>
  </dgm:ptLst>
  <dgm:cxnLst>
    <dgm:cxn modelId="{75240CAC-BB94-4F8D-B93F-7C26FD4DD558}" srcId="{DDD0725C-6AA9-45AD-9C4B-C19366CD4E38}" destId="{5A150BA0-D435-4F48-BAF9-6B28B462C281}" srcOrd="0" destOrd="0" parTransId="{B8C5ADBF-22C3-4679-8A0E-8623587C4EE3}" sibTransId="{E19B9CBA-B2B0-4079-863D-372AD2A59978}"/>
    <dgm:cxn modelId="{1959CE00-0728-4A33-8742-1CDA64AFEAB8}" type="presOf" srcId="{5A150BA0-D435-4F48-BAF9-6B28B462C281}" destId="{1A2CB710-A451-42B3-B6A9-EA95F96AF593}" srcOrd="0" destOrd="0" presId="urn:microsoft.com/office/officeart/2005/8/layout/default"/>
    <dgm:cxn modelId="{8858351F-72D5-4B40-B563-1B672E46EE14}" srcId="{DDD0725C-6AA9-45AD-9C4B-C19366CD4E38}" destId="{7FAFD7F2-FDA8-47FF-9EE1-A52988ED2697}" srcOrd="2" destOrd="0" parTransId="{E243E9AC-5206-46BA-9EDD-FCF5A7C80D82}" sibTransId="{19920CB9-C0AB-4FFF-95C8-7EE8B184E018}"/>
    <dgm:cxn modelId="{527D15A7-566E-48FC-A3F4-54A86DE3DB7F}" type="presOf" srcId="{7FAFD7F2-FDA8-47FF-9EE1-A52988ED2697}" destId="{58D6C32D-EC11-4905-B2B6-1F40176C1541}" srcOrd="0" destOrd="0" presId="urn:microsoft.com/office/officeart/2005/8/layout/default"/>
    <dgm:cxn modelId="{DFB47771-0A0A-4DC0-9F84-01D92E046F76}" srcId="{DDD0725C-6AA9-45AD-9C4B-C19366CD4E38}" destId="{AC4EE817-14B3-4585-AA65-F30D56C1439E}" srcOrd="1" destOrd="0" parTransId="{588F58E8-29AE-4C5E-BFC4-97DDCD6DE303}" sibTransId="{97A9ECD4-4E2D-43E6-A06A-8FCB44818768}"/>
    <dgm:cxn modelId="{2F002F10-6FE7-4871-9F9A-12D4F0CE102A}" type="presOf" srcId="{AC4EE817-14B3-4585-AA65-F30D56C1439E}" destId="{E4868ACD-89BD-4FDE-BABB-46DB29AE6EE9}" srcOrd="0" destOrd="0" presId="urn:microsoft.com/office/officeart/2005/8/layout/default"/>
    <dgm:cxn modelId="{E65E0788-7AFB-4029-9A7F-61B2B54ECB24}" type="presOf" srcId="{DDD0725C-6AA9-45AD-9C4B-C19366CD4E38}" destId="{623EBCC1-D1EC-4CE6-BF41-2116A7499ECD}" srcOrd="0" destOrd="0" presId="urn:microsoft.com/office/officeart/2005/8/layout/default"/>
    <dgm:cxn modelId="{79E2E0F8-0815-4855-B47E-A5DEF9B04C9C}" srcId="{DDD0725C-6AA9-45AD-9C4B-C19366CD4E38}" destId="{5E5AA302-8995-41AD-B2A9-9F946A72D1F3}" srcOrd="3" destOrd="0" parTransId="{555AFEB6-6C99-4CEF-9D6A-41D3A491EE1C}" sibTransId="{FB0BB98A-72E3-47C1-B457-C68B87F9C8E8}"/>
    <dgm:cxn modelId="{94A3D70B-9695-4353-BB41-9A2B43C4B15E}" type="presOf" srcId="{5E5AA302-8995-41AD-B2A9-9F946A72D1F3}" destId="{81A08F75-F1BD-4353-AB23-F9A2C822AA6A}" srcOrd="0" destOrd="0" presId="urn:microsoft.com/office/officeart/2005/8/layout/default"/>
    <dgm:cxn modelId="{FFE1AEEB-DC7D-4DCA-BD82-F69F4A281FDD}" type="presParOf" srcId="{623EBCC1-D1EC-4CE6-BF41-2116A7499ECD}" destId="{1A2CB710-A451-42B3-B6A9-EA95F96AF593}" srcOrd="0" destOrd="0" presId="urn:microsoft.com/office/officeart/2005/8/layout/default"/>
    <dgm:cxn modelId="{AF004076-35B0-429C-B823-2DB0368786A1}" type="presParOf" srcId="{623EBCC1-D1EC-4CE6-BF41-2116A7499ECD}" destId="{A010428D-7BC2-49D2-A263-0BAD1D68B906}" srcOrd="1" destOrd="0" presId="urn:microsoft.com/office/officeart/2005/8/layout/default"/>
    <dgm:cxn modelId="{B6735EAE-1DF6-4346-809D-590BA3CC57FF}" type="presParOf" srcId="{623EBCC1-D1EC-4CE6-BF41-2116A7499ECD}" destId="{E4868ACD-89BD-4FDE-BABB-46DB29AE6EE9}" srcOrd="2" destOrd="0" presId="urn:microsoft.com/office/officeart/2005/8/layout/default"/>
    <dgm:cxn modelId="{CA1552FF-8E31-4E44-93AA-5F63237BFC6D}" type="presParOf" srcId="{623EBCC1-D1EC-4CE6-BF41-2116A7499ECD}" destId="{7D4124ED-5362-4E9D-AE72-257CD4B0D4CC}" srcOrd="3" destOrd="0" presId="urn:microsoft.com/office/officeart/2005/8/layout/default"/>
    <dgm:cxn modelId="{D3E2BEEF-0C07-442C-A8CD-2CAD42C9222D}" type="presParOf" srcId="{623EBCC1-D1EC-4CE6-BF41-2116A7499ECD}" destId="{58D6C32D-EC11-4905-B2B6-1F40176C1541}" srcOrd="4" destOrd="0" presId="urn:microsoft.com/office/officeart/2005/8/layout/default"/>
    <dgm:cxn modelId="{D67022B3-3254-4A68-9B9E-80F06216008E}" type="presParOf" srcId="{623EBCC1-D1EC-4CE6-BF41-2116A7499ECD}" destId="{BF1375AF-2801-4D47-8DD6-7E03DCBE9D32}" srcOrd="5" destOrd="0" presId="urn:microsoft.com/office/officeart/2005/8/layout/default"/>
    <dgm:cxn modelId="{D97A52CD-F721-4549-8CE9-036AD4B29662}" type="presParOf" srcId="{623EBCC1-D1EC-4CE6-BF41-2116A7499ECD}" destId="{81A08F75-F1BD-4353-AB23-F9A2C822AA6A}" srcOrd="6"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D2AC8C-1DCD-4974-BA32-7DFABEB446E8}">
      <dsp:nvSpPr>
        <dsp:cNvPr id="0" name=""/>
        <dsp:cNvSpPr/>
      </dsp:nvSpPr>
      <dsp:spPr>
        <a:xfrm>
          <a:off x="0" y="438780"/>
          <a:ext cx="9099305" cy="6048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0E0BA6C-9762-4889-B053-1CE15C76A3B5}">
      <dsp:nvSpPr>
        <dsp:cNvPr id="0" name=""/>
        <dsp:cNvSpPr/>
      </dsp:nvSpPr>
      <dsp:spPr>
        <a:xfrm>
          <a:off x="454965" y="84540"/>
          <a:ext cx="6369513" cy="70848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0752" tIns="0" rIns="240752" bIns="0" numCol="1" spcCol="1270" anchor="ctr" anchorCtr="0">
          <a:noAutofit/>
        </a:bodyPr>
        <a:lstStyle/>
        <a:p>
          <a:pPr lvl="0" algn="l" defTabSz="1066800">
            <a:lnSpc>
              <a:spcPct val="90000"/>
            </a:lnSpc>
            <a:spcBef>
              <a:spcPct val="0"/>
            </a:spcBef>
            <a:spcAft>
              <a:spcPct val="35000"/>
            </a:spcAft>
          </a:pPr>
          <a:r>
            <a:rPr lang="es-MX" sz="2400" kern="1200" dirty="0"/>
            <a:t>Factores y/o Drivers de deforestación </a:t>
          </a:r>
          <a:endParaRPr lang="es-PE" sz="2400" kern="1200" dirty="0"/>
        </a:p>
      </dsp:txBody>
      <dsp:txXfrm>
        <a:off x="489550" y="119125"/>
        <a:ext cx="6300343" cy="639310"/>
      </dsp:txXfrm>
    </dsp:sp>
    <dsp:sp modelId="{AF202690-9A9C-44D8-9006-E5A706D88A26}">
      <dsp:nvSpPr>
        <dsp:cNvPr id="0" name=""/>
        <dsp:cNvSpPr/>
      </dsp:nvSpPr>
      <dsp:spPr>
        <a:xfrm>
          <a:off x="0" y="1527420"/>
          <a:ext cx="9099305" cy="6048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7F12E37E-1D78-4463-ABD3-F93E56DFBE9F}">
      <dsp:nvSpPr>
        <dsp:cNvPr id="0" name=""/>
        <dsp:cNvSpPr/>
      </dsp:nvSpPr>
      <dsp:spPr>
        <a:xfrm>
          <a:off x="454965" y="1173180"/>
          <a:ext cx="6369513" cy="70848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0752" tIns="0" rIns="240752" bIns="0" numCol="1" spcCol="1270" anchor="ctr" anchorCtr="0">
          <a:noAutofit/>
        </a:bodyPr>
        <a:lstStyle/>
        <a:p>
          <a:pPr lvl="0" algn="l" defTabSz="1066800">
            <a:lnSpc>
              <a:spcPct val="90000"/>
            </a:lnSpc>
            <a:spcBef>
              <a:spcPct val="0"/>
            </a:spcBef>
            <a:spcAft>
              <a:spcPct val="35000"/>
            </a:spcAft>
          </a:pPr>
          <a:r>
            <a:rPr lang="es-MX" sz="2400" kern="1200" dirty="0"/>
            <a:t>Material y Métodos</a:t>
          </a:r>
          <a:endParaRPr lang="es-PE" sz="2400" kern="1200" dirty="0"/>
        </a:p>
      </dsp:txBody>
      <dsp:txXfrm>
        <a:off x="489550" y="1207765"/>
        <a:ext cx="6300343" cy="639310"/>
      </dsp:txXfrm>
    </dsp:sp>
    <dsp:sp modelId="{8CA1232C-665B-478F-9CAA-7642A0EDF02C}">
      <dsp:nvSpPr>
        <dsp:cNvPr id="0" name=""/>
        <dsp:cNvSpPr/>
      </dsp:nvSpPr>
      <dsp:spPr>
        <a:xfrm>
          <a:off x="0" y="2616060"/>
          <a:ext cx="9099305" cy="6048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BB07507A-B9BE-4F83-B29B-811B6A013EAD}">
      <dsp:nvSpPr>
        <dsp:cNvPr id="0" name=""/>
        <dsp:cNvSpPr/>
      </dsp:nvSpPr>
      <dsp:spPr>
        <a:xfrm>
          <a:off x="454965" y="2261820"/>
          <a:ext cx="6369513" cy="70848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0752" tIns="0" rIns="240752" bIns="0" numCol="1" spcCol="1270" anchor="ctr" anchorCtr="0">
          <a:noAutofit/>
        </a:bodyPr>
        <a:lstStyle/>
        <a:p>
          <a:pPr lvl="0" algn="l" defTabSz="1066800">
            <a:lnSpc>
              <a:spcPct val="90000"/>
            </a:lnSpc>
            <a:spcBef>
              <a:spcPct val="0"/>
            </a:spcBef>
            <a:spcAft>
              <a:spcPct val="35000"/>
            </a:spcAft>
          </a:pPr>
          <a:r>
            <a:rPr lang="es-PE" sz="2400" kern="1200" dirty="0"/>
            <a:t>Proyección de la deforestación</a:t>
          </a:r>
        </a:p>
      </dsp:txBody>
      <dsp:txXfrm>
        <a:off x="489550" y="2296405"/>
        <a:ext cx="6300343" cy="639310"/>
      </dsp:txXfrm>
    </dsp:sp>
    <dsp:sp modelId="{808AE683-FBD7-48F4-90FC-B2A90069559B}">
      <dsp:nvSpPr>
        <dsp:cNvPr id="0" name=""/>
        <dsp:cNvSpPr/>
      </dsp:nvSpPr>
      <dsp:spPr>
        <a:xfrm>
          <a:off x="0" y="3704700"/>
          <a:ext cx="9099305" cy="6048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0440A75-6760-43F4-AAA7-E3DA0FA1925A}">
      <dsp:nvSpPr>
        <dsp:cNvPr id="0" name=""/>
        <dsp:cNvSpPr/>
      </dsp:nvSpPr>
      <dsp:spPr>
        <a:xfrm>
          <a:off x="454965" y="3350460"/>
          <a:ext cx="6369513" cy="708480"/>
        </a:xfrm>
        <a:prstGeom prst="roundRect">
          <a:avLst/>
        </a:prstGeom>
        <a:gradFill rotWithShape="0">
          <a:gsLst>
            <a:gs pos="0">
              <a:schemeClr val="lt1">
                <a:hueOff val="0"/>
                <a:satOff val="0"/>
                <a:lumOff val="0"/>
                <a:alphaOff val="0"/>
                <a:tint val="100000"/>
                <a:shade val="100000"/>
                <a:satMod val="130000"/>
              </a:schemeClr>
            </a:gs>
            <a:gs pos="100000">
              <a:schemeClr val="l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0752" tIns="0" rIns="240752" bIns="0" numCol="1" spcCol="1270" anchor="ctr" anchorCtr="0">
          <a:noAutofit/>
        </a:bodyPr>
        <a:lstStyle/>
        <a:p>
          <a:pPr lvl="0" algn="l" defTabSz="1066800">
            <a:lnSpc>
              <a:spcPct val="90000"/>
            </a:lnSpc>
            <a:spcBef>
              <a:spcPct val="0"/>
            </a:spcBef>
            <a:spcAft>
              <a:spcPct val="35000"/>
            </a:spcAft>
          </a:pPr>
          <a:r>
            <a:rPr lang="es-MX" sz="2400" kern="1200" dirty="0"/>
            <a:t>Cálculo de emisiones</a:t>
          </a:r>
          <a:endParaRPr lang="es-PE" sz="2400" kern="1200" dirty="0"/>
        </a:p>
      </dsp:txBody>
      <dsp:txXfrm>
        <a:off x="489550" y="3385045"/>
        <a:ext cx="6300343" cy="63931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38CBE9-0BCA-264D-BB56-2343010F6535}">
      <dsp:nvSpPr>
        <dsp:cNvPr id="0" name=""/>
        <dsp:cNvSpPr/>
      </dsp:nvSpPr>
      <dsp:spPr>
        <a:xfrm rot="5400000">
          <a:off x="550426" y="1175062"/>
          <a:ext cx="629338" cy="71647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C58711-9658-9F45-9496-BFCA2044616F}">
      <dsp:nvSpPr>
        <dsp:cNvPr id="0" name=""/>
        <dsp:cNvSpPr/>
      </dsp:nvSpPr>
      <dsp:spPr>
        <a:xfrm>
          <a:off x="123603" y="477428"/>
          <a:ext cx="1963928" cy="7415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a:t>Definición de alternativas</a:t>
          </a:r>
        </a:p>
      </dsp:txBody>
      <dsp:txXfrm>
        <a:off x="159810" y="513635"/>
        <a:ext cx="1891514" cy="669156"/>
      </dsp:txXfrm>
    </dsp:sp>
    <dsp:sp modelId="{FFCDB665-C01A-1548-93B0-9644F6D0DC2B}">
      <dsp:nvSpPr>
        <dsp:cNvPr id="0" name=""/>
        <dsp:cNvSpPr/>
      </dsp:nvSpPr>
      <dsp:spPr>
        <a:xfrm>
          <a:off x="2164838" y="566200"/>
          <a:ext cx="4035425" cy="599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Definición de un escenario base.</a:t>
          </a:r>
        </a:p>
        <a:p>
          <a:pPr marL="171450" lvl="1" indent="-171450" algn="l" defTabSz="800100">
            <a:lnSpc>
              <a:spcPct val="90000"/>
            </a:lnSpc>
            <a:spcBef>
              <a:spcPct val="0"/>
            </a:spcBef>
            <a:spcAft>
              <a:spcPct val="15000"/>
            </a:spcAft>
            <a:buChar char="••"/>
          </a:pPr>
          <a:r>
            <a:rPr lang="es-ES" sz="1800" kern="1200" dirty="0"/>
            <a:t>Definición de dos alternativas para lograr el objetivo de la medida. </a:t>
          </a:r>
        </a:p>
      </dsp:txBody>
      <dsp:txXfrm>
        <a:off x="2164838" y="566200"/>
        <a:ext cx="4035425" cy="599370"/>
      </dsp:txXfrm>
    </dsp:sp>
    <dsp:sp modelId="{C28CD516-C055-B648-959E-B0DA60127151}">
      <dsp:nvSpPr>
        <dsp:cNvPr id="0" name=""/>
        <dsp:cNvSpPr/>
      </dsp:nvSpPr>
      <dsp:spPr>
        <a:xfrm rot="5400000">
          <a:off x="2580949" y="2068993"/>
          <a:ext cx="629338" cy="71647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8A7F14-BD7F-6646-8C76-7E78EB2DFBEE}">
      <dsp:nvSpPr>
        <dsp:cNvPr id="0" name=""/>
        <dsp:cNvSpPr/>
      </dsp:nvSpPr>
      <dsp:spPr>
        <a:xfrm>
          <a:off x="1222026" y="1378996"/>
          <a:ext cx="2009622" cy="7415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Cuantificación de los △B y △C</a:t>
          </a:r>
        </a:p>
      </dsp:txBody>
      <dsp:txXfrm>
        <a:off x="1258233" y="1415203"/>
        <a:ext cx="1937208" cy="669156"/>
      </dsp:txXfrm>
    </dsp:sp>
    <dsp:sp modelId="{4E86A73E-96FB-C84D-94B7-53622A4B90A5}">
      <dsp:nvSpPr>
        <dsp:cNvPr id="0" name=""/>
        <dsp:cNvSpPr/>
      </dsp:nvSpPr>
      <dsp:spPr>
        <a:xfrm>
          <a:off x="3265745" y="1335875"/>
          <a:ext cx="4970481" cy="86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err="1"/>
            <a:t>Ident</a:t>
          </a:r>
          <a:r>
            <a:rPr lang="es-ES" sz="1800" kern="1200" dirty="0"/>
            <a:t>. y </a:t>
          </a:r>
          <a:r>
            <a:rPr lang="es-ES" sz="1800" kern="1200" dirty="0" err="1"/>
            <a:t>cuant</a:t>
          </a:r>
          <a:r>
            <a:rPr lang="es-ES" sz="1800" kern="1200" dirty="0"/>
            <a:t>. de los beneficios de la medida.</a:t>
          </a:r>
        </a:p>
        <a:p>
          <a:pPr marL="171450" lvl="1" indent="-171450" algn="l" defTabSz="800100">
            <a:lnSpc>
              <a:spcPct val="90000"/>
            </a:lnSpc>
            <a:spcBef>
              <a:spcPct val="0"/>
            </a:spcBef>
            <a:spcAft>
              <a:spcPct val="15000"/>
            </a:spcAft>
            <a:buChar char="••"/>
          </a:pPr>
          <a:r>
            <a:rPr lang="es-ES" sz="1800" kern="1200" dirty="0"/>
            <a:t> </a:t>
          </a:r>
          <a:r>
            <a:rPr lang="es-ES" sz="1800" kern="1200" dirty="0" err="1"/>
            <a:t>Ident</a:t>
          </a:r>
          <a:r>
            <a:rPr lang="es-ES" sz="1800" kern="1200" dirty="0"/>
            <a:t>. y </a:t>
          </a:r>
          <a:r>
            <a:rPr lang="es-ES" sz="1800" kern="1200" dirty="0" err="1"/>
            <a:t>cuant</a:t>
          </a:r>
          <a:r>
            <a:rPr lang="es-ES" sz="1800" kern="1200" dirty="0"/>
            <a:t>. de los costos de c/ escenario.</a:t>
          </a:r>
        </a:p>
      </dsp:txBody>
      <dsp:txXfrm>
        <a:off x="3265745" y="1335875"/>
        <a:ext cx="4970481" cy="862625"/>
      </dsp:txXfrm>
    </dsp:sp>
    <dsp:sp modelId="{6F20F6DC-D1EF-DE4B-B8D3-2985EA90B043}">
      <dsp:nvSpPr>
        <dsp:cNvPr id="0" name=""/>
        <dsp:cNvSpPr/>
      </dsp:nvSpPr>
      <dsp:spPr>
        <a:xfrm rot="5400000">
          <a:off x="4598346" y="3005107"/>
          <a:ext cx="629338" cy="71647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011B73-5CDB-2248-8950-28246A7C1EF3}">
      <dsp:nvSpPr>
        <dsp:cNvPr id="0" name=""/>
        <dsp:cNvSpPr/>
      </dsp:nvSpPr>
      <dsp:spPr>
        <a:xfrm>
          <a:off x="3296319" y="2217201"/>
          <a:ext cx="2168961" cy="94774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Estimación de los indicadores de rentabilidad</a:t>
          </a:r>
        </a:p>
      </dsp:txBody>
      <dsp:txXfrm>
        <a:off x="3342592" y="2263474"/>
        <a:ext cx="2076415" cy="855196"/>
      </dsp:txXfrm>
    </dsp:sp>
    <dsp:sp modelId="{5FE3DB01-E9EB-C741-A327-867699E9A869}">
      <dsp:nvSpPr>
        <dsp:cNvPr id="0" name=""/>
        <dsp:cNvSpPr/>
      </dsp:nvSpPr>
      <dsp:spPr>
        <a:xfrm>
          <a:off x="5597587" y="2154738"/>
          <a:ext cx="3446776" cy="913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S" sz="1500" kern="1200" dirty="0"/>
            <a:t>Valor Actual Neto (VAN)</a:t>
          </a:r>
        </a:p>
        <a:p>
          <a:pPr marL="114300" lvl="1" indent="-114300" algn="l" defTabSz="666750">
            <a:lnSpc>
              <a:spcPct val="90000"/>
            </a:lnSpc>
            <a:spcBef>
              <a:spcPct val="0"/>
            </a:spcBef>
            <a:spcAft>
              <a:spcPct val="15000"/>
            </a:spcAft>
            <a:buChar char="••"/>
          </a:pPr>
          <a:r>
            <a:rPr lang="es-ES" sz="1500" kern="1200" dirty="0"/>
            <a:t>Tasa Interna de Retorno (TIR)</a:t>
          </a:r>
        </a:p>
        <a:p>
          <a:pPr marL="114300" lvl="1" indent="-114300" algn="l" defTabSz="666750">
            <a:lnSpc>
              <a:spcPct val="90000"/>
            </a:lnSpc>
            <a:spcBef>
              <a:spcPct val="0"/>
            </a:spcBef>
            <a:spcAft>
              <a:spcPct val="15000"/>
            </a:spcAft>
            <a:buChar char="••"/>
          </a:pPr>
          <a:r>
            <a:rPr lang="es-ES" sz="1500" kern="1200" dirty="0"/>
            <a:t>Beneficio Costo (B/C)</a:t>
          </a:r>
        </a:p>
        <a:p>
          <a:pPr marL="114300" lvl="1" indent="-114300" algn="l" defTabSz="666750">
            <a:lnSpc>
              <a:spcPct val="90000"/>
            </a:lnSpc>
            <a:spcBef>
              <a:spcPct val="0"/>
            </a:spcBef>
            <a:spcAft>
              <a:spcPct val="15000"/>
            </a:spcAft>
            <a:buChar char="••"/>
          </a:pPr>
          <a:r>
            <a:rPr lang="es-ES" sz="1500" kern="1200" dirty="0"/>
            <a:t>Costo Efectividad (C/E)</a:t>
          </a:r>
        </a:p>
      </dsp:txBody>
      <dsp:txXfrm>
        <a:off x="5597587" y="2154738"/>
        <a:ext cx="3446776" cy="913254"/>
      </dsp:txXfrm>
    </dsp:sp>
    <dsp:sp modelId="{776C6985-71AF-EE41-86F9-E7578195575D}">
      <dsp:nvSpPr>
        <dsp:cNvPr id="0" name=""/>
        <dsp:cNvSpPr/>
      </dsp:nvSpPr>
      <dsp:spPr>
        <a:xfrm rot="5400000">
          <a:off x="5467934" y="4001322"/>
          <a:ext cx="629338" cy="716479"/>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B729AA-BC5C-BB48-BCF9-F7E3D1C0B396}">
      <dsp:nvSpPr>
        <dsp:cNvPr id="0" name=""/>
        <dsp:cNvSpPr/>
      </dsp:nvSpPr>
      <dsp:spPr>
        <a:xfrm>
          <a:off x="5260805" y="3140501"/>
          <a:ext cx="2009706" cy="9207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Selección de la alternativa más rentable</a:t>
          </a:r>
        </a:p>
      </dsp:txBody>
      <dsp:txXfrm>
        <a:off x="5305758" y="3185454"/>
        <a:ext cx="1919800" cy="830798"/>
      </dsp:txXfrm>
    </dsp:sp>
    <dsp:sp modelId="{1F11A15B-2E16-9544-A9FC-2EEF37968C4F}">
      <dsp:nvSpPr>
        <dsp:cNvPr id="0" name=""/>
        <dsp:cNvSpPr/>
      </dsp:nvSpPr>
      <dsp:spPr>
        <a:xfrm>
          <a:off x="7265448" y="3285827"/>
          <a:ext cx="2825581" cy="599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s-ES" sz="1800" kern="1200" dirty="0"/>
            <a:t>Interpretación de los </a:t>
          </a:r>
          <a:r>
            <a:rPr lang="es-ES" sz="1800" kern="1200" dirty="0" err="1"/>
            <a:t>ind</a:t>
          </a:r>
          <a:r>
            <a:rPr lang="es-ES" sz="1800" kern="1200" dirty="0"/>
            <a:t>. de rentabilidad</a:t>
          </a:r>
        </a:p>
      </dsp:txBody>
      <dsp:txXfrm>
        <a:off x="7265448" y="3285827"/>
        <a:ext cx="2825581" cy="599370"/>
      </dsp:txXfrm>
    </dsp:sp>
    <dsp:sp modelId="{3A27F6B9-1801-EE48-9F42-1637630058EF}">
      <dsp:nvSpPr>
        <dsp:cNvPr id="0" name=""/>
        <dsp:cNvSpPr/>
      </dsp:nvSpPr>
      <dsp:spPr>
        <a:xfrm>
          <a:off x="6099439" y="4267253"/>
          <a:ext cx="1982172" cy="741570"/>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S" sz="2000" kern="1200" dirty="0"/>
            <a:t>Análisis de sensibilidad</a:t>
          </a:r>
        </a:p>
      </dsp:txBody>
      <dsp:txXfrm>
        <a:off x="6135646" y="4303460"/>
        <a:ext cx="1909758" cy="669156"/>
      </dsp:txXfrm>
    </dsp:sp>
    <dsp:sp modelId="{0C67F524-04DD-D643-B345-7C22DE0626DA}">
      <dsp:nvSpPr>
        <dsp:cNvPr id="0" name=""/>
        <dsp:cNvSpPr/>
      </dsp:nvSpPr>
      <dsp:spPr>
        <a:xfrm>
          <a:off x="8109084" y="4077613"/>
          <a:ext cx="2985297" cy="1090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S" sz="1500" kern="1200" dirty="0"/>
            <a:t>Construcción de un escenario "pesimista"</a:t>
          </a:r>
        </a:p>
        <a:p>
          <a:pPr marL="114300" lvl="1" indent="-114300" algn="l" defTabSz="666750">
            <a:lnSpc>
              <a:spcPct val="90000"/>
            </a:lnSpc>
            <a:spcBef>
              <a:spcPct val="0"/>
            </a:spcBef>
            <a:spcAft>
              <a:spcPct val="15000"/>
            </a:spcAft>
            <a:buChar char="••"/>
          </a:pPr>
          <a:r>
            <a:rPr lang="es-ES" sz="1500" kern="1200" dirty="0"/>
            <a:t>Estimación de los </a:t>
          </a:r>
          <a:r>
            <a:rPr lang="es-ES" sz="1500" kern="1200" dirty="0" err="1"/>
            <a:t>ind</a:t>
          </a:r>
          <a:r>
            <a:rPr lang="es-ES" sz="1500" kern="1200" dirty="0"/>
            <a:t>. de rentabilidad bajo el nuevo escenario</a:t>
          </a:r>
        </a:p>
      </dsp:txBody>
      <dsp:txXfrm>
        <a:off x="8109084" y="4077613"/>
        <a:ext cx="2985297" cy="109025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05AAF-CA1C-4EA0-8DA3-DA459A0AD648}">
      <dsp:nvSpPr>
        <dsp:cNvPr id="0" name=""/>
        <dsp:cNvSpPr/>
      </dsp:nvSpPr>
      <dsp:spPr>
        <a:xfrm>
          <a:off x="1540" y="157061"/>
          <a:ext cx="2433121" cy="973248"/>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s-MX" sz="2000" b="1" kern="1200" dirty="0">
              <a:latin typeface="+mn-lt"/>
            </a:rPr>
            <a:t>Co beneficios </a:t>
          </a:r>
          <a:endParaRPr lang="es-PE" sz="2000" b="1" kern="1200" dirty="0">
            <a:latin typeface="+mn-lt"/>
          </a:endParaRPr>
        </a:p>
      </dsp:txBody>
      <dsp:txXfrm>
        <a:off x="1540" y="157061"/>
        <a:ext cx="2433121" cy="973248"/>
      </dsp:txXfrm>
    </dsp:sp>
    <dsp:sp modelId="{52701B42-5620-41AC-A5CC-3994D621522A}">
      <dsp:nvSpPr>
        <dsp:cNvPr id="0" name=""/>
        <dsp:cNvSpPr/>
      </dsp:nvSpPr>
      <dsp:spPr>
        <a:xfrm>
          <a:off x="1540" y="1130920"/>
          <a:ext cx="2433121" cy="430868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Reducción de la deforestación y degradación y captura de carbono</a:t>
          </a:r>
        </a:p>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Mejora de la regulación (infiltración y recarga de acuíferos)</a:t>
          </a:r>
        </a:p>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Recuperación de suelos y reducción de la erosión </a:t>
          </a:r>
        </a:p>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Refugio de vida silvestre y diversidad biológica restaurada.</a:t>
          </a:r>
        </a:p>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Se reducen los conflictos  socioambientales.</a:t>
          </a:r>
        </a:p>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latin typeface="+mn-lt"/>
            </a:rPr>
            <a:t>Recuperación del valor paisajístico.</a:t>
          </a:r>
        </a:p>
        <a:p>
          <a:pPr marL="114300" lvl="1" indent="-114300" algn="just" defTabSz="622300">
            <a:lnSpc>
              <a:spcPct val="90000"/>
            </a:lnSpc>
            <a:spcBef>
              <a:spcPct val="0"/>
            </a:spcBef>
            <a:spcAft>
              <a:spcPct val="15000"/>
            </a:spcAft>
            <a:buFont typeface="Arial" panose="020B0604020202020204" pitchFamily="34" charset="0"/>
            <a:buChar char="••"/>
          </a:pPr>
          <a:r>
            <a:rPr lang="es-MX" sz="1400" kern="1200" dirty="0">
              <a:latin typeface="+mn-lt"/>
            </a:rPr>
            <a:t>Gobernanza, articulación y sinergias entre las instituciones.</a:t>
          </a:r>
          <a:endParaRPr lang="es-PE" sz="1400" kern="1200" dirty="0">
            <a:latin typeface="+mn-lt"/>
          </a:endParaRPr>
        </a:p>
      </dsp:txBody>
      <dsp:txXfrm>
        <a:off x="1540" y="1130920"/>
        <a:ext cx="2433121" cy="4308684"/>
      </dsp:txXfrm>
    </dsp:sp>
    <dsp:sp modelId="{1C6118F8-563A-4F3A-A037-FD15D95D8500}">
      <dsp:nvSpPr>
        <dsp:cNvPr id="0" name=""/>
        <dsp:cNvSpPr/>
      </dsp:nvSpPr>
      <dsp:spPr>
        <a:xfrm>
          <a:off x="2777804" y="170813"/>
          <a:ext cx="2433121" cy="973248"/>
        </a:xfrm>
        <a:prstGeom prst="rect">
          <a:avLst/>
        </a:prstGeom>
        <a:solidFill>
          <a:schemeClr val="accent3">
            <a:hueOff val="903533"/>
            <a:satOff val="33333"/>
            <a:lumOff val="-4902"/>
            <a:alphaOff val="0"/>
          </a:schemeClr>
        </a:solidFill>
        <a:ln w="25400" cap="flat" cmpd="sng" algn="ctr">
          <a:solidFill>
            <a:schemeClr val="accent3">
              <a:hueOff val="903533"/>
              <a:satOff val="33333"/>
              <a:lumOff val="-490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90000"/>
            </a:lnSpc>
            <a:spcBef>
              <a:spcPct val="0"/>
            </a:spcBef>
            <a:spcAft>
              <a:spcPct val="35000"/>
            </a:spcAft>
          </a:pPr>
          <a:r>
            <a:rPr lang="es-PE" sz="1600" b="1" kern="1200" dirty="0"/>
            <a:t>Articulación con ODS, EDA y OCDE</a:t>
          </a:r>
          <a:endParaRPr lang="es-PE" sz="1600" kern="1200" dirty="0"/>
        </a:p>
      </dsp:txBody>
      <dsp:txXfrm>
        <a:off x="2777804" y="170813"/>
        <a:ext cx="2433121" cy="973248"/>
      </dsp:txXfrm>
    </dsp:sp>
    <dsp:sp modelId="{F1A036CF-4D1D-435B-9F9A-22BB18AE4B78}">
      <dsp:nvSpPr>
        <dsp:cNvPr id="0" name=""/>
        <dsp:cNvSpPr/>
      </dsp:nvSpPr>
      <dsp:spPr>
        <a:xfrm>
          <a:off x="2777804" y="1144061"/>
          <a:ext cx="2433121" cy="4308684"/>
        </a:xfrm>
        <a:prstGeom prst="rect">
          <a:avLst/>
        </a:prstGeom>
        <a:solidFill>
          <a:schemeClr val="accent3">
            <a:tint val="40000"/>
            <a:alpha val="90000"/>
            <a:hueOff val="676380"/>
            <a:satOff val="33333"/>
            <a:lumOff val="593"/>
            <a:alphaOff val="0"/>
          </a:schemeClr>
        </a:solidFill>
        <a:ln w="25400" cap="flat" cmpd="sng" algn="ctr">
          <a:solidFill>
            <a:schemeClr val="accent3">
              <a:tint val="40000"/>
              <a:alpha val="90000"/>
              <a:hueOff val="676380"/>
              <a:satOff val="33333"/>
              <a:lumOff val="5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PE" sz="1400" u="sng" kern="1200" dirty="0"/>
            <a:t>Objetivo N°01</a:t>
          </a:r>
          <a:r>
            <a:rPr lang="es-PE" sz="1400" kern="1200" dirty="0"/>
            <a:t> Poner fin a la pobreza en todas sus formas en todo el mundo</a:t>
          </a:r>
        </a:p>
        <a:p>
          <a:pPr marL="114300" lvl="1" indent="-114300" algn="just" defTabSz="622300">
            <a:lnSpc>
              <a:spcPct val="90000"/>
            </a:lnSpc>
            <a:spcBef>
              <a:spcPct val="0"/>
            </a:spcBef>
            <a:spcAft>
              <a:spcPct val="15000"/>
            </a:spcAft>
            <a:buChar char="••"/>
          </a:pPr>
          <a:endParaRPr lang="es-PE" sz="1400" kern="1200" dirty="0"/>
        </a:p>
        <a:p>
          <a:pPr marL="114300" lvl="1" indent="-114300" algn="just" defTabSz="622300">
            <a:lnSpc>
              <a:spcPct val="90000"/>
            </a:lnSpc>
            <a:spcBef>
              <a:spcPct val="0"/>
            </a:spcBef>
            <a:spcAft>
              <a:spcPct val="15000"/>
            </a:spcAft>
            <a:buChar char="••"/>
          </a:pPr>
          <a:r>
            <a:rPr lang="es-PE" sz="1400" u="sng" kern="1200" dirty="0"/>
            <a:t>Objetivo N°13</a:t>
          </a:r>
          <a:r>
            <a:rPr lang="es-PE" sz="1400" kern="1200" dirty="0"/>
            <a:t>. Acción por el clima, referida a adoptar medidas urgentes para combatir el cambio climático y sus efectos.</a:t>
          </a:r>
        </a:p>
      </dsp:txBody>
      <dsp:txXfrm>
        <a:off x="2777804" y="1144061"/>
        <a:ext cx="2433121" cy="4308684"/>
      </dsp:txXfrm>
    </dsp:sp>
    <dsp:sp modelId="{38B3BFFF-22E4-47EF-BDB7-828AA6129CE7}">
      <dsp:nvSpPr>
        <dsp:cNvPr id="0" name=""/>
        <dsp:cNvSpPr/>
      </dsp:nvSpPr>
      <dsp:spPr>
        <a:xfrm>
          <a:off x="5551562" y="170813"/>
          <a:ext cx="2433121" cy="973248"/>
        </a:xfrm>
        <a:prstGeom prst="rect">
          <a:avLst/>
        </a:prstGeom>
        <a:solidFill>
          <a:schemeClr val="accent3">
            <a:hueOff val="1807066"/>
            <a:satOff val="66667"/>
            <a:lumOff val="-9804"/>
            <a:alphaOff val="0"/>
          </a:schemeClr>
        </a:solidFill>
        <a:ln w="25400" cap="flat" cmpd="sng" algn="ctr">
          <a:solidFill>
            <a:schemeClr val="accent3">
              <a:hueOff val="1807066"/>
              <a:satOff val="66667"/>
              <a:lumOff val="-980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1066800">
            <a:lnSpc>
              <a:spcPct val="90000"/>
            </a:lnSpc>
            <a:spcBef>
              <a:spcPct val="0"/>
            </a:spcBef>
            <a:spcAft>
              <a:spcPct val="35000"/>
            </a:spcAft>
          </a:pPr>
          <a:r>
            <a:rPr lang="es-PE" sz="1600" b="1" kern="1200" dirty="0"/>
            <a:t>Enfoques transversales (genero, interculturalidad, intergeneracional) </a:t>
          </a:r>
          <a:endParaRPr lang="es-PE" sz="1600" b="1" kern="1200" dirty="0">
            <a:solidFill>
              <a:srgbClr val="FFFFFF"/>
            </a:solidFill>
            <a:latin typeface="+mn-lt"/>
            <a:ea typeface="+mn-ea"/>
            <a:cs typeface="+mn-cs"/>
          </a:endParaRPr>
        </a:p>
      </dsp:txBody>
      <dsp:txXfrm>
        <a:off x="5551562" y="170813"/>
        <a:ext cx="2433121" cy="973248"/>
      </dsp:txXfrm>
    </dsp:sp>
    <dsp:sp modelId="{ABD1D087-C719-40BE-A801-A886FDFB3D0E}">
      <dsp:nvSpPr>
        <dsp:cNvPr id="0" name=""/>
        <dsp:cNvSpPr/>
      </dsp:nvSpPr>
      <dsp:spPr>
        <a:xfrm>
          <a:off x="5551562" y="1144061"/>
          <a:ext cx="2433121" cy="4308684"/>
        </a:xfrm>
        <a:prstGeom prst="rect">
          <a:avLst/>
        </a:prstGeom>
        <a:solidFill>
          <a:schemeClr val="accent3">
            <a:tint val="40000"/>
            <a:alpha val="90000"/>
            <a:hueOff val="1352761"/>
            <a:satOff val="66667"/>
            <a:lumOff val="1186"/>
            <a:alphaOff val="0"/>
          </a:schemeClr>
        </a:solidFill>
        <a:ln w="25400" cap="flat" cmpd="sng" algn="ctr">
          <a:solidFill>
            <a:schemeClr val="accent3">
              <a:tint val="40000"/>
              <a:alpha val="90000"/>
              <a:hueOff val="1352761"/>
              <a:satOff val="66667"/>
              <a:lumOff val="11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PE" sz="1400" kern="1200" dirty="0"/>
            <a:t>Acceso de la mujer a información para garantizar el ejercicio de su participación informada y oportuna en proyectos</a:t>
          </a:r>
          <a:endParaRPr lang="es-PE" sz="1400" kern="1200" dirty="0">
            <a:latin typeface="+mn-lt"/>
          </a:endParaRPr>
        </a:p>
        <a:p>
          <a:pPr marL="114300" lvl="1" indent="-114300" algn="just" defTabSz="622300">
            <a:lnSpc>
              <a:spcPct val="90000"/>
            </a:lnSpc>
            <a:spcBef>
              <a:spcPct val="0"/>
            </a:spcBef>
            <a:spcAft>
              <a:spcPct val="15000"/>
            </a:spcAft>
            <a:buChar char="••"/>
          </a:pPr>
          <a:r>
            <a:rPr lang="es-PE" sz="1400" kern="1200" dirty="0"/>
            <a:t>Incorporar en las herramientas e  instrumentos de gestión ambiental los enfoques genero, interculturalidad, intergeneracional.</a:t>
          </a:r>
          <a:endParaRPr lang="es-PE" sz="1400" kern="1200" dirty="0">
            <a:latin typeface="+mn-lt"/>
          </a:endParaRPr>
        </a:p>
        <a:p>
          <a:pPr marL="114300" lvl="1" indent="-114300" algn="just" defTabSz="622300">
            <a:lnSpc>
              <a:spcPct val="90000"/>
            </a:lnSpc>
            <a:spcBef>
              <a:spcPct val="0"/>
            </a:spcBef>
            <a:spcAft>
              <a:spcPct val="15000"/>
            </a:spcAft>
            <a:buChar char="••"/>
          </a:pPr>
          <a:r>
            <a:rPr lang="es-PE" sz="1400" kern="1200" dirty="0"/>
            <a:t>Participación incluyente y liderazgo de la mujer en la toma de decisiones desarrollando sus capacidades  para su contribución en la gestión de los proyectos viales </a:t>
          </a:r>
          <a:endParaRPr lang="es-PE" sz="1400" kern="1200" dirty="0">
            <a:latin typeface="+mn-lt"/>
          </a:endParaRPr>
        </a:p>
      </dsp:txBody>
      <dsp:txXfrm>
        <a:off x="5551562" y="1144061"/>
        <a:ext cx="2433121" cy="4308684"/>
      </dsp:txXfrm>
    </dsp:sp>
    <dsp:sp modelId="{886109E9-EB60-4334-9AB2-4B633E29BA03}">
      <dsp:nvSpPr>
        <dsp:cNvPr id="0" name=""/>
        <dsp:cNvSpPr/>
      </dsp:nvSpPr>
      <dsp:spPr>
        <a:xfrm>
          <a:off x="8325320" y="170813"/>
          <a:ext cx="2433121" cy="973248"/>
        </a:xfrm>
        <a:prstGeom prst="rect">
          <a:avLst/>
        </a:prstGeom>
        <a:solidFill>
          <a:schemeClr val="accent3">
            <a:hueOff val="2710599"/>
            <a:satOff val="100000"/>
            <a:lumOff val="-14706"/>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1066800">
            <a:lnSpc>
              <a:spcPct val="90000"/>
            </a:lnSpc>
            <a:spcBef>
              <a:spcPct val="0"/>
            </a:spcBef>
            <a:spcAft>
              <a:spcPct val="35000"/>
            </a:spcAft>
            <a:buNone/>
          </a:pPr>
          <a:r>
            <a:rPr lang="es-MX" sz="2000" b="1" kern="1200" dirty="0">
              <a:solidFill>
                <a:srgbClr val="FFFFFF"/>
              </a:solidFill>
              <a:latin typeface="+mn-lt"/>
              <a:ea typeface="+mn-ea"/>
              <a:cs typeface="+mn-cs"/>
            </a:rPr>
            <a:t>Financiamiento</a:t>
          </a:r>
          <a:endParaRPr lang="es-PE" sz="2000" b="1" kern="1200" dirty="0">
            <a:solidFill>
              <a:srgbClr val="FFFFFF"/>
            </a:solidFill>
            <a:latin typeface="+mn-lt"/>
            <a:ea typeface="+mn-ea"/>
            <a:cs typeface="+mn-cs"/>
          </a:endParaRPr>
        </a:p>
      </dsp:txBody>
      <dsp:txXfrm>
        <a:off x="8325320" y="170813"/>
        <a:ext cx="2433121" cy="973248"/>
      </dsp:txXfrm>
    </dsp:sp>
    <dsp:sp modelId="{78DF19FE-BDBD-4FE9-8B36-6D0AD3F6D853}">
      <dsp:nvSpPr>
        <dsp:cNvPr id="0" name=""/>
        <dsp:cNvSpPr/>
      </dsp:nvSpPr>
      <dsp:spPr>
        <a:xfrm>
          <a:off x="8325320" y="1144061"/>
          <a:ext cx="2433121" cy="4308684"/>
        </a:xfrm>
        <a:prstGeom prst="rect">
          <a:avLst/>
        </a:prstGeom>
        <a:solidFill>
          <a:schemeClr val="accent3">
            <a:tint val="40000"/>
            <a:alpha val="90000"/>
            <a:hueOff val="2029141"/>
            <a:satOff val="100000"/>
            <a:lumOff val="1779"/>
            <a:alphaOff val="0"/>
          </a:schemeClr>
        </a:solidFill>
        <a:ln w="25400" cap="flat" cmpd="sng" algn="ctr">
          <a:solidFill>
            <a:schemeClr val="accent3">
              <a:tint val="40000"/>
              <a:alpha val="90000"/>
              <a:hueOff val="2029141"/>
              <a:satOff val="100000"/>
              <a:lumOff val="1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Font typeface="Arial" panose="020B0604020202020204" pitchFamily="34" charset="0"/>
            <a:buChar char="••"/>
          </a:pPr>
          <a:r>
            <a:rPr lang="es-PE" sz="1400" kern="1200" dirty="0">
              <a:solidFill>
                <a:srgbClr val="000000">
                  <a:hueOff val="0"/>
                  <a:satOff val="0"/>
                  <a:lumOff val="0"/>
                  <a:alphaOff val="0"/>
                </a:srgbClr>
              </a:solidFill>
              <a:latin typeface="+mn-lt"/>
              <a:ea typeface="+mn-ea"/>
              <a:cs typeface="+mn-cs"/>
            </a:rPr>
            <a:t>PP 054- Conservación y uso sostenible de ecosistemas para la provisión de servicios ecosistémicos</a:t>
          </a:r>
        </a:p>
        <a:p>
          <a:pPr marL="114300" lvl="1" indent="-114300" algn="just" defTabSz="622300">
            <a:lnSpc>
              <a:spcPct val="90000"/>
            </a:lnSpc>
            <a:spcBef>
              <a:spcPct val="0"/>
            </a:spcBef>
            <a:spcAft>
              <a:spcPct val="15000"/>
            </a:spcAft>
            <a:buFont typeface="Arial" panose="020B0604020202020204" pitchFamily="34" charset="0"/>
            <a:buChar char="••"/>
          </a:pPr>
          <a:r>
            <a:rPr lang="es-ES" sz="1400" kern="1200" dirty="0">
              <a:solidFill>
                <a:srgbClr val="000000">
                  <a:hueOff val="0"/>
                  <a:satOff val="0"/>
                  <a:lumOff val="0"/>
                  <a:alphaOff val="0"/>
                </a:srgbClr>
              </a:solidFill>
              <a:latin typeface="+mn-lt"/>
              <a:ea typeface="+mn-ea"/>
              <a:cs typeface="+mn-cs"/>
            </a:rPr>
            <a:t>PP 057-Conservación de la diversidad biológica y aprovechamiento sostenible de los recursos naturales en área natural protegida </a:t>
          </a:r>
          <a:endParaRPr lang="es-PE" sz="1400" kern="1200" dirty="0">
            <a:solidFill>
              <a:srgbClr val="000000">
                <a:hueOff val="0"/>
                <a:satOff val="0"/>
                <a:lumOff val="0"/>
                <a:alphaOff val="0"/>
              </a:srgbClr>
            </a:solidFill>
            <a:latin typeface="+mn-lt"/>
            <a:ea typeface="+mn-ea"/>
            <a:cs typeface="+mn-cs"/>
          </a:endParaRPr>
        </a:p>
        <a:p>
          <a:pPr marL="114300" lvl="1" indent="-114300" algn="just" defTabSz="622300">
            <a:lnSpc>
              <a:spcPct val="90000"/>
            </a:lnSpc>
            <a:spcBef>
              <a:spcPct val="0"/>
            </a:spcBef>
            <a:spcAft>
              <a:spcPct val="15000"/>
            </a:spcAft>
            <a:buFont typeface="Arial" panose="020B0604020202020204" pitchFamily="34" charset="0"/>
            <a:buChar char="••"/>
          </a:pPr>
          <a:r>
            <a:rPr lang="es-MX" sz="1400" kern="1200" dirty="0">
              <a:solidFill>
                <a:srgbClr val="000000">
                  <a:hueOff val="0"/>
                  <a:satOff val="0"/>
                  <a:lumOff val="0"/>
                  <a:alphaOff val="0"/>
                </a:srgbClr>
              </a:solidFill>
              <a:latin typeface="+mn-lt"/>
              <a:ea typeface="+mn-ea"/>
              <a:cs typeface="+mn-cs"/>
            </a:rPr>
            <a:t>PP 130 –Competitividad y aprovechamiento sostenible de los recursos forestales y de fauna silvestre.</a:t>
          </a:r>
          <a:endParaRPr lang="es-PE" sz="1400" kern="1200" dirty="0">
            <a:solidFill>
              <a:srgbClr val="000000">
                <a:hueOff val="0"/>
                <a:satOff val="0"/>
                <a:lumOff val="0"/>
                <a:alphaOff val="0"/>
              </a:srgbClr>
            </a:solidFill>
            <a:latin typeface="+mn-lt"/>
            <a:ea typeface="+mn-ea"/>
            <a:cs typeface="+mn-cs"/>
          </a:endParaRPr>
        </a:p>
        <a:p>
          <a:pPr marL="114300" lvl="1" indent="-114300" algn="just" defTabSz="622300">
            <a:lnSpc>
              <a:spcPct val="90000"/>
            </a:lnSpc>
            <a:spcBef>
              <a:spcPct val="0"/>
            </a:spcBef>
            <a:spcAft>
              <a:spcPct val="15000"/>
            </a:spcAft>
            <a:buChar char="••"/>
          </a:pPr>
          <a:r>
            <a:rPr lang="es-PE" sz="1400" kern="1200" dirty="0">
              <a:solidFill>
                <a:srgbClr val="000000">
                  <a:hueOff val="0"/>
                  <a:satOff val="0"/>
                  <a:lumOff val="0"/>
                  <a:alphaOff val="0"/>
                </a:srgbClr>
              </a:solidFill>
              <a:latin typeface="+mn-lt"/>
              <a:ea typeface="+mn-ea"/>
              <a:cs typeface="+mn-cs"/>
            </a:rPr>
            <a:t>Banco Mundial a través del Programa de Inversión Forestal (FIP) .</a:t>
          </a:r>
        </a:p>
        <a:p>
          <a:pPr marL="114300" lvl="1" indent="-114300" algn="just" defTabSz="622300">
            <a:lnSpc>
              <a:spcPct val="90000"/>
            </a:lnSpc>
            <a:spcBef>
              <a:spcPct val="0"/>
            </a:spcBef>
            <a:spcAft>
              <a:spcPct val="15000"/>
            </a:spcAft>
            <a:buChar char="••"/>
          </a:pPr>
          <a:r>
            <a:rPr lang="es-MX" sz="1400" kern="1200" dirty="0" err="1">
              <a:solidFill>
                <a:srgbClr val="000000">
                  <a:hueOff val="0"/>
                  <a:satOff val="0"/>
                  <a:lumOff val="0"/>
                  <a:alphaOff val="0"/>
                </a:srgbClr>
              </a:solidFill>
              <a:latin typeface="+mn-lt"/>
              <a:ea typeface="+mn-ea"/>
              <a:cs typeface="+mn-cs"/>
            </a:rPr>
            <a:t>Multilares</a:t>
          </a:r>
          <a:r>
            <a:rPr lang="es-MX" sz="1400" kern="1200" dirty="0">
              <a:solidFill>
                <a:srgbClr val="000000">
                  <a:hueOff val="0"/>
                  <a:satOff val="0"/>
                  <a:lumOff val="0"/>
                  <a:alphaOff val="0"/>
                </a:srgbClr>
              </a:solidFill>
              <a:latin typeface="+mn-lt"/>
              <a:ea typeface="+mn-ea"/>
              <a:cs typeface="+mn-cs"/>
            </a:rPr>
            <a:t> FAO, PNUD    </a:t>
          </a:r>
          <a:endParaRPr lang="es-PE" sz="1400" kern="1200" dirty="0">
            <a:solidFill>
              <a:srgbClr val="000000">
                <a:hueOff val="0"/>
                <a:satOff val="0"/>
                <a:lumOff val="0"/>
                <a:alphaOff val="0"/>
              </a:srgbClr>
            </a:solidFill>
            <a:latin typeface="+mn-lt"/>
            <a:ea typeface="+mn-ea"/>
            <a:cs typeface="+mn-cs"/>
          </a:endParaRPr>
        </a:p>
        <a:p>
          <a:pPr marL="228600" lvl="1" indent="0" algn="l" defTabSz="933450">
            <a:lnSpc>
              <a:spcPct val="90000"/>
            </a:lnSpc>
            <a:spcBef>
              <a:spcPct val="0"/>
            </a:spcBef>
            <a:spcAft>
              <a:spcPct val="15000"/>
            </a:spcAft>
            <a:buChar char="••"/>
          </a:pPr>
          <a:endParaRPr lang="es-PE" sz="2100" kern="1200" dirty="0">
            <a:solidFill>
              <a:schemeClr val="tx1"/>
            </a:solidFill>
            <a:latin typeface="+mn-lt"/>
          </a:endParaRPr>
        </a:p>
      </dsp:txBody>
      <dsp:txXfrm>
        <a:off x="8325320" y="1144061"/>
        <a:ext cx="2433121" cy="4308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0BF49-0728-4BB8-B172-9C1C69B63F4F}">
      <dsp:nvSpPr>
        <dsp:cNvPr id="0" name=""/>
        <dsp:cNvSpPr/>
      </dsp:nvSpPr>
      <dsp:spPr>
        <a:xfrm>
          <a:off x="3976660" y="36930"/>
          <a:ext cx="1243246" cy="12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a:t>Validación (de ser el caso)</a:t>
          </a:r>
          <a:endParaRPr lang="es-ES" sz="1600" kern="1200" dirty="0"/>
        </a:p>
      </dsp:txBody>
      <dsp:txXfrm>
        <a:off x="3976660" y="36930"/>
        <a:ext cx="1243246" cy="1243246"/>
      </dsp:txXfrm>
    </dsp:sp>
    <dsp:sp modelId="{CEAE1E41-12E3-4309-B6C3-7DB73E4374C1}">
      <dsp:nvSpPr>
        <dsp:cNvPr id="0" name=""/>
        <dsp:cNvSpPr/>
      </dsp:nvSpPr>
      <dsp:spPr>
        <a:xfrm>
          <a:off x="1046754" y="320"/>
          <a:ext cx="4668015" cy="4668015"/>
        </a:xfrm>
        <a:prstGeom prst="circularArrow">
          <a:avLst>
            <a:gd name="adj1" fmla="val 5193"/>
            <a:gd name="adj2" fmla="val 335428"/>
            <a:gd name="adj3" fmla="val 21295219"/>
            <a:gd name="adj4" fmla="val 19764506"/>
            <a:gd name="adj5" fmla="val 6059"/>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60152-F8C6-474D-8A18-000184BA29AA}">
      <dsp:nvSpPr>
        <dsp:cNvPr id="0" name=""/>
        <dsp:cNvSpPr/>
      </dsp:nvSpPr>
      <dsp:spPr>
        <a:xfrm>
          <a:off x="4729130" y="2352794"/>
          <a:ext cx="1243246" cy="12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a:t>Formato LCM</a:t>
          </a:r>
          <a:endParaRPr lang="es-ES" sz="1600" kern="1200" dirty="0"/>
        </a:p>
      </dsp:txBody>
      <dsp:txXfrm>
        <a:off x="4729130" y="2352794"/>
        <a:ext cx="1243246" cy="1243246"/>
      </dsp:txXfrm>
    </dsp:sp>
    <dsp:sp modelId="{89EBAAE6-902A-4DB5-B13D-5D8E3A7A9A66}">
      <dsp:nvSpPr>
        <dsp:cNvPr id="0" name=""/>
        <dsp:cNvSpPr/>
      </dsp:nvSpPr>
      <dsp:spPr>
        <a:xfrm>
          <a:off x="1046754" y="320"/>
          <a:ext cx="4668015" cy="4668015"/>
        </a:xfrm>
        <a:prstGeom prst="circularArrow">
          <a:avLst>
            <a:gd name="adj1" fmla="val 5193"/>
            <a:gd name="adj2" fmla="val 335428"/>
            <a:gd name="adj3" fmla="val 4016747"/>
            <a:gd name="adj4" fmla="val 2251551"/>
            <a:gd name="adj5" fmla="val 6059"/>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D8F817-6D4A-42FA-B1AF-5DD773A72BC5}">
      <dsp:nvSpPr>
        <dsp:cNvPr id="0" name=""/>
        <dsp:cNvSpPr/>
      </dsp:nvSpPr>
      <dsp:spPr>
        <a:xfrm>
          <a:off x="2759138" y="3784076"/>
          <a:ext cx="1243246" cy="12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a:t>Predicción 2030</a:t>
          </a:r>
          <a:endParaRPr lang="es-ES" sz="1600" kern="1200" dirty="0"/>
        </a:p>
      </dsp:txBody>
      <dsp:txXfrm>
        <a:off x="2759138" y="3784076"/>
        <a:ext cx="1243246" cy="1243246"/>
      </dsp:txXfrm>
    </dsp:sp>
    <dsp:sp modelId="{92C045DE-7B27-45D8-853E-9265DE490B4C}">
      <dsp:nvSpPr>
        <dsp:cNvPr id="0" name=""/>
        <dsp:cNvSpPr/>
      </dsp:nvSpPr>
      <dsp:spPr>
        <a:xfrm>
          <a:off x="1046754" y="320"/>
          <a:ext cx="4668015" cy="4668015"/>
        </a:xfrm>
        <a:prstGeom prst="circularArrow">
          <a:avLst>
            <a:gd name="adj1" fmla="val 5193"/>
            <a:gd name="adj2" fmla="val 335428"/>
            <a:gd name="adj3" fmla="val 8213021"/>
            <a:gd name="adj4" fmla="val 6447825"/>
            <a:gd name="adj5" fmla="val 6059"/>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6D0982-8A4B-40B8-86AD-84D2AA4E19B9}">
      <dsp:nvSpPr>
        <dsp:cNvPr id="0" name=""/>
        <dsp:cNvSpPr/>
      </dsp:nvSpPr>
      <dsp:spPr>
        <a:xfrm>
          <a:off x="692988" y="2352794"/>
          <a:ext cx="1435564" cy="12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a:t>Dimensiones y variables</a:t>
          </a:r>
          <a:endParaRPr lang="es-ES" sz="1600" kern="1200" dirty="0"/>
        </a:p>
      </dsp:txBody>
      <dsp:txXfrm>
        <a:off x="692988" y="2352794"/>
        <a:ext cx="1435564" cy="1243246"/>
      </dsp:txXfrm>
    </dsp:sp>
    <dsp:sp modelId="{FFC803D6-B7C6-4CCF-8813-9C3F04EE4CB8}">
      <dsp:nvSpPr>
        <dsp:cNvPr id="0" name=""/>
        <dsp:cNvSpPr/>
      </dsp:nvSpPr>
      <dsp:spPr>
        <a:xfrm>
          <a:off x="1046797" y="6024"/>
          <a:ext cx="4668015" cy="4668015"/>
        </a:xfrm>
        <a:prstGeom prst="circularArrow">
          <a:avLst>
            <a:gd name="adj1" fmla="val 5193"/>
            <a:gd name="adj2" fmla="val 335428"/>
            <a:gd name="adj3" fmla="val 12218538"/>
            <a:gd name="adj4" fmla="val 10778820"/>
            <a:gd name="adj5" fmla="val 6059"/>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CBF0E3-E485-4503-A29E-2B7EDBC9F835}">
      <dsp:nvSpPr>
        <dsp:cNvPr id="0" name=""/>
        <dsp:cNvSpPr/>
      </dsp:nvSpPr>
      <dsp:spPr>
        <a:xfrm>
          <a:off x="1305156" y="85213"/>
          <a:ext cx="1597634" cy="1243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MX" sz="1600" kern="1200" dirty="0"/>
            <a:t>Uso de drivers de deforestación.</a:t>
          </a:r>
          <a:endParaRPr lang="es-ES" sz="1600" kern="1200" dirty="0"/>
        </a:p>
      </dsp:txBody>
      <dsp:txXfrm>
        <a:off x="1305156" y="85213"/>
        <a:ext cx="1597634" cy="1243246"/>
      </dsp:txXfrm>
    </dsp:sp>
    <dsp:sp modelId="{45076E1A-EE11-47D7-B6E5-CDD6255C8216}">
      <dsp:nvSpPr>
        <dsp:cNvPr id="0" name=""/>
        <dsp:cNvSpPr/>
      </dsp:nvSpPr>
      <dsp:spPr>
        <a:xfrm>
          <a:off x="1052141" y="1931"/>
          <a:ext cx="4668015" cy="4668015"/>
        </a:xfrm>
        <a:prstGeom prst="circularArrow">
          <a:avLst>
            <a:gd name="adj1" fmla="val 5193"/>
            <a:gd name="adj2" fmla="val 335428"/>
            <a:gd name="adj3" fmla="val 16858398"/>
            <a:gd name="adj4" fmla="val 15390331"/>
            <a:gd name="adj5" fmla="val 6059"/>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C375D4-2B3C-4032-9041-6BD26F2C4903}">
      <dsp:nvSpPr>
        <dsp:cNvPr id="0" name=""/>
        <dsp:cNvSpPr/>
      </dsp:nvSpPr>
      <dsp:spPr>
        <a:xfrm>
          <a:off x="172899" y="1114251"/>
          <a:ext cx="2971939" cy="949554"/>
        </a:xfrm>
        <a:prstGeom prst="homePlate">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64008" tIns="32004" rIns="16002" bIns="32004" numCol="1" spcCol="1270" anchor="ctr" anchorCtr="0">
          <a:noAutofit/>
        </a:bodyPr>
        <a:lstStyle/>
        <a:p>
          <a:pPr marL="0" lvl="0" indent="0" algn="ctr" defTabSz="755650">
            <a:lnSpc>
              <a:spcPct val="90000"/>
            </a:lnSpc>
            <a:spcBef>
              <a:spcPct val="0"/>
            </a:spcBef>
            <a:spcAft>
              <a:spcPct val="35000"/>
            </a:spcAft>
            <a:buNone/>
          </a:pPr>
          <a:r>
            <a:rPr lang="es-MX" sz="1200" b="1" kern="1200" dirty="0">
              <a:solidFill>
                <a:srgbClr val="FFFFFF"/>
              </a:solidFill>
              <a:latin typeface="Arial"/>
              <a:ea typeface="+mn-ea"/>
              <a:cs typeface="+mn-cs"/>
            </a:rPr>
            <a:t>Análisis de Riesgo a la deforestación </a:t>
          </a:r>
        </a:p>
        <a:p>
          <a:pPr marL="0" lvl="0" indent="0" algn="ctr" defTabSz="755650">
            <a:lnSpc>
              <a:spcPct val="90000"/>
            </a:lnSpc>
            <a:spcBef>
              <a:spcPct val="0"/>
            </a:spcBef>
            <a:spcAft>
              <a:spcPct val="35000"/>
            </a:spcAft>
            <a:buNone/>
          </a:pPr>
          <a:r>
            <a:rPr lang="es-MX" sz="1200" b="1" kern="1200" dirty="0">
              <a:solidFill>
                <a:srgbClr val="FFFFFF"/>
              </a:solidFill>
              <a:latin typeface="Arial"/>
              <a:ea typeface="+mn-ea"/>
              <a:cs typeface="+mn-cs"/>
            </a:rPr>
            <a:t>asociada a la infraestructura</a:t>
          </a:r>
          <a:endParaRPr lang="es-PE" sz="1200" b="1" kern="1200" dirty="0">
            <a:solidFill>
              <a:srgbClr val="FFFFFF"/>
            </a:solidFill>
            <a:latin typeface="Arial"/>
            <a:ea typeface="+mn-ea"/>
            <a:cs typeface="+mn-cs"/>
          </a:endParaRPr>
        </a:p>
      </dsp:txBody>
      <dsp:txXfrm>
        <a:off x="172899" y="1114251"/>
        <a:ext cx="2734551" cy="949554"/>
      </dsp:txXfrm>
    </dsp:sp>
    <dsp:sp modelId="{72A8497B-BA2C-42A7-B10F-6450F3E0B4C2}">
      <dsp:nvSpPr>
        <dsp:cNvPr id="0" name=""/>
        <dsp:cNvSpPr/>
      </dsp:nvSpPr>
      <dsp:spPr>
        <a:xfrm>
          <a:off x="2498196" y="1111706"/>
          <a:ext cx="3356081" cy="949554"/>
        </a:xfrm>
        <a:prstGeom prst="chevron">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s-PE" sz="1200" b="1" kern="1200" dirty="0"/>
            <a:t>Estimación del potencial de mitigación de la medida</a:t>
          </a:r>
        </a:p>
      </dsp:txBody>
      <dsp:txXfrm>
        <a:off x="2972973" y="1111706"/>
        <a:ext cx="2406527" cy="949554"/>
      </dsp:txXfrm>
    </dsp:sp>
    <dsp:sp modelId="{A2B61A9E-CE4E-433A-A3ED-93148D70138E}">
      <dsp:nvSpPr>
        <dsp:cNvPr id="0" name=""/>
        <dsp:cNvSpPr/>
      </dsp:nvSpPr>
      <dsp:spPr>
        <a:xfrm>
          <a:off x="5379500" y="1111706"/>
          <a:ext cx="2723891" cy="949554"/>
        </a:xfrm>
        <a:prstGeom prst="chevron">
          <a:avLst/>
        </a:prstGeom>
        <a:solidFill>
          <a:schemeClr val="accent4"/>
        </a:solidFill>
        <a:ln w="25400" cap="flat" cmpd="sng" algn="ctr">
          <a:solidFill>
            <a:schemeClr val="accent4">
              <a:shade val="50000"/>
            </a:schemeClr>
          </a:solidFill>
          <a:prstDash val="solid"/>
        </a:ln>
        <a:effectLst/>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s-PE" sz="1200" b="1" kern="1200" dirty="0"/>
            <a:t>Evaluación económica de la medida de mitigación</a:t>
          </a:r>
        </a:p>
      </dsp:txBody>
      <dsp:txXfrm>
        <a:off x="5854277" y="1111706"/>
        <a:ext cx="1774337" cy="949554"/>
      </dsp:txXfrm>
    </dsp:sp>
    <dsp:sp modelId="{3584EFE7-F2FC-4010-8427-DBA8E55607F7}">
      <dsp:nvSpPr>
        <dsp:cNvPr id="0" name=""/>
        <dsp:cNvSpPr/>
      </dsp:nvSpPr>
      <dsp:spPr>
        <a:xfrm>
          <a:off x="7601182" y="1104404"/>
          <a:ext cx="2373885" cy="94955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s-MX" sz="1200" b="1" kern="1200" dirty="0"/>
            <a:t>Talleres de socialización </a:t>
          </a:r>
          <a:endParaRPr lang="es-PE" sz="1200" b="1" kern="1200" dirty="0"/>
        </a:p>
      </dsp:txBody>
      <dsp:txXfrm>
        <a:off x="8075959" y="1104404"/>
        <a:ext cx="1424331" cy="9495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3E17B-BE88-4E1F-8C54-84FAA1115763}">
      <dsp:nvSpPr>
        <dsp:cNvPr id="0" name=""/>
        <dsp:cNvSpPr/>
      </dsp:nvSpPr>
      <dsp:spPr>
        <a:xfrm>
          <a:off x="-6203613" y="-949060"/>
          <a:ext cx="7384521" cy="7384521"/>
        </a:xfrm>
        <a:prstGeom prst="blockArc">
          <a:avLst>
            <a:gd name="adj1" fmla="val 18900000"/>
            <a:gd name="adj2" fmla="val 2700000"/>
            <a:gd name="adj3" fmla="val 293"/>
          </a:avLst>
        </a:prstGeom>
        <a:noFill/>
        <a:ln w="25400" cap="flat" cmpd="sng" algn="ctr">
          <a:solidFill>
            <a:schemeClr val="accent6">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E5C96C6-CFFA-4D36-8F15-414B7DB81B2C}">
      <dsp:nvSpPr>
        <dsp:cNvPr id="0" name=""/>
        <dsp:cNvSpPr/>
      </dsp:nvSpPr>
      <dsp:spPr>
        <a:xfrm>
          <a:off x="515976" y="342790"/>
          <a:ext cx="6394955" cy="686019"/>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4528" tIns="45720" rIns="45720" bIns="45720" numCol="1" spcCol="1270" anchor="ctr" anchorCtr="0">
          <a:noAutofit/>
        </a:bodyPr>
        <a:lstStyle/>
        <a:p>
          <a:pPr lvl="0" algn="l" defTabSz="800100">
            <a:lnSpc>
              <a:spcPct val="90000"/>
            </a:lnSpc>
            <a:spcBef>
              <a:spcPct val="0"/>
            </a:spcBef>
            <a:spcAft>
              <a:spcPct val="35000"/>
            </a:spcAft>
          </a:pPr>
          <a:r>
            <a:rPr lang="es-PE" sz="1800" b="1" kern="1200" dirty="0">
              <a:latin typeface="Gill Sans" panose="020B0604020202020204" charset="0"/>
            </a:rPr>
            <a:t>Ausencia de planificación para la implementación de infraestructura vial</a:t>
          </a:r>
        </a:p>
      </dsp:txBody>
      <dsp:txXfrm>
        <a:off x="515976" y="342790"/>
        <a:ext cx="6394955" cy="686019"/>
      </dsp:txXfrm>
    </dsp:sp>
    <dsp:sp modelId="{388BEC95-1BF4-46EB-ACDD-8B2346D25B84}">
      <dsp:nvSpPr>
        <dsp:cNvPr id="0" name=""/>
        <dsp:cNvSpPr/>
      </dsp:nvSpPr>
      <dsp:spPr>
        <a:xfrm>
          <a:off x="87214" y="257037"/>
          <a:ext cx="857524" cy="8575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30B0AD8-17B8-4718-BA89-908E86295EC3}">
      <dsp:nvSpPr>
        <dsp:cNvPr id="0" name=""/>
        <dsp:cNvSpPr/>
      </dsp:nvSpPr>
      <dsp:spPr>
        <a:xfrm>
          <a:off x="1007558" y="1371490"/>
          <a:ext cx="5903374" cy="686019"/>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4528" tIns="45720" rIns="45720" bIns="45720" numCol="1" spcCol="1270" anchor="ctr" anchorCtr="0">
          <a:noAutofit/>
        </a:bodyPr>
        <a:lstStyle/>
        <a:p>
          <a:pPr lvl="0" algn="l" defTabSz="800100">
            <a:lnSpc>
              <a:spcPct val="90000"/>
            </a:lnSpc>
            <a:spcBef>
              <a:spcPct val="0"/>
            </a:spcBef>
            <a:spcAft>
              <a:spcPct val="35000"/>
            </a:spcAft>
          </a:pPr>
          <a:r>
            <a:rPr lang="es-PE" sz="1800" b="1" i="0" u="none" strike="noStrike" kern="1200" cap="none" dirty="0">
              <a:latin typeface="Gill Sans" panose="020B0604020202020204" charset="0"/>
              <a:ea typeface="Arial"/>
              <a:cs typeface="Arial"/>
            </a:rPr>
            <a:t>Limitada aplicación de los instrumentos de gestión ambiental</a:t>
          </a:r>
          <a:endParaRPr lang="es-PE" sz="1800" b="1" kern="1200" dirty="0">
            <a:latin typeface="Gill Sans" panose="020B0604020202020204" charset="0"/>
          </a:endParaRPr>
        </a:p>
      </dsp:txBody>
      <dsp:txXfrm>
        <a:off x="1007558" y="1371490"/>
        <a:ext cx="5903374" cy="686019"/>
      </dsp:txXfrm>
    </dsp:sp>
    <dsp:sp modelId="{BE7E6359-BB26-4A0C-8480-B2A780886B28}">
      <dsp:nvSpPr>
        <dsp:cNvPr id="0" name=""/>
        <dsp:cNvSpPr/>
      </dsp:nvSpPr>
      <dsp:spPr>
        <a:xfrm>
          <a:off x="578795" y="1285737"/>
          <a:ext cx="857524" cy="8575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EFF0B11-E783-46BD-9F09-3BDE8DB23B73}">
      <dsp:nvSpPr>
        <dsp:cNvPr id="0" name=""/>
        <dsp:cNvSpPr/>
      </dsp:nvSpPr>
      <dsp:spPr>
        <a:xfrm>
          <a:off x="1158434" y="2400190"/>
          <a:ext cx="5752498" cy="686019"/>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4528" tIns="45720" rIns="45720" bIns="45720" numCol="1" spcCol="1270" anchor="ctr" anchorCtr="0">
          <a:noAutofit/>
        </a:bodyPr>
        <a:lstStyle/>
        <a:p>
          <a:pPr lvl="0" algn="l" defTabSz="800100">
            <a:lnSpc>
              <a:spcPct val="90000"/>
            </a:lnSpc>
            <a:spcBef>
              <a:spcPct val="0"/>
            </a:spcBef>
            <a:spcAft>
              <a:spcPct val="35000"/>
            </a:spcAft>
          </a:pPr>
          <a:r>
            <a:rPr lang="es-PE" sz="1800" b="1" i="0" u="none" strike="noStrike" kern="1200" cap="none" dirty="0">
              <a:latin typeface="Gill Sans" panose="020B0604020202020204" charset="0"/>
              <a:ea typeface="Arial"/>
              <a:cs typeface="Arial"/>
              <a:sym typeface="Arial"/>
            </a:rPr>
            <a:t>Sistema de información con limitado acceso a las poblaciones ( comunidades indígenas)</a:t>
          </a:r>
          <a:endParaRPr lang="es-PE" sz="1800" b="1" kern="1200" dirty="0">
            <a:latin typeface="Gill Sans" panose="020B0604020202020204" charset="0"/>
          </a:endParaRPr>
        </a:p>
      </dsp:txBody>
      <dsp:txXfrm>
        <a:off x="1158434" y="2400190"/>
        <a:ext cx="5752498" cy="686019"/>
      </dsp:txXfrm>
    </dsp:sp>
    <dsp:sp modelId="{A802D900-FCB6-4C2F-B527-16BE084914EB}">
      <dsp:nvSpPr>
        <dsp:cNvPr id="0" name=""/>
        <dsp:cNvSpPr/>
      </dsp:nvSpPr>
      <dsp:spPr>
        <a:xfrm>
          <a:off x="729671" y="2314437"/>
          <a:ext cx="857524" cy="8575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4CE63BA-763C-402C-90F4-D50B6300AAC1}">
      <dsp:nvSpPr>
        <dsp:cNvPr id="0" name=""/>
        <dsp:cNvSpPr/>
      </dsp:nvSpPr>
      <dsp:spPr>
        <a:xfrm>
          <a:off x="1007558" y="3428890"/>
          <a:ext cx="5903374" cy="686019"/>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4528" tIns="45720" rIns="45720" bIns="45720" numCol="1" spcCol="1270" anchor="ctr" anchorCtr="0">
          <a:noAutofit/>
        </a:bodyPr>
        <a:lstStyle/>
        <a:p>
          <a:pPr lvl="0" algn="l" defTabSz="800100">
            <a:lnSpc>
              <a:spcPct val="90000"/>
            </a:lnSpc>
            <a:spcBef>
              <a:spcPct val="0"/>
            </a:spcBef>
            <a:spcAft>
              <a:spcPct val="35000"/>
            </a:spcAft>
          </a:pPr>
          <a:r>
            <a:rPr lang="es-PE" sz="1800" b="1" i="0" u="none" strike="noStrike" kern="1200" cap="none" dirty="0">
              <a:latin typeface="Gill Sans" panose="020B0604020202020204" charset="0"/>
              <a:ea typeface="Arial"/>
              <a:cs typeface="Arial"/>
            </a:rPr>
            <a:t>Ausencia de mecanismos de supervisión y fiscalización</a:t>
          </a:r>
          <a:endParaRPr lang="es-PE" sz="1800" b="1" kern="1200" dirty="0">
            <a:latin typeface="Gill Sans" panose="020B0604020202020204" charset="0"/>
          </a:endParaRPr>
        </a:p>
      </dsp:txBody>
      <dsp:txXfrm>
        <a:off x="1007558" y="3428890"/>
        <a:ext cx="5903374" cy="686019"/>
      </dsp:txXfrm>
    </dsp:sp>
    <dsp:sp modelId="{8A4C6DD2-F3B9-478B-9766-50DBD53CBE84}">
      <dsp:nvSpPr>
        <dsp:cNvPr id="0" name=""/>
        <dsp:cNvSpPr/>
      </dsp:nvSpPr>
      <dsp:spPr>
        <a:xfrm>
          <a:off x="578795" y="3343137"/>
          <a:ext cx="857524" cy="8575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EB6DF249-3BB8-40B2-9696-0445F3BD59CA}">
      <dsp:nvSpPr>
        <dsp:cNvPr id="0" name=""/>
        <dsp:cNvSpPr/>
      </dsp:nvSpPr>
      <dsp:spPr>
        <a:xfrm>
          <a:off x="515976" y="4457590"/>
          <a:ext cx="6394955" cy="686019"/>
        </a:xfrm>
        <a:prstGeom prst="rect">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44528" tIns="45720" rIns="45720" bIns="45720" numCol="1" spcCol="1270" anchor="ctr" anchorCtr="0">
          <a:noAutofit/>
        </a:bodyPr>
        <a:lstStyle/>
        <a:p>
          <a:pPr lvl="0" algn="l" defTabSz="800100">
            <a:lnSpc>
              <a:spcPct val="90000"/>
            </a:lnSpc>
            <a:spcBef>
              <a:spcPct val="0"/>
            </a:spcBef>
            <a:spcAft>
              <a:spcPct val="35000"/>
            </a:spcAft>
          </a:pPr>
          <a:r>
            <a:rPr lang="es-PE" sz="1800" b="1" kern="1200" dirty="0">
              <a:latin typeface="Gill Sans" panose="020B0604020202020204" charset="0"/>
            </a:rPr>
            <a:t>La condición de CC no está incluida en los instrumentos de planificación</a:t>
          </a:r>
        </a:p>
      </dsp:txBody>
      <dsp:txXfrm>
        <a:off x="515976" y="4457590"/>
        <a:ext cx="6394955" cy="686019"/>
      </dsp:txXfrm>
    </dsp:sp>
    <dsp:sp modelId="{BD8A99AC-245B-42E6-99B6-C445D75F7BC9}">
      <dsp:nvSpPr>
        <dsp:cNvPr id="0" name=""/>
        <dsp:cNvSpPr/>
      </dsp:nvSpPr>
      <dsp:spPr>
        <a:xfrm>
          <a:off x="87214" y="4371837"/>
          <a:ext cx="857524" cy="857524"/>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5814B-B65A-4987-8E3E-F99E1FE01D42}">
      <dsp:nvSpPr>
        <dsp:cNvPr id="0" name=""/>
        <dsp:cNvSpPr/>
      </dsp:nvSpPr>
      <dsp:spPr>
        <a:xfrm>
          <a:off x="224400" y="0"/>
          <a:ext cx="7133771" cy="445860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C30937-85D5-4431-9273-EF98888435DF}">
      <dsp:nvSpPr>
        <dsp:cNvPr id="0" name=""/>
        <dsp:cNvSpPr/>
      </dsp:nvSpPr>
      <dsp:spPr>
        <a:xfrm>
          <a:off x="1430507" y="3315420"/>
          <a:ext cx="164076" cy="16407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140DE5-9322-4115-932A-9E1BF8176CD5}">
      <dsp:nvSpPr>
        <dsp:cNvPr id="0" name=""/>
        <dsp:cNvSpPr/>
      </dsp:nvSpPr>
      <dsp:spPr>
        <a:xfrm>
          <a:off x="1561407" y="3262087"/>
          <a:ext cx="3285515" cy="10611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6941" tIns="0" rIns="0" bIns="0" numCol="1" spcCol="1270" anchor="t" anchorCtr="0">
          <a:noAutofit/>
        </a:bodyPr>
        <a:lstStyle/>
        <a:p>
          <a:pPr lvl="0" algn="just" defTabSz="711200">
            <a:lnSpc>
              <a:spcPct val="90000"/>
            </a:lnSpc>
            <a:spcBef>
              <a:spcPct val="0"/>
            </a:spcBef>
            <a:spcAft>
              <a:spcPct val="35000"/>
            </a:spcAft>
          </a:pPr>
          <a:r>
            <a:rPr lang="es-PE" sz="1600" b="1" i="0" u="none" strike="noStrike" kern="1200" cap="none" dirty="0">
              <a:solidFill>
                <a:schemeClr val="tx1"/>
              </a:solidFill>
              <a:latin typeface="Gill Sans" panose="020B0604020202020204" charset="0"/>
              <a:ea typeface="Arial"/>
              <a:cs typeface="Arial"/>
            </a:rPr>
            <a:t>Cambios en las variables del clima (incremento de la temperatura, disminución de la precipitación)</a:t>
          </a:r>
        </a:p>
      </dsp:txBody>
      <dsp:txXfrm>
        <a:off x="1561407" y="3262087"/>
        <a:ext cx="3285515" cy="1061148"/>
      </dsp:txXfrm>
    </dsp:sp>
    <dsp:sp modelId="{98680B49-8825-43B2-81C1-92EA3D20C391}">
      <dsp:nvSpPr>
        <dsp:cNvPr id="0" name=""/>
        <dsp:cNvSpPr/>
      </dsp:nvSpPr>
      <dsp:spPr>
        <a:xfrm>
          <a:off x="2318662" y="2462042"/>
          <a:ext cx="256815" cy="2568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C591D9-E379-4480-8B78-84741056B151}">
      <dsp:nvSpPr>
        <dsp:cNvPr id="0" name=""/>
        <dsp:cNvSpPr/>
      </dsp:nvSpPr>
      <dsp:spPr>
        <a:xfrm>
          <a:off x="2695178" y="2512408"/>
          <a:ext cx="1777765" cy="709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81" tIns="0" rIns="0" bIns="0" numCol="1" spcCol="1270" anchor="t" anchorCtr="0">
          <a:noAutofit/>
        </a:bodyPr>
        <a:lstStyle/>
        <a:p>
          <a:pPr marL="0" lvl="0" indent="0" algn="just" defTabSz="622300">
            <a:lnSpc>
              <a:spcPct val="90000"/>
            </a:lnSpc>
            <a:spcBef>
              <a:spcPct val="0"/>
            </a:spcBef>
            <a:spcAft>
              <a:spcPct val="35000"/>
            </a:spcAft>
            <a:buNone/>
          </a:pPr>
          <a:r>
            <a:rPr lang="es-MX" sz="1600" b="1" i="0" u="none" strike="noStrike" kern="1200" cap="none" dirty="0">
              <a:solidFill>
                <a:schemeClr val="tx1"/>
              </a:solidFill>
              <a:latin typeface="Gill Sans" panose="020B0604020202020204" charset="0"/>
              <a:ea typeface="Arial"/>
              <a:cs typeface="Arial"/>
            </a:rPr>
            <a:t>Cambios en el ciclo hidrológico</a:t>
          </a:r>
          <a:endParaRPr lang="es-PE" sz="1600" b="1" i="0" u="none" strike="noStrike" kern="1200" cap="none" dirty="0">
            <a:solidFill>
              <a:schemeClr val="tx1"/>
            </a:solidFill>
            <a:latin typeface="Gill Sans" panose="020B0604020202020204" charset="0"/>
            <a:ea typeface="Arial"/>
            <a:cs typeface="Arial"/>
          </a:endParaRPr>
        </a:p>
      </dsp:txBody>
      <dsp:txXfrm>
        <a:off x="2695178" y="2512408"/>
        <a:ext cx="1777765" cy="709544"/>
      </dsp:txXfrm>
    </dsp:sp>
    <dsp:sp modelId="{B81E5ED6-C906-4C5C-81E4-BF20BC728BF2}">
      <dsp:nvSpPr>
        <dsp:cNvPr id="0" name=""/>
        <dsp:cNvSpPr/>
      </dsp:nvSpPr>
      <dsp:spPr>
        <a:xfrm>
          <a:off x="3460065" y="1781659"/>
          <a:ext cx="342421" cy="3424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AEC1D0-F1A0-45B9-BA4C-96BE4358F83F}">
      <dsp:nvSpPr>
        <dsp:cNvPr id="0" name=""/>
        <dsp:cNvSpPr/>
      </dsp:nvSpPr>
      <dsp:spPr>
        <a:xfrm>
          <a:off x="3832277" y="1932009"/>
          <a:ext cx="2856015" cy="5804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442" tIns="0" rIns="0" bIns="0" numCol="1" spcCol="1270" anchor="t" anchorCtr="0">
          <a:noAutofit/>
        </a:bodyPr>
        <a:lstStyle/>
        <a:p>
          <a:pPr lvl="0" algn="just" defTabSz="711200">
            <a:lnSpc>
              <a:spcPct val="90000"/>
            </a:lnSpc>
            <a:spcBef>
              <a:spcPct val="0"/>
            </a:spcBef>
            <a:spcAft>
              <a:spcPct val="35000"/>
            </a:spcAft>
          </a:pPr>
          <a:r>
            <a:rPr lang="es-PE" sz="1600" b="1" i="0" u="none" strike="noStrike" kern="1200" cap="none" dirty="0">
              <a:solidFill>
                <a:schemeClr val="tx1"/>
              </a:solidFill>
              <a:latin typeface="Gill Sans" panose="020B0604020202020204" charset="0"/>
              <a:ea typeface="Arial"/>
              <a:cs typeface="Arial"/>
              <a:sym typeface="Arial"/>
            </a:rPr>
            <a:t>Fragmentación de  bosques y perdida de ecosistemas </a:t>
          </a:r>
        </a:p>
      </dsp:txBody>
      <dsp:txXfrm>
        <a:off x="3832277" y="1932009"/>
        <a:ext cx="2856015" cy="580403"/>
      </dsp:txXfrm>
    </dsp:sp>
    <dsp:sp modelId="{0FB1355C-2E73-45BD-82F2-6E7C2A484E21}">
      <dsp:nvSpPr>
        <dsp:cNvPr id="0" name=""/>
        <dsp:cNvSpPr/>
      </dsp:nvSpPr>
      <dsp:spPr>
        <a:xfrm>
          <a:off x="4786946" y="1250193"/>
          <a:ext cx="442293" cy="44229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B6309E-5BFC-451A-9945-E5B86B2D4687}">
      <dsp:nvSpPr>
        <dsp:cNvPr id="0" name=""/>
        <dsp:cNvSpPr/>
      </dsp:nvSpPr>
      <dsp:spPr>
        <a:xfrm>
          <a:off x="5225695" y="1389474"/>
          <a:ext cx="1609393" cy="8371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marL="0" lvl="0" indent="0" algn="just" defTabSz="622300">
            <a:lnSpc>
              <a:spcPct val="90000"/>
            </a:lnSpc>
            <a:spcBef>
              <a:spcPct val="0"/>
            </a:spcBef>
            <a:spcAft>
              <a:spcPct val="35000"/>
            </a:spcAft>
            <a:buNone/>
          </a:pPr>
          <a:r>
            <a:rPr lang="es-PE" sz="1600" b="1" i="0" u="none" strike="noStrike" kern="1200" cap="none" dirty="0">
              <a:solidFill>
                <a:schemeClr val="tx1"/>
              </a:solidFill>
              <a:latin typeface="Gill Sans" panose="020B0604020202020204" charset="0"/>
              <a:ea typeface="Arial"/>
              <a:cs typeface="Arial"/>
            </a:rPr>
            <a:t>Degradación de suelos</a:t>
          </a:r>
        </a:p>
      </dsp:txBody>
      <dsp:txXfrm>
        <a:off x="5225695" y="1389474"/>
        <a:ext cx="1609393" cy="837181"/>
      </dsp:txXfrm>
    </dsp:sp>
    <dsp:sp modelId="{9F782519-9CFC-4A82-BAEC-2E57B8883712}">
      <dsp:nvSpPr>
        <dsp:cNvPr id="0" name=""/>
        <dsp:cNvSpPr/>
      </dsp:nvSpPr>
      <dsp:spPr>
        <a:xfrm>
          <a:off x="6153064" y="895288"/>
          <a:ext cx="563567" cy="56356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40B01-ECA0-4362-A7DF-D2100506CB44}">
      <dsp:nvSpPr>
        <dsp:cNvPr id="0" name=""/>
        <dsp:cNvSpPr/>
      </dsp:nvSpPr>
      <dsp:spPr>
        <a:xfrm>
          <a:off x="6348081" y="546065"/>
          <a:ext cx="2274388" cy="71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729" tIns="0" rIns="0" bIns="0" numCol="1" spcCol="1270" anchor="t" anchorCtr="0">
          <a:noAutofit/>
        </a:bodyPr>
        <a:lstStyle/>
        <a:p>
          <a:pPr marL="0" lvl="0" indent="0" algn="just" defTabSz="622300">
            <a:lnSpc>
              <a:spcPct val="90000"/>
            </a:lnSpc>
            <a:spcBef>
              <a:spcPct val="0"/>
            </a:spcBef>
            <a:spcAft>
              <a:spcPct val="35000"/>
            </a:spcAft>
            <a:buNone/>
          </a:pPr>
          <a:r>
            <a:rPr lang="es-MX" sz="1600" b="1" i="0" u="none" strike="noStrike" kern="1200" cap="none" dirty="0">
              <a:solidFill>
                <a:schemeClr val="tx1"/>
              </a:solidFill>
              <a:latin typeface="Gill Sans" panose="020B0604020202020204" charset="0"/>
              <a:ea typeface="Arial"/>
              <a:cs typeface="Arial"/>
            </a:rPr>
            <a:t>Desplazamiento de especies endémicas </a:t>
          </a:r>
          <a:endParaRPr lang="es-PE" sz="1600" b="1" i="0" u="none" strike="noStrike" kern="1200" cap="none" dirty="0">
            <a:solidFill>
              <a:schemeClr val="tx1"/>
            </a:solidFill>
            <a:latin typeface="Gill Sans" panose="020B0604020202020204" charset="0"/>
            <a:ea typeface="Arial"/>
            <a:cs typeface="Arial"/>
          </a:endParaRPr>
        </a:p>
      </dsp:txBody>
      <dsp:txXfrm>
        <a:off x="6348081" y="546065"/>
        <a:ext cx="2274388" cy="7122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E740F-CB36-406A-8E56-620AC4C5BA8A}">
      <dsp:nvSpPr>
        <dsp:cNvPr id="0" name=""/>
        <dsp:cNvSpPr/>
      </dsp:nvSpPr>
      <dsp:spPr>
        <a:xfrm rot="5400000">
          <a:off x="595276" y="1596101"/>
          <a:ext cx="636463" cy="1418206"/>
        </a:xfrm>
        <a:prstGeom prst="corner">
          <a:avLst>
            <a:gd name="adj1" fmla="val 16120"/>
            <a:gd name="adj2" fmla="val 1611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541E68-61E9-4D85-90AE-026C24BED71D}">
      <dsp:nvSpPr>
        <dsp:cNvPr id="0" name=""/>
        <dsp:cNvSpPr/>
      </dsp:nvSpPr>
      <dsp:spPr>
        <a:xfrm>
          <a:off x="0" y="2157470"/>
          <a:ext cx="1826018" cy="710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457200" lvl="0" algn="just" defTabSz="533400">
            <a:lnSpc>
              <a:spcPct val="100000"/>
            </a:lnSpc>
            <a:spcBef>
              <a:spcPct val="0"/>
            </a:spcBef>
            <a:spcAft>
              <a:spcPts val="0"/>
            </a:spcAft>
          </a:pPr>
          <a:r>
            <a:rPr lang="es-PE" sz="1200" b="1" i="1" kern="1200" dirty="0">
              <a:latin typeface="+mn-lt"/>
            </a:rPr>
            <a:t>Incluir el enfoque de intervención temprana en la fases de planeamiento y formulación de proyectos viales del sistema de inversión pública  (invierte .pe).</a:t>
          </a:r>
          <a:endParaRPr lang="es-PE" sz="1200" b="1" i="1" kern="1200" dirty="0">
            <a:solidFill>
              <a:srgbClr val="000000">
                <a:hueOff val="0"/>
                <a:satOff val="0"/>
                <a:lumOff val="0"/>
                <a:alphaOff val="0"/>
              </a:srgbClr>
            </a:solidFill>
            <a:latin typeface="+mn-lt"/>
            <a:ea typeface="+mn-ea"/>
            <a:cs typeface="+mn-cs"/>
            <a:sym typeface="Arial"/>
          </a:endParaRPr>
        </a:p>
      </dsp:txBody>
      <dsp:txXfrm>
        <a:off x="0" y="2157470"/>
        <a:ext cx="1826018" cy="710133"/>
      </dsp:txXfrm>
    </dsp:sp>
    <dsp:sp modelId="{8DE19DB2-B4A7-4E05-8A28-9E80DCB801AE}">
      <dsp:nvSpPr>
        <dsp:cNvPr id="0" name=""/>
        <dsp:cNvSpPr/>
      </dsp:nvSpPr>
      <dsp:spPr>
        <a:xfrm>
          <a:off x="1312170" y="1475497"/>
          <a:ext cx="241578" cy="241578"/>
        </a:xfrm>
        <a:prstGeom prst="triangle">
          <a:avLst>
            <a:gd name="adj" fmla="val 100000"/>
          </a:avLst>
        </a:prstGeom>
        <a:solidFill>
          <a:schemeClr val="accent3">
            <a:hueOff val="271060"/>
            <a:satOff val="10000"/>
            <a:lumOff val="-1471"/>
            <a:alphaOff val="0"/>
          </a:schemeClr>
        </a:solidFill>
        <a:ln w="25400" cap="flat" cmpd="sng" algn="ctr">
          <a:solidFill>
            <a:schemeClr val="accent3">
              <a:hueOff val="271060"/>
              <a:satOff val="10000"/>
              <a:lumOff val="-147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E9E226-D027-44BC-835C-DA9E20744F53}">
      <dsp:nvSpPr>
        <dsp:cNvPr id="0" name=""/>
        <dsp:cNvSpPr/>
      </dsp:nvSpPr>
      <dsp:spPr>
        <a:xfrm rot="5400000">
          <a:off x="2255897" y="1355861"/>
          <a:ext cx="852299" cy="1418206"/>
        </a:xfrm>
        <a:prstGeom prst="corner">
          <a:avLst>
            <a:gd name="adj1" fmla="val 16120"/>
            <a:gd name="adj2" fmla="val 16110"/>
          </a:avLst>
        </a:prstGeom>
        <a:solidFill>
          <a:schemeClr val="accent3">
            <a:hueOff val="542120"/>
            <a:satOff val="20000"/>
            <a:lumOff val="-2941"/>
            <a:alphaOff val="0"/>
          </a:schemeClr>
        </a:solidFill>
        <a:ln w="25400" cap="flat" cmpd="sng" algn="ctr">
          <a:solidFill>
            <a:schemeClr val="accent3">
              <a:hueOff val="542120"/>
              <a:satOff val="20000"/>
              <a:lumOff val="-29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B1E66A-3F00-4D54-A127-B069A33AE7E2}">
      <dsp:nvSpPr>
        <dsp:cNvPr id="0" name=""/>
        <dsp:cNvSpPr/>
      </dsp:nvSpPr>
      <dsp:spPr>
        <a:xfrm>
          <a:off x="2234423" y="1811271"/>
          <a:ext cx="1195515" cy="794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es-PE" sz="1200" b="1" i="1" kern="1200" dirty="0">
              <a:latin typeface="+mn-lt"/>
            </a:rPr>
            <a:t>Aplicar los lineamientos metodológicos</a:t>
          </a:r>
          <a:endParaRPr lang="es-PE" sz="1200" kern="1200" dirty="0">
            <a:latin typeface="+mn-lt"/>
          </a:endParaRPr>
        </a:p>
        <a:p>
          <a:pPr lvl="0" algn="just" defTabSz="533400">
            <a:lnSpc>
              <a:spcPct val="90000"/>
            </a:lnSpc>
            <a:spcBef>
              <a:spcPct val="0"/>
            </a:spcBef>
            <a:spcAft>
              <a:spcPct val="35000"/>
            </a:spcAft>
          </a:pPr>
          <a:endParaRPr lang="es-PE" sz="1200" kern="1200" dirty="0">
            <a:latin typeface="+mn-lt"/>
          </a:endParaRPr>
        </a:p>
      </dsp:txBody>
      <dsp:txXfrm>
        <a:off x="2234423" y="1811271"/>
        <a:ext cx="1195515" cy="794688"/>
      </dsp:txXfrm>
    </dsp:sp>
    <dsp:sp modelId="{24449FFA-FFE3-4A13-9195-E5B73CA49A12}">
      <dsp:nvSpPr>
        <dsp:cNvPr id="0" name=""/>
        <dsp:cNvSpPr/>
      </dsp:nvSpPr>
      <dsp:spPr>
        <a:xfrm>
          <a:off x="3152414" y="1251451"/>
          <a:ext cx="241578" cy="241578"/>
        </a:xfrm>
        <a:prstGeom prst="triangle">
          <a:avLst>
            <a:gd name="adj" fmla="val 100000"/>
          </a:avLst>
        </a:prstGeom>
        <a:solidFill>
          <a:schemeClr val="accent3">
            <a:hueOff val="813180"/>
            <a:satOff val="30000"/>
            <a:lumOff val="-4412"/>
            <a:alphaOff val="0"/>
          </a:schemeClr>
        </a:solidFill>
        <a:ln w="25400" cap="flat" cmpd="sng" algn="ctr">
          <a:solidFill>
            <a:schemeClr val="accent3">
              <a:hueOff val="813180"/>
              <a:satOff val="30000"/>
              <a:lumOff val="-441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4ACCF0-9AE7-477B-B37F-26DD3767A557}">
      <dsp:nvSpPr>
        <dsp:cNvPr id="0" name=""/>
        <dsp:cNvSpPr/>
      </dsp:nvSpPr>
      <dsp:spPr>
        <a:xfrm rot="5400000">
          <a:off x="4228284" y="968002"/>
          <a:ext cx="852299" cy="1418206"/>
        </a:xfrm>
        <a:prstGeom prst="corner">
          <a:avLst>
            <a:gd name="adj1" fmla="val 16120"/>
            <a:gd name="adj2" fmla="val 16110"/>
          </a:avLst>
        </a:prstGeom>
        <a:solidFill>
          <a:schemeClr val="accent3">
            <a:hueOff val="1084240"/>
            <a:satOff val="40000"/>
            <a:lumOff val="-5882"/>
            <a:alphaOff val="0"/>
          </a:schemeClr>
        </a:solidFill>
        <a:ln w="25400" cap="flat" cmpd="sng" algn="ctr">
          <a:solidFill>
            <a:schemeClr val="accent3">
              <a:hueOff val="1084240"/>
              <a:satOff val="40000"/>
              <a:lumOff val="-5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D8379-3C38-4E62-BCEC-47B46DBE7C18}">
      <dsp:nvSpPr>
        <dsp:cNvPr id="0" name=""/>
        <dsp:cNvSpPr/>
      </dsp:nvSpPr>
      <dsp:spPr>
        <a:xfrm>
          <a:off x="4075073" y="1480516"/>
          <a:ext cx="1444290"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just" defTabSz="355600">
            <a:lnSpc>
              <a:spcPct val="90000"/>
            </a:lnSpc>
            <a:spcBef>
              <a:spcPct val="0"/>
            </a:spcBef>
            <a:spcAft>
              <a:spcPct val="35000"/>
            </a:spcAft>
            <a:buNone/>
          </a:pPr>
          <a:r>
            <a:rPr lang="es-PE" sz="1200" b="1" i="1" kern="1200" dirty="0">
              <a:solidFill>
                <a:srgbClr val="000000">
                  <a:hueOff val="0"/>
                  <a:satOff val="0"/>
                  <a:lumOff val="0"/>
                  <a:alphaOff val="0"/>
                </a:srgbClr>
              </a:solidFill>
              <a:latin typeface="+mn-lt"/>
              <a:ea typeface="+mn-ea"/>
              <a:cs typeface="+mn-cs"/>
            </a:rPr>
            <a:t>Implementar mecanismos que faciliten el acceso a información para garantizar el ejercicio de la participación informada (comunidades indígenas)</a:t>
          </a:r>
        </a:p>
      </dsp:txBody>
      <dsp:txXfrm>
        <a:off x="4075073" y="1480516"/>
        <a:ext cx="1444290" cy="1122315"/>
      </dsp:txXfrm>
    </dsp:sp>
    <dsp:sp modelId="{B0345FC2-CC24-4807-AB5F-D06B122C0B3A}">
      <dsp:nvSpPr>
        <dsp:cNvPr id="0" name=""/>
        <dsp:cNvSpPr/>
      </dsp:nvSpPr>
      <dsp:spPr>
        <a:xfrm>
          <a:off x="5124800" y="863592"/>
          <a:ext cx="241578" cy="241578"/>
        </a:xfrm>
        <a:prstGeom prst="triangle">
          <a:avLst>
            <a:gd name="adj" fmla="val 100000"/>
          </a:avLst>
        </a:prstGeom>
        <a:solidFill>
          <a:schemeClr val="accent3">
            <a:hueOff val="1355300"/>
            <a:satOff val="50000"/>
            <a:lumOff val="-7353"/>
            <a:alphaOff val="0"/>
          </a:schemeClr>
        </a:solidFill>
        <a:ln w="25400" cap="flat" cmpd="sng" algn="ctr">
          <a:solidFill>
            <a:schemeClr val="accent3">
              <a:hueOff val="1355300"/>
              <a:satOff val="50000"/>
              <a:lumOff val="-7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5B5B71-44FD-46C3-8E3B-060AEB428305}">
      <dsp:nvSpPr>
        <dsp:cNvPr id="0" name=""/>
        <dsp:cNvSpPr/>
      </dsp:nvSpPr>
      <dsp:spPr>
        <a:xfrm rot="5400000">
          <a:off x="6200670" y="580143"/>
          <a:ext cx="852299" cy="1418206"/>
        </a:xfrm>
        <a:prstGeom prst="corner">
          <a:avLst>
            <a:gd name="adj1" fmla="val 16120"/>
            <a:gd name="adj2" fmla="val 16110"/>
          </a:avLst>
        </a:prstGeom>
        <a:solidFill>
          <a:schemeClr val="accent3">
            <a:hueOff val="1626359"/>
            <a:satOff val="60000"/>
            <a:lumOff val="-8824"/>
            <a:alphaOff val="0"/>
          </a:schemeClr>
        </a:solidFill>
        <a:ln w="25400" cap="flat" cmpd="sng" algn="ctr">
          <a:solidFill>
            <a:schemeClr val="accent3">
              <a:hueOff val="1626359"/>
              <a:satOff val="60000"/>
              <a:lumOff val="-882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68D260-D7AC-4BA1-A76B-513219FD0D5E}">
      <dsp:nvSpPr>
        <dsp:cNvPr id="0" name=""/>
        <dsp:cNvSpPr/>
      </dsp:nvSpPr>
      <dsp:spPr>
        <a:xfrm>
          <a:off x="6159536" y="1019504"/>
          <a:ext cx="1280365"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just" defTabSz="355600">
            <a:lnSpc>
              <a:spcPct val="90000"/>
            </a:lnSpc>
            <a:spcBef>
              <a:spcPct val="0"/>
            </a:spcBef>
            <a:spcAft>
              <a:spcPct val="35000"/>
            </a:spcAft>
            <a:buNone/>
          </a:pPr>
          <a:r>
            <a:rPr lang="es-PE" sz="1200" b="1" i="1" kern="1200" dirty="0">
              <a:solidFill>
                <a:srgbClr val="000000">
                  <a:hueOff val="0"/>
                  <a:satOff val="0"/>
                  <a:lumOff val="0"/>
                  <a:alphaOff val="0"/>
                </a:srgbClr>
              </a:solidFill>
              <a:latin typeface="+mn-lt"/>
              <a:ea typeface="+mn-ea"/>
              <a:cs typeface="+mn-cs"/>
            </a:rPr>
            <a:t>Fortalecer el sistema de supervisión y fiscalización de proyectos de infraestructura vial ( dificultades en la accesibilidad)</a:t>
          </a:r>
        </a:p>
      </dsp:txBody>
      <dsp:txXfrm>
        <a:off x="6159536" y="1019504"/>
        <a:ext cx="1280365" cy="1122315"/>
      </dsp:txXfrm>
    </dsp:sp>
    <dsp:sp modelId="{3EF0439E-452C-4536-9E11-C3CA9730C47E}">
      <dsp:nvSpPr>
        <dsp:cNvPr id="0" name=""/>
        <dsp:cNvSpPr/>
      </dsp:nvSpPr>
      <dsp:spPr>
        <a:xfrm>
          <a:off x="7097187" y="475733"/>
          <a:ext cx="241578" cy="241578"/>
        </a:xfrm>
        <a:prstGeom prst="triangle">
          <a:avLst>
            <a:gd name="adj" fmla="val 100000"/>
          </a:avLst>
        </a:prstGeom>
        <a:solidFill>
          <a:schemeClr val="accent3">
            <a:hueOff val="1897419"/>
            <a:satOff val="70000"/>
            <a:lumOff val="-10294"/>
            <a:alphaOff val="0"/>
          </a:schemeClr>
        </a:solidFill>
        <a:ln w="25400" cap="flat" cmpd="sng" algn="ctr">
          <a:solidFill>
            <a:schemeClr val="accent3">
              <a:hueOff val="1897419"/>
              <a:satOff val="70000"/>
              <a:lumOff val="-1029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85BBDC-A313-43BA-9B75-0E1FE08DD46C}">
      <dsp:nvSpPr>
        <dsp:cNvPr id="0" name=""/>
        <dsp:cNvSpPr/>
      </dsp:nvSpPr>
      <dsp:spPr>
        <a:xfrm rot="5400000">
          <a:off x="8261836" y="316260"/>
          <a:ext cx="852299" cy="1418206"/>
        </a:xfrm>
        <a:prstGeom prst="corner">
          <a:avLst>
            <a:gd name="adj1" fmla="val 16120"/>
            <a:gd name="adj2" fmla="val 16110"/>
          </a:avLst>
        </a:prstGeom>
        <a:solidFill>
          <a:schemeClr val="accent3">
            <a:hueOff val="2168479"/>
            <a:satOff val="80000"/>
            <a:lumOff val="-11765"/>
            <a:alphaOff val="0"/>
          </a:schemeClr>
        </a:solidFill>
        <a:ln w="25400" cap="flat" cmpd="sng" algn="ctr">
          <a:solidFill>
            <a:schemeClr val="accent3">
              <a:hueOff val="2168479"/>
              <a:satOff val="80000"/>
              <a:lumOff val="-1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38D978-7E62-487F-98BC-0C49A4E7F4CD}">
      <dsp:nvSpPr>
        <dsp:cNvPr id="0" name=""/>
        <dsp:cNvSpPr/>
      </dsp:nvSpPr>
      <dsp:spPr>
        <a:xfrm>
          <a:off x="8161985" y="790891"/>
          <a:ext cx="1280365"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pPr>
          <a:r>
            <a:rPr lang="es-PE" sz="1200" b="1" i="1" kern="1200" dirty="0">
              <a:latin typeface="+mn-lt"/>
            </a:rPr>
            <a:t>Desarrollar capacidades institucionales en los diferentes niveles de gobierno (nacional, regional y local)</a:t>
          </a:r>
        </a:p>
      </dsp:txBody>
      <dsp:txXfrm>
        <a:off x="8161985" y="790891"/>
        <a:ext cx="1280365" cy="1122315"/>
      </dsp:txXfrm>
    </dsp:sp>
    <dsp:sp modelId="{25458CA5-BF56-49D1-96EA-005592E1B181}">
      <dsp:nvSpPr>
        <dsp:cNvPr id="0" name=""/>
        <dsp:cNvSpPr/>
      </dsp:nvSpPr>
      <dsp:spPr>
        <a:xfrm>
          <a:off x="9069573" y="87875"/>
          <a:ext cx="241578" cy="241578"/>
        </a:xfrm>
        <a:prstGeom prst="triangle">
          <a:avLst>
            <a:gd name="adj" fmla="val 100000"/>
          </a:avLst>
        </a:prstGeom>
        <a:solidFill>
          <a:schemeClr val="accent3">
            <a:hueOff val="2439539"/>
            <a:satOff val="90000"/>
            <a:lumOff val="-13235"/>
            <a:alphaOff val="0"/>
          </a:schemeClr>
        </a:solidFill>
        <a:ln w="25400" cap="flat" cmpd="sng" algn="ctr">
          <a:solidFill>
            <a:schemeClr val="accent3">
              <a:hueOff val="2439539"/>
              <a:satOff val="90000"/>
              <a:lumOff val="-1323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54FB73-D6B2-45A0-B0D4-207347B5C6CD}">
      <dsp:nvSpPr>
        <dsp:cNvPr id="0" name=""/>
        <dsp:cNvSpPr/>
      </dsp:nvSpPr>
      <dsp:spPr>
        <a:xfrm rot="5400000">
          <a:off x="10145443" y="-195573"/>
          <a:ext cx="852299" cy="1418206"/>
        </a:xfrm>
        <a:prstGeom prst="corner">
          <a:avLst>
            <a:gd name="adj1" fmla="val 16120"/>
            <a:gd name="adj2" fmla="val 16110"/>
          </a:avLst>
        </a:prstGeom>
        <a:solidFill>
          <a:schemeClr val="accent3">
            <a:hueOff val="2710599"/>
            <a:satOff val="100000"/>
            <a:lumOff val="-14706"/>
            <a:alphaOff val="0"/>
          </a:schemeClr>
        </a:solidFill>
        <a:ln w="25400" cap="flat" cmpd="sng" algn="ctr">
          <a:solidFill>
            <a:schemeClr val="accent3">
              <a:hueOff val="2710599"/>
              <a:satOff val="100000"/>
              <a:lumOff val="-1470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65A61E-F057-477D-98FB-173D8F4E97AC}">
      <dsp:nvSpPr>
        <dsp:cNvPr id="0" name=""/>
        <dsp:cNvSpPr/>
      </dsp:nvSpPr>
      <dsp:spPr>
        <a:xfrm>
          <a:off x="10003730" y="229735"/>
          <a:ext cx="1280365" cy="1122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just" defTabSz="533400">
            <a:lnSpc>
              <a:spcPct val="90000"/>
            </a:lnSpc>
            <a:spcBef>
              <a:spcPct val="0"/>
            </a:spcBef>
            <a:spcAft>
              <a:spcPct val="35000"/>
            </a:spcAft>
            <a:buFont typeface="+mj-lt"/>
            <a:buNone/>
          </a:pPr>
          <a:r>
            <a:rPr lang="es-PE" sz="1200" b="1" i="1" kern="1200" dirty="0">
              <a:latin typeface="+mn-lt"/>
            </a:rPr>
            <a:t>Incluir la medida en los instrumentos de planificación PESEM, PEI,  POI, PP (MTC, MINAGRI-SERFOR, MINAM</a:t>
          </a:r>
          <a:r>
            <a:rPr lang="es-PE" sz="1200" kern="1200" dirty="0">
              <a:latin typeface="+mn-lt"/>
            </a:rPr>
            <a:t>).</a:t>
          </a:r>
        </a:p>
      </dsp:txBody>
      <dsp:txXfrm>
        <a:off x="10003730" y="229735"/>
        <a:ext cx="1280365" cy="11223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800C83-E325-4AB2-AFF5-D2A7EB92A937}">
      <dsp:nvSpPr>
        <dsp:cNvPr id="0" name=""/>
        <dsp:cNvSpPr/>
      </dsp:nvSpPr>
      <dsp:spPr>
        <a:xfrm>
          <a:off x="2746756" y="2721"/>
          <a:ext cx="1816539" cy="1816539"/>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b="1" i="1" kern="1200" dirty="0">
              <a:solidFill>
                <a:srgbClr val="000000">
                  <a:hueOff val="0"/>
                  <a:satOff val="0"/>
                  <a:lumOff val="0"/>
                  <a:alphaOff val="0"/>
                </a:srgbClr>
              </a:solidFill>
              <a:latin typeface="+mn-lt"/>
              <a:ea typeface="+mn-ea"/>
              <a:cs typeface="+mn-cs"/>
              <a:sym typeface="Arial"/>
            </a:rPr>
            <a:t>Fortalecer</a:t>
          </a:r>
          <a:r>
            <a:rPr lang="es-PE" sz="1200" b="1" i="1" u="none" strike="noStrike" kern="1200" cap="none" dirty="0">
              <a:solidFill>
                <a:srgbClr val="B45F06"/>
              </a:solidFill>
              <a:latin typeface="+mn-lt"/>
              <a:ea typeface="Gill Sans"/>
              <a:cs typeface="Gill Sans"/>
              <a:sym typeface="Arial"/>
            </a:rPr>
            <a:t> </a:t>
          </a:r>
          <a:r>
            <a:rPr lang="es-PE" sz="1200" b="1" i="1" kern="1200" dirty="0">
              <a:solidFill>
                <a:srgbClr val="000000">
                  <a:hueOff val="0"/>
                  <a:satOff val="0"/>
                  <a:lumOff val="0"/>
                  <a:alphaOff val="0"/>
                </a:srgbClr>
              </a:solidFill>
              <a:latin typeface="+mn-lt"/>
              <a:ea typeface="+mn-ea"/>
              <a:cs typeface="+mn-cs"/>
              <a:sym typeface="Arial"/>
            </a:rPr>
            <a:t>la Institucionalidad y Gobernanza p</a:t>
          </a:r>
          <a:r>
            <a:rPr lang="es-PE" sz="1200" b="1" kern="1200" dirty="0">
              <a:solidFill>
                <a:srgbClr val="000000">
                  <a:hueOff val="0"/>
                  <a:satOff val="0"/>
                  <a:lumOff val="0"/>
                  <a:alphaOff val="0"/>
                </a:srgbClr>
              </a:solidFill>
              <a:latin typeface="+mn-lt"/>
              <a:ea typeface="+mn-ea"/>
              <a:cs typeface="+mn-cs"/>
              <a:sym typeface="Arial"/>
            </a:rPr>
            <a:t>ara gestionar los proyectos de infraestructura vial</a:t>
          </a:r>
          <a:endParaRPr lang="es-PE" sz="1200" b="1" i="1" kern="1200" dirty="0">
            <a:solidFill>
              <a:srgbClr val="000000">
                <a:hueOff val="0"/>
                <a:satOff val="0"/>
                <a:lumOff val="0"/>
                <a:alphaOff val="0"/>
              </a:srgbClr>
            </a:solidFill>
            <a:latin typeface="+mn-lt"/>
            <a:ea typeface="+mn-ea"/>
            <a:cs typeface="+mn-cs"/>
            <a:sym typeface="Arial"/>
          </a:endParaRPr>
        </a:p>
      </dsp:txBody>
      <dsp:txXfrm>
        <a:off x="3012782" y="268747"/>
        <a:ext cx="1284487" cy="1284487"/>
      </dsp:txXfrm>
    </dsp:sp>
    <dsp:sp modelId="{9F8DD2BE-4296-45C8-BD0C-1391AFEAA418}">
      <dsp:nvSpPr>
        <dsp:cNvPr id="0" name=""/>
        <dsp:cNvSpPr/>
      </dsp:nvSpPr>
      <dsp:spPr>
        <a:xfrm rot="2158704">
          <a:off x="4495963" y="1374802"/>
          <a:ext cx="440405" cy="61308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PE" sz="2700" kern="1200"/>
        </a:p>
      </dsp:txBody>
      <dsp:txXfrm>
        <a:off x="4508565" y="1458609"/>
        <a:ext cx="308284" cy="367849"/>
      </dsp:txXfrm>
    </dsp:sp>
    <dsp:sp modelId="{15A6A61F-2164-4061-AE36-572E3234C9D5}">
      <dsp:nvSpPr>
        <dsp:cNvPr id="0" name=""/>
        <dsp:cNvSpPr/>
      </dsp:nvSpPr>
      <dsp:spPr>
        <a:xfrm>
          <a:off x="4866306" y="1573792"/>
          <a:ext cx="1915613" cy="1823769"/>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b="1" i="1" kern="1200" dirty="0">
              <a:latin typeface="+mn-lt"/>
            </a:rPr>
            <a:t>Desarrollar lineamientos metodológicos</a:t>
          </a:r>
          <a:endParaRPr lang="es-PE" sz="1200" b="1" kern="1200" dirty="0">
            <a:latin typeface="+mn-lt"/>
          </a:endParaRPr>
        </a:p>
        <a:p>
          <a:pPr lvl="0" algn="ctr" defTabSz="533400">
            <a:lnSpc>
              <a:spcPct val="90000"/>
            </a:lnSpc>
            <a:spcBef>
              <a:spcPct val="0"/>
            </a:spcBef>
            <a:spcAft>
              <a:spcPct val="35000"/>
            </a:spcAft>
          </a:pPr>
          <a:r>
            <a:rPr lang="es-PE" sz="1200" b="1" kern="1200" dirty="0">
              <a:latin typeface="+mn-lt"/>
            </a:rPr>
            <a:t>para implementar los instrumentos de gestión ambiental en el marco del (SEIA)</a:t>
          </a:r>
        </a:p>
      </dsp:txBody>
      <dsp:txXfrm>
        <a:off x="5146841" y="1840877"/>
        <a:ext cx="1354543" cy="1289599"/>
      </dsp:txXfrm>
    </dsp:sp>
    <dsp:sp modelId="{5FD2FD75-0D99-4682-8B85-6554223EAC65}">
      <dsp:nvSpPr>
        <dsp:cNvPr id="0" name=""/>
        <dsp:cNvSpPr/>
      </dsp:nvSpPr>
      <dsp:spPr>
        <a:xfrm rot="6424349">
          <a:off x="5177769" y="3484041"/>
          <a:ext cx="491177" cy="61308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PE" sz="2700" kern="1200"/>
        </a:p>
      </dsp:txBody>
      <dsp:txXfrm rot="10800000">
        <a:off x="5273076" y="3536227"/>
        <a:ext cx="343824" cy="367849"/>
      </dsp:txXfrm>
    </dsp:sp>
    <dsp:sp modelId="{6F3550B8-14CF-4998-97B8-02D8186748AE}">
      <dsp:nvSpPr>
        <dsp:cNvPr id="0" name=""/>
        <dsp:cNvSpPr/>
      </dsp:nvSpPr>
      <dsp:spPr>
        <a:xfrm>
          <a:off x="4046027" y="4213105"/>
          <a:ext cx="1945422" cy="178992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b="1" i="1" kern="1200" dirty="0">
              <a:latin typeface="+mn-lt"/>
            </a:rPr>
            <a:t>Fortalecer el Sistema de Información  p</a:t>
          </a:r>
          <a:r>
            <a:rPr lang="es-PE" sz="1200" b="1" kern="1200" dirty="0">
              <a:latin typeface="+mn-lt"/>
            </a:rPr>
            <a:t>ara monitorear los impactos por deforestación y emisiones de GEI</a:t>
          </a:r>
        </a:p>
      </dsp:txBody>
      <dsp:txXfrm>
        <a:off x="4330927" y="4475234"/>
        <a:ext cx="1375622" cy="1265668"/>
      </dsp:txXfrm>
    </dsp:sp>
    <dsp:sp modelId="{10950E49-9D0D-401B-AD47-5B5954D5A988}">
      <dsp:nvSpPr>
        <dsp:cNvPr id="0" name=""/>
        <dsp:cNvSpPr/>
      </dsp:nvSpPr>
      <dsp:spPr>
        <a:xfrm rot="10800000">
          <a:off x="3411193" y="4801527"/>
          <a:ext cx="448615" cy="61308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PE" sz="2700" kern="1200"/>
        </a:p>
      </dsp:txBody>
      <dsp:txXfrm rot="10800000">
        <a:off x="3545777" y="4924143"/>
        <a:ext cx="314031" cy="367849"/>
      </dsp:txXfrm>
    </dsp:sp>
    <dsp:sp modelId="{67B1969A-0805-4E3B-8C14-D1F5A8F2E7D2}">
      <dsp:nvSpPr>
        <dsp:cNvPr id="0" name=""/>
        <dsp:cNvSpPr/>
      </dsp:nvSpPr>
      <dsp:spPr>
        <a:xfrm>
          <a:off x="1383043" y="4199798"/>
          <a:ext cx="1816539" cy="181653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b="1" i="1" kern="1200" dirty="0">
              <a:latin typeface="+mn-lt"/>
            </a:rPr>
            <a:t>Rediseñar el Sistema de Supervisión y Fiscalización para</a:t>
          </a:r>
          <a:r>
            <a:rPr lang="es-PE" sz="1200" b="1" kern="1200" dirty="0">
              <a:latin typeface="+mn-lt"/>
            </a:rPr>
            <a:t> reducir los impactos como motor de la deforestación</a:t>
          </a:r>
        </a:p>
      </dsp:txBody>
      <dsp:txXfrm>
        <a:off x="1649069" y="4465824"/>
        <a:ext cx="1284487" cy="1284487"/>
      </dsp:txXfrm>
    </dsp:sp>
    <dsp:sp modelId="{D36E60BB-E347-41AC-A8ED-411B40DDA84B}">
      <dsp:nvSpPr>
        <dsp:cNvPr id="0" name=""/>
        <dsp:cNvSpPr/>
      </dsp:nvSpPr>
      <dsp:spPr>
        <a:xfrm rot="15120000">
          <a:off x="1632739" y="3517553"/>
          <a:ext cx="482769" cy="61308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PE" sz="2700" kern="1200"/>
        </a:p>
      </dsp:txBody>
      <dsp:txXfrm rot="10800000">
        <a:off x="1727532" y="3709040"/>
        <a:ext cx="337938" cy="367849"/>
      </dsp:txXfrm>
    </dsp:sp>
    <dsp:sp modelId="{43F4F6AE-72FF-462B-A62F-30130608170B}">
      <dsp:nvSpPr>
        <dsp:cNvPr id="0" name=""/>
        <dsp:cNvSpPr/>
      </dsp:nvSpPr>
      <dsp:spPr>
        <a:xfrm>
          <a:off x="540222" y="1605862"/>
          <a:ext cx="1816539" cy="1816539"/>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PE" sz="1200" kern="1200" dirty="0">
              <a:latin typeface="+mn-lt"/>
            </a:rPr>
            <a:t>Acceder a recursos financieros para la implementación de la medida </a:t>
          </a:r>
          <a:endParaRPr lang="es-PE" sz="1200" b="1" kern="1200" dirty="0">
            <a:latin typeface="+mn-lt"/>
          </a:endParaRPr>
        </a:p>
      </dsp:txBody>
      <dsp:txXfrm>
        <a:off x="806248" y="1871888"/>
        <a:ext cx="1284487" cy="1284487"/>
      </dsp:txXfrm>
    </dsp:sp>
    <dsp:sp modelId="{F05599BF-5293-4847-B911-E934BD061DD6}">
      <dsp:nvSpPr>
        <dsp:cNvPr id="0" name=""/>
        <dsp:cNvSpPr/>
      </dsp:nvSpPr>
      <dsp:spPr>
        <a:xfrm rot="19440000">
          <a:off x="2299320" y="1414051"/>
          <a:ext cx="482769" cy="613081"/>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s-PE" sz="2700" kern="1200"/>
        </a:p>
      </dsp:txBody>
      <dsp:txXfrm>
        <a:off x="2313150" y="1579232"/>
        <a:ext cx="337938" cy="3678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D819F-6FEE-4417-AF85-ACE6D3124606}">
      <dsp:nvSpPr>
        <dsp:cNvPr id="0" name=""/>
        <dsp:cNvSpPr/>
      </dsp:nvSpPr>
      <dsp:spPr>
        <a:xfrm>
          <a:off x="735366" y="-158225"/>
          <a:ext cx="5159502" cy="5159502"/>
        </a:xfrm>
        <a:prstGeom prst="circularArrow">
          <a:avLst>
            <a:gd name="adj1" fmla="val 5544"/>
            <a:gd name="adj2" fmla="val 330680"/>
            <a:gd name="adj3" fmla="val 14851829"/>
            <a:gd name="adj4" fmla="val 16760066"/>
            <a:gd name="adj5" fmla="val 5757"/>
          </a:avLst>
        </a:prstGeom>
        <a:solidFill>
          <a:schemeClr val="bg1">
            <a:lumMod val="85000"/>
          </a:schemeClr>
        </a:solidFill>
        <a:ln>
          <a:noFill/>
        </a:ln>
        <a:effectLst/>
      </dsp:spPr>
      <dsp:style>
        <a:lnRef idx="0">
          <a:scrgbClr r="0" g="0" b="0"/>
        </a:lnRef>
        <a:fillRef idx="1">
          <a:scrgbClr r="0" g="0" b="0"/>
        </a:fillRef>
        <a:effectRef idx="0">
          <a:scrgbClr r="0" g="0" b="0"/>
        </a:effectRef>
        <a:fontRef idx="minor"/>
      </dsp:style>
    </dsp:sp>
    <dsp:sp modelId="{57A7341E-100B-446C-80C7-44DD8D4CC1F7}">
      <dsp:nvSpPr>
        <dsp:cNvPr id="0" name=""/>
        <dsp:cNvSpPr/>
      </dsp:nvSpPr>
      <dsp:spPr>
        <a:xfrm>
          <a:off x="2706178" y="-48737"/>
          <a:ext cx="1217877" cy="529105"/>
        </a:xfrm>
        <a:prstGeom prst="roundRect">
          <a:avLst/>
        </a:prstGeom>
        <a:solidFill>
          <a:srgbClr val="B3499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ts val="1000"/>
            </a:lnSpc>
            <a:spcBef>
              <a:spcPct val="0"/>
            </a:spcBef>
            <a:spcAft>
              <a:spcPct val="35000"/>
            </a:spcAft>
          </a:pPr>
          <a:r>
            <a:rPr lang="es-PE" sz="1400" b="1" kern="1200" dirty="0">
              <a:solidFill>
                <a:schemeClr val="bg1"/>
              </a:solidFill>
            </a:rPr>
            <a:t>SOCIEDAD</a:t>
          </a:r>
        </a:p>
        <a:p>
          <a:pPr lvl="0" algn="ctr" defTabSz="622300" rtl="0">
            <a:lnSpc>
              <a:spcPts val="1000"/>
            </a:lnSpc>
            <a:spcBef>
              <a:spcPct val="0"/>
            </a:spcBef>
            <a:spcAft>
              <a:spcPct val="35000"/>
            </a:spcAft>
          </a:pPr>
          <a:r>
            <a:rPr lang="es-PE" sz="1400" b="1" kern="1200" dirty="0">
              <a:solidFill>
                <a:schemeClr val="bg1"/>
              </a:solidFill>
            </a:rPr>
            <a:t> CIVIL</a:t>
          </a:r>
        </a:p>
      </dsp:txBody>
      <dsp:txXfrm>
        <a:off x="2732007" y="-22908"/>
        <a:ext cx="1166219" cy="477447"/>
      </dsp:txXfrm>
    </dsp:sp>
    <dsp:sp modelId="{C06711CA-6E1F-4125-9CFE-3E0447D1413E}">
      <dsp:nvSpPr>
        <dsp:cNvPr id="0" name=""/>
        <dsp:cNvSpPr/>
      </dsp:nvSpPr>
      <dsp:spPr>
        <a:xfrm>
          <a:off x="4182126" y="291441"/>
          <a:ext cx="1793989" cy="573963"/>
        </a:xfrm>
        <a:prstGeom prst="roundRect">
          <a:avLst/>
        </a:prstGeom>
        <a:solidFill>
          <a:srgbClr val="B34994"/>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ts val="1000"/>
            </a:lnSpc>
            <a:spcBef>
              <a:spcPct val="0"/>
            </a:spcBef>
            <a:spcAft>
              <a:spcPct val="35000"/>
            </a:spcAft>
          </a:pPr>
          <a:r>
            <a:rPr lang="es-MX" sz="1200" b="1" kern="1200" dirty="0">
              <a:solidFill>
                <a:schemeClr val="bg1"/>
              </a:solidFill>
            </a:rPr>
            <a:t>COMUNIDADES</a:t>
          </a:r>
          <a:endParaRPr lang="es-MX" sz="1400" b="1" kern="1200" dirty="0">
            <a:solidFill>
              <a:schemeClr val="bg1"/>
            </a:solidFill>
          </a:endParaRPr>
        </a:p>
        <a:p>
          <a:pPr lvl="0" algn="ctr" defTabSz="533400" rtl="0">
            <a:lnSpc>
              <a:spcPts val="1000"/>
            </a:lnSpc>
            <a:spcBef>
              <a:spcPct val="0"/>
            </a:spcBef>
            <a:spcAft>
              <a:spcPct val="35000"/>
            </a:spcAft>
          </a:pPr>
          <a:r>
            <a:rPr lang="es-MX" sz="1400" b="1" kern="1200" dirty="0">
              <a:solidFill>
                <a:schemeClr val="bg1"/>
              </a:solidFill>
            </a:rPr>
            <a:t> INDIGENAS</a:t>
          </a:r>
          <a:endParaRPr lang="es-PE" sz="1400" b="1" kern="1200" dirty="0">
            <a:solidFill>
              <a:schemeClr val="bg1"/>
            </a:solidFill>
          </a:endParaRPr>
        </a:p>
      </dsp:txBody>
      <dsp:txXfrm>
        <a:off x="4210145" y="319460"/>
        <a:ext cx="1737951" cy="517925"/>
      </dsp:txXfrm>
    </dsp:sp>
    <dsp:sp modelId="{36ABC572-79E1-44C7-A294-39EBFDBD3C76}">
      <dsp:nvSpPr>
        <dsp:cNvPr id="0" name=""/>
        <dsp:cNvSpPr/>
      </dsp:nvSpPr>
      <dsp:spPr>
        <a:xfrm>
          <a:off x="4665820" y="958356"/>
          <a:ext cx="1044171" cy="38848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MINCUL</a:t>
          </a:r>
          <a:endParaRPr lang="es-PE" sz="1400" kern="1200" dirty="0">
            <a:solidFill>
              <a:schemeClr val="bg1"/>
            </a:solidFill>
          </a:endParaRPr>
        </a:p>
      </dsp:txBody>
      <dsp:txXfrm>
        <a:off x="4684784" y="977320"/>
        <a:ext cx="1006243" cy="350554"/>
      </dsp:txXfrm>
    </dsp:sp>
    <dsp:sp modelId="{FEE64235-4279-4E1F-B2F1-2080F546BB38}">
      <dsp:nvSpPr>
        <dsp:cNvPr id="0" name=""/>
        <dsp:cNvSpPr/>
      </dsp:nvSpPr>
      <dsp:spPr>
        <a:xfrm>
          <a:off x="5038807" y="1767899"/>
          <a:ext cx="1024210" cy="388482"/>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OSINFOR</a:t>
          </a:r>
          <a:endParaRPr lang="es-PE" sz="1400" kern="1200" dirty="0">
            <a:solidFill>
              <a:schemeClr val="bg1"/>
            </a:solidFill>
          </a:endParaRPr>
        </a:p>
      </dsp:txBody>
      <dsp:txXfrm>
        <a:off x="5057771" y="1786863"/>
        <a:ext cx="986282" cy="350554"/>
      </dsp:txXfrm>
    </dsp:sp>
    <dsp:sp modelId="{E05BCE9C-F7FE-4E76-B742-B9B27B3AB110}">
      <dsp:nvSpPr>
        <dsp:cNvPr id="0" name=""/>
        <dsp:cNvSpPr/>
      </dsp:nvSpPr>
      <dsp:spPr>
        <a:xfrm>
          <a:off x="5078809" y="2553410"/>
          <a:ext cx="776965" cy="38848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PE" sz="1400" kern="1200" dirty="0">
              <a:solidFill>
                <a:schemeClr val="bg1"/>
              </a:solidFill>
            </a:rPr>
            <a:t>MEF</a:t>
          </a:r>
        </a:p>
      </dsp:txBody>
      <dsp:txXfrm>
        <a:off x="5097773" y="2572374"/>
        <a:ext cx="739037" cy="350554"/>
      </dsp:txXfrm>
    </dsp:sp>
    <dsp:sp modelId="{6D60483C-18C9-41B6-B7DC-48745AC0EF97}">
      <dsp:nvSpPr>
        <dsp:cNvPr id="0" name=""/>
        <dsp:cNvSpPr/>
      </dsp:nvSpPr>
      <dsp:spPr>
        <a:xfrm>
          <a:off x="4587546" y="3126504"/>
          <a:ext cx="1266025" cy="779264"/>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PE" sz="1400" kern="1200" dirty="0">
              <a:solidFill>
                <a:schemeClr val="bg1"/>
              </a:solidFill>
            </a:rPr>
            <a:t>GORE SAN MARTÍN</a:t>
          </a:r>
        </a:p>
      </dsp:txBody>
      <dsp:txXfrm>
        <a:off x="4625587" y="3164545"/>
        <a:ext cx="1189943" cy="703182"/>
      </dsp:txXfrm>
    </dsp:sp>
    <dsp:sp modelId="{58EE24F6-1493-4EA1-A036-718EC21C54C2}">
      <dsp:nvSpPr>
        <dsp:cNvPr id="0" name=""/>
        <dsp:cNvSpPr/>
      </dsp:nvSpPr>
      <dsp:spPr>
        <a:xfrm>
          <a:off x="4209222" y="4000636"/>
          <a:ext cx="950189" cy="37235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GORE UCAYALI</a:t>
          </a:r>
          <a:endParaRPr lang="es-PE" sz="1400" kern="1200" dirty="0">
            <a:solidFill>
              <a:schemeClr val="bg1"/>
            </a:solidFill>
          </a:endParaRPr>
        </a:p>
      </dsp:txBody>
      <dsp:txXfrm>
        <a:off x="4227399" y="4018813"/>
        <a:ext cx="913835" cy="335998"/>
      </dsp:txXfrm>
    </dsp:sp>
    <dsp:sp modelId="{645C94BB-9724-46A5-8AB6-4448E06C01ED}">
      <dsp:nvSpPr>
        <dsp:cNvPr id="0" name=""/>
        <dsp:cNvSpPr/>
      </dsp:nvSpPr>
      <dsp:spPr>
        <a:xfrm>
          <a:off x="3616597" y="4339206"/>
          <a:ext cx="970149" cy="457916"/>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GORE LORETO</a:t>
          </a:r>
          <a:endParaRPr lang="es-PE" sz="1400" kern="1200" dirty="0">
            <a:solidFill>
              <a:schemeClr val="bg1"/>
            </a:solidFill>
          </a:endParaRPr>
        </a:p>
      </dsp:txBody>
      <dsp:txXfrm>
        <a:off x="3638951" y="4361560"/>
        <a:ext cx="925441" cy="413208"/>
      </dsp:txXfrm>
    </dsp:sp>
    <dsp:sp modelId="{C4FFE1FD-9787-4995-BB88-EC95C3372EDD}">
      <dsp:nvSpPr>
        <dsp:cNvPr id="0" name=""/>
        <dsp:cNvSpPr/>
      </dsp:nvSpPr>
      <dsp:spPr>
        <a:xfrm>
          <a:off x="2244601" y="4373923"/>
          <a:ext cx="1210760" cy="38848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PE" sz="1400" kern="1200" dirty="0">
              <a:solidFill>
                <a:schemeClr val="bg1"/>
              </a:solidFill>
            </a:rPr>
            <a:t>OSINFOR</a:t>
          </a:r>
        </a:p>
      </dsp:txBody>
      <dsp:txXfrm>
        <a:off x="2263565" y="4392887"/>
        <a:ext cx="1172832" cy="350554"/>
      </dsp:txXfrm>
    </dsp:sp>
    <dsp:sp modelId="{92079CF8-8AFC-4E6D-8CA1-1DE9FDCA1866}">
      <dsp:nvSpPr>
        <dsp:cNvPr id="0" name=""/>
        <dsp:cNvSpPr/>
      </dsp:nvSpPr>
      <dsp:spPr>
        <a:xfrm>
          <a:off x="1327494" y="3956315"/>
          <a:ext cx="776965" cy="388482"/>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PCM</a:t>
          </a:r>
          <a:endParaRPr lang="es-PE" sz="1400" kern="1200" dirty="0">
            <a:solidFill>
              <a:schemeClr val="bg1"/>
            </a:solidFill>
          </a:endParaRPr>
        </a:p>
      </dsp:txBody>
      <dsp:txXfrm>
        <a:off x="1346458" y="3975279"/>
        <a:ext cx="739037" cy="350554"/>
      </dsp:txXfrm>
    </dsp:sp>
    <dsp:sp modelId="{4F20F05A-95B2-4BD8-923D-0656F4C41EAE}">
      <dsp:nvSpPr>
        <dsp:cNvPr id="0" name=""/>
        <dsp:cNvSpPr/>
      </dsp:nvSpPr>
      <dsp:spPr>
        <a:xfrm>
          <a:off x="811365" y="3282576"/>
          <a:ext cx="1065366" cy="38848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PROVIAS</a:t>
          </a:r>
          <a:endParaRPr lang="es-PE" sz="1400" kern="1200" dirty="0">
            <a:solidFill>
              <a:schemeClr val="bg1"/>
            </a:solidFill>
          </a:endParaRPr>
        </a:p>
      </dsp:txBody>
      <dsp:txXfrm>
        <a:off x="830329" y="3301540"/>
        <a:ext cx="1027438" cy="350554"/>
      </dsp:txXfrm>
    </dsp:sp>
    <dsp:sp modelId="{09E218E5-2020-44BF-BC3A-29A3906FE8C7}">
      <dsp:nvSpPr>
        <dsp:cNvPr id="0" name=""/>
        <dsp:cNvSpPr/>
      </dsp:nvSpPr>
      <dsp:spPr>
        <a:xfrm>
          <a:off x="675997" y="2451773"/>
          <a:ext cx="901916" cy="388482"/>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OEFA</a:t>
          </a:r>
          <a:endParaRPr lang="es-PE" sz="1400" kern="1200" dirty="0">
            <a:solidFill>
              <a:schemeClr val="bg1"/>
            </a:solidFill>
          </a:endParaRPr>
        </a:p>
      </dsp:txBody>
      <dsp:txXfrm>
        <a:off x="694961" y="2470737"/>
        <a:ext cx="863988" cy="350554"/>
      </dsp:txXfrm>
    </dsp:sp>
    <dsp:sp modelId="{5C57FE19-1F39-459F-BFCD-7BF7796EEFB6}">
      <dsp:nvSpPr>
        <dsp:cNvPr id="0" name=""/>
        <dsp:cNvSpPr/>
      </dsp:nvSpPr>
      <dsp:spPr>
        <a:xfrm>
          <a:off x="825642" y="1649371"/>
          <a:ext cx="776965" cy="388482"/>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PE" sz="1400" kern="1200" dirty="0">
              <a:solidFill>
                <a:schemeClr val="bg1"/>
              </a:solidFill>
            </a:rPr>
            <a:t>MINAM</a:t>
          </a:r>
        </a:p>
      </dsp:txBody>
      <dsp:txXfrm>
        <a:off x="844606" y="1668335"/>
        <a:ext cx="739037" cy="350554"/>
      </dsp:txXfrm>
    </dsp:sp>
    <dsp:sp modelId="{B1081BF3-CAC5-4FE7-BE16-68D922AA6628}">
      <dsp:nvSpPr>
        <dsp:cNvPr id="0" name=""/>
        <dsp:cNvSpPr/>
      </dsp:nvSpPr>
      <dsp:spPr>
        <a:xfrm>
          <a:off x="983368" y="897752"/>
          <a:ext cx="947734" cy="388482"/>
        </a:xfrm>
        <a:prstGeom prst="roundRect">
          <a:avLst/>
        </a:prstGeom>
        <a:solidFill>
          <a:srgbClr val="324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dirty="0">
              <a:solidFill>
                <a:schemeClr val="bg1"/>
              </a:solidFill>
            </a:rPr>
            <a:t>SERFOR</a:t>
          </a:r>
          <a:endParaRPr lang="es-PE" sz="1400" kern="1200" dirty="0">
            <a:solidFill>
              <a:schemeClr val="bg1"/>
            </a:solidFill>
          </a:endParaRPr>
        </a:p>
      </dsp:txBody>
      <dsp:txXfrm>
        <a:off x="1002332" y="916716"/>
        <a:ext cx="909806" cy="350554"/>
      </dsp:txXfrm>
    </dsp:sp>
    <dsp:sp modelId="{710C3717-0B13-4AC0-9B94-77F3A5442788}">
      <dsp:nvSpPr>
        <dsp:cNvPr id="0" name=""/>
        <dsp:cNvSpPr/>
      </dsp:nvSpPr>
      <dsp:spPr>
        <a:xfrm>
          <a:off x="1681908" y="277633"/>
          <a:ext cx="872430" cy="444925"/>
        </a:xfrm>
        <a:prstGeom prst="roundRect">
          <a:avLst/>
        </a:prstGeom>
        <a:solidFill>
          <a:srgbClr val="3F59A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PE" sz="1400" kern="1200" dirty="0">
              <a:solidFill>
                <a:schemeClr val="bg1"/>
              </a:solidFill>
            </a:rPr>
            <a:t>MTC</a:t>
          </a:r>
        </a:p>
      </dsp:txBody>
      <dsp:txXfrm>
        <a:off x="1703627" y="299352"/>
        <a:ext cx="828992" cy="40148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2CB710-A451-42B3-B6A9-EA95F96AF593}">
      <dsp:nvSpPr>
        <dsp:cNvPr id="0" name=""/>
        <dsp:cNvSpPr/>
      </dsp:nvSpPr>
      <dsp:spPr>
        <a:xfrm>
          <a:off x="207152" y="455"/>
          <a:ext cx="1464008" cy="8784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PE" sz="2200" kern="1200" dirty="0"/>
            <a:t>CIAM</a:t>
          </a:r>
        </a:p>
      </dsp:txBody>
      <dsp:txXfrm>
        <a:off x="207152" y="455"/>
        <a:ext cx="1464008" cy="878405"/>
      </dsp:txXfrm>
    </dsp:sp>
    <dsp:sp modelId="{E4868ACD-89BD-4FDE-BABB-46DB29AE6EE9}">
      <dsp:nvSpPr>
        <dsp:cNvPr id="0" name=""/>
        <dsp:cNvSpPr/>
      </dsp:nvSpPr>
      <dsp:spPr>
        <a:xfrm>
          <a:off x="1817562" y="455"/>
          <a:ext cx="1464008" cy="87840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PE" sz="2200" kern="1200" dirty="0"/>
            <a:t>AIDESEP</a:t>
          </a:r>
        </a:p>
      </dsp:txBody>
      <dsp:txXfrm>
        <a:off x="1817562" y="455"/>
        <a:ext cx="1464008" cy="878405"/>
      </dsp:txXfrm>
    </dsp:sp>
    <dsp:sp modelId="{58D6C32D-EC11-4905-B2B6-1F40176C1541}">
      <dsp:nvSpPr>
        <dsp:cNvPr id="0" name=""/>
        <dsp:cNvSpPr/>
      </dsp:nvSpPr>
      <dsp:spPr>
        <a:xfrm>
          <a:off x="3427971" y="455"/>
          <a:ext cx="1464008" cy="878405"/>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PE" sz="2200" kern="1200" dirty="0"/>
            <a:t>CONAP</a:t>
          </a:r>
        </a:p>
      </dsp:txBody>
      <dsp:txXfrm>
        <a:off x="3427971" y="455"/>
        <a:ext cx="1464008" cy="878405"/>
      </dsp:txXfrm>
    </dsp:sp>
    <dsp:sp modelId="{81A08F75-F1BD-4353-AB23-F9A2C822AA6A}">
      <dsp:nvSpPr>
        <dsp:cNvPr id="0" name=""/>
        <dsp:cNvSpPr/>
      </dsp:nvSpPr>
      <dsp:spPr>
        <a:xfrm>
          <a:off x="1817562" y="1025261"/>
          <a:ext cx="1464008" cy="87840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PE" sz="2200" kern="1200" dirty="0"/>
            <a:t>ONAMIAP</a:t>
          </a:r>
        </a:p>
      </dsp:txBody>
      <dsp:txXfrm>
        <a:off x="1817562" y="1025261"/>
        <a:ext cx="1464008" cy="87840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6.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09272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787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043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El Departamento de Loreto, a diferencia de los otros dos departamentos, es el que presenta menor número de vías vecinales existentes, las cuales se concentran principalmente en las provincias de Alto Amazonas y Maynas. Sólo se consiguió información de la vía departamental LO-107, trayecto </a:t>
            </a:r>
            <a:r>
              <a:rPr lang="es-ES" sz="1100" b="0" i="0" u="none" strike="noStrike" cap="none" dirty="0" err="1">
                <a:solidFill>
                  <a:srgbClr val="000000"/>
                </a:solidFill>
                <a:effectLst/>
                <a:latin typeface="Arial"/>
                <a:ea typeface="Arial"/>
                <a:cs typeface="Arial"/>
                <a:sym typeface="Arial"/>
              </a:rPr>
              <a:t>Yurimaguas</a:t>
            </a:r>
            <a:r>
              <a:rPr lang="es-ES" sz="1100" b="0" i="0" u="none" strike="noStrike" cap="none" dirty="0">
                <a:solidFill>
                  <a:srgbClr val="000000"/>
                </a:solidFill>
                <a:effectLst/>
                <a:latin typeface="Arial"/>
                <a:ea typeface="Arial"/>
                <a:cs typeface="Arial"/>
                <a:sym typeface="Arial"/>
              </a:rPr>
              <a:t> – </a:t>
            </a:r>
            <a:r>
              <a:rPr lang="es-ES" sz="1100" b="0" i="0" u="none" strike="noStrike" cap="none" dirty="0" err="1">
                <a:solidFill>
                  <a:srgbClr val="000000"/>
                </a:solidFill>
                <a:effectLst/>
                <a:latin typeface="Arial"/>
                <a:ea typeface="Arial"/>
                <a:cs typeface="Arial"/>
                <a:sym typeface="Arial"/>
              </a:rPr>
              <a:t>Jebreros</a:t>
            </a:r>
            <a:r>
              <a:rPr lang="es-ES" sz="1100" b="0" i="0" u="none" strike="noStrike" cap="none" dirty="0">
                <a:solidFill>
                  <a:srgbClr val="000000"/>
                </a:solidFill>
                <a:effectLst/>
                <a:latin typeface="Arial"/>
                <a:ea typeface="Arial"/>
                <a:cs typeface="Arial"/>
                <a:sym typeface="Arial"/>
              </a:rPr>
              <a:t> (Tramo 1) que corresponde a un proyecto de construcción, el cual se inició en setiembre del 2017 y finalizó en diciembre del 2018</a:t>
            </a:r>
            <a:endParaRPr lang="es-PE" sz="11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El Departamento de Ucayali, es la segunda región del área de estudio, con mayor número de carreteras vecinales existentes, las cuales se concentran principalmente en la provincia Padre Abad.</a:t>
            </a:r>
            <a:r>
              <a:rPr lang="es-ES" sz="1100" b="0" i="0" u="none" strike="noStrike" cap="none" baseline="0" dirty="0">
                <a:solidFill>
                  <a:srgbClr val="000000"/>
                </a:solidFill>
                <a:effectLst/>
                <a:latin typeface="Arial"/>
                <a:ea typeface="Arial"/>
                <a:cs typeface="Arial"/>
                <a:sym typeface="Arial"/>
              </a:rPr>
              <a:t> S</a:t>
            </a:r>
            <a:r>
              <a:rPr lang="es-ES" sz="1100" b="0" i="0" u="none" strike="noStrike" cap="none" dirty="0">
                <a:solidFill>
                  <a:srgbClr val="000000"/>
                </a:solidFill>
                <a:effectLst/>
                <a:latin typeface="Arial"/>
                <a:ea typeface="Arial"/>
                <a:cs typeface="Arial"/>
                <a:sym typeface="Arial"/>
              </a:rPr>
              <a:t>e identificó que las vías vecinales UC-545 y UC-526, corresponden a proyectos de construcción, el primero con fecha de inicio el 2009 y finalización el 2019; y el segundo inició en octubre de 2017 y finalizó en abril del 2018.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s-ES" sz="11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s-ES" sz="1100" b="0" i="0" u="none" strike="noStrike" cap="none" dirty="0">
                <a:solidFill>
                  <a:srgbClr val="000000"/>
                </a:solidFill>
                <a:effectLst/>
                <a:latin typeface="Arial"/>
                <a:ea typeface="Arial"/>
                <a:cs typeface="Arial"/>
                <a:sym typeface="Arial"/>
              </a:rPr>
              <a:t>El Departamento de San Martín, a diferencia de los otros dos departamentos, es el que presenta mayor número de vías vecinales existentes, las cuales se concentran principalmente en las provincias de Huallaga, El Dorado, Picota, Moyobamba, Rioja y </a:t>
            </a:r>
            <a:r>
              <a:rPr lang="es-ES" sz="1100" b="0" i="0" u="none" strike="noStrike" cap="none" dirty="0" err="1">
                <a:solidFill>
                  <a:srgbClr val="000000"/>
                </a:solidFill>
                <a:effectLst/>
                <a:latin typeface="Arial"/>
                <a:ea typeface="Arial"/>
                <a:cs typeface="Arial"/>
                <a:sym typeface="Arial"/>
              </a:rPr>
              <a:t>Tocache</a:t>
            </a:r>
            <a:r>
              <a:rPr lang="es-ES" sz="1100" b="0" i="0" u="none" strike="noStrike" cap="none" dirty="0">
                <a:solidFill>
                  <a:srgbClr val="000000"/>
                </a:solidFill>
                <a:effectLst/>
                <a:latin typeface="Arial"/>
                <a:ea typeface="Arial"/>
                <a:cs typeface="Arial"/>
                <a:sym typeface="Arial"/>
              </a:rPr>
              <a:t>.</a:t>
            </a:r>
            <a:r>
              <a:rPr lang="es-PE" sz="1100" b="0" i="0" u="none" strike="noStrike" cap="none" baseline="0" dirty="0">
                <a:solidFill>
                  <a:srgbClr val="000000"/>
                </a:solidFill>
                <a:effectLst/>
                <a:latin typeface="Arial"/>
                <a:ea typeface="Arial"/>
                <a:cs typeface="Arial"/>
                <a:sym typeface="Arial"/>
              </a:rPr>
              <a:t> S</a:t>
            </a:r>
            <a:r>
              <a:rPr lang="es-ES" sz="1100" b="0" i="0" u="none" strike="noStrike" cap="none" dirty="0" err="1">
                <a:solidFill>
                  <a:srgbClr val="000000"/>
                </a:solidFill>
                <a:effectLst/>
                <a:latin typeface="Arial"/>
                <a:ea typeface="Arial"/>
                <a:cs typeface="Arial"/>
                <a:sym typeface="Arial"/>
              </a:rPr>
              <a:t>ólo</a:t>
            </a:r>
            <a:r>
              <a:rPr lang="es-ES" sz="1100" b="0" i="0" u="none" strike="noStrike" cap="none" dirty="0">
                <a:solidFill>
                  <a:srgbClr val="000000"/>
                </a:solidFill>
                <a:effectLst/>
                <a:latin typeface="Arial"/>
                <a:ea typeface="Arial"/>
                <a:cs typeface="Arial"/>
                <a:sym typeface="Arial"/>
              </a:rPr>
              <a:t> la vía departamental SM-110, trayecto </a:t>
            </a:r>
            <a:r>
              <a:rPr lang="es-ES" sz="1100" b="0" i="0" u="none" strike="noStrike" cap="none" dirty="0" err="1">
                <a:solidFill>
                  <a:srgbClr val="000000"/>
                </a:solidFill>
                <a:effectLst/>
                <a:latin typeface="Arial"/>
                <a:ea typeface="Arial"/>
                <a:cs typeface="Arial"/>
                <a:sym typeface="Arial"/>
              </a:rPr>
              <a:t>yacusisa</a:t>
            </a:r>
            <a:r>
              <a:rPr lang="es-ES" sz="1100" b="0" i="0" u="none" strike="noStrike" cap="none" dirty="0">
                <a:solidFill>
                  <a:srgbClr val="000000"/>
                </a:solidFill>
                <a:effectLst/>
                <a:latin typeface="Arial"/>
                <a:ea typeface="Arial"/>
                <a:cs typeface="Arial"/>
                <a:sym typeface="Arial"/>
              </a:rPr>
              <a:t> – la libertad corresponde a un proyecto de construcción, el cual se inició el 2013 y fue paralizado el 2019</a:t>
            </a:r>
            <a:endParaRPr lang="es-PE" dirty="0"/>
          </a:p>
        </p:txBody>
      </p:sp>
    </p:spTree>
    <p:extLst>
      <p:ext uri="{BB962C8B-B14F-4D97-AF65-F5344CB8AC3E}">
        <p14:creationId xmlns:p14="http://schemas.microsoft.com/office/powerpoint/2010/main" val="2976190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0483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416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4499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657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7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0040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844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20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042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305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5124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4501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638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1878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031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5849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5873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3379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3876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40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012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1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
        <p:cNvGrpSpPr/>
        <p:nvPr/>
      </p:nvGrpSpPr>
      <p:grpSpPr>
        <a:xfrm>
          <a:off x="0" y="0"/>
          <a:ext cx="0" cy="0"/>
          <a:chOff x="0" y="0"/>
          <a:chExt cx="0" cy="0"/>
        </a:xfrm>
      </p:grpSpPr>
      <p:sp>
        <p:nvSpPr>
          <p:cNvPr id="18" name="Google Shape;1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P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P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diagramColors" Target="../diagrams/colors3.xml"/><Relationship Id="rId3" Type="http://schemas.openxmlformats.org/officeDocument/2006/relationships/image" Target="../media/image2.jpg"/><Relationship Id="rId7" Type="http://schemas.openxmlformats.org/officeDocument/2006/relationships/image" Target="../media/image18.svg"/><Relationship Id="rId12" Type="http://schemas.openxmlformats.org/officeDocument/2006/relationships/image" Target="../media/image19.emf"/><Relationship Id="rId17" Type="http://schemas.openxmlformats.org/officeDocument/2006/relationships/diagramQuickStyle" Target="../diagrams/quickStyle3.xml"/><Relationship Id="rId2" Type="http://schemas.openxmlformats.org/officeDocument/2006/relationships/notesSlide" Target="../notesSlides/notesSlide4.xml"/><Relationship Id="rId16" Type="http://schemas.openxmlformats.org/officeDocument/2006/relationships/diagramLayout" Target="../diagrams/layout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diagramData" Target="../diagrams/data3.xml"/><Relationship Id="rId10" Type="http://schemas.openxmlformats.org/officeDocument/2006/relationships/image" Target="../media/image18.png"/><Relationship Id="rId19" Type="http://schemas.microsoft.com/office/2007/relationships/diagramDrawing" Target="../diagrams/drawing3.xml"/><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sv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2.jpg"/><Relationship Id="rId7" Type="http://schemas.openxmlformats.org/officeDocument/2006/relationships/diagramData" Target="../diagrams/data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microsoft.com/office/2007/relationships/diagramDrawing" Target="../diagrams/drawing4.xml"/><Relationship Id="rId5" Type="http://schemas.openxmlformats.org/officeDocument/2006/relationships/image" Target="../media/image22.png"/><Relationship Id="rId10" Type="http://schemas.openxmlformats.org/officeDocument/2006/relationships/diagramColors" Target="../diagrams/colors4.xml"/><Relationship Id="rId4" Type="http://schemas.openxmlformats.org/officeDocument/2006/relationships/image" Target="../media/image21.png"/><Relationship Id="rId9"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24.jpeg"/><Relationship Id="rId4" Type="http://schemas.openxmlformats.org/officeDocument/2006/relationships/diagramData" Target="../diagrams/data5.xml"/><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jp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jpg"/><Relationship Id="rId7" Type="http://schemas.openxmlformats.org/officeDocument/2006/relationships/diagramColors" Target="../diagrams/colors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3" Type="http://schemas.openxmlformats.org/officeDocument/2006/relationships/image" Target="../media/image2.jpg"/><Relationship Id="rId7" Type="http://schemas.openxmlformats.org/officeDocument/2006/relationships/diagramColors" Target="../diagrams/colors8.xml"/><Relationship Id="rId12" Type="http://schemas.openxmlformats.org/officeDocument/2006/relationships/diagramColors" Target="../diagrams/colors9.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5" Type="http://schemas.openxmlformats.org/officeDocument/2006/relationships/diagramLayout" Target="../diagrams/layout8.xml"/><Relationship Id="rId10" Type="http://schemas.openxmlformats.org/officeDocument/2006/relationships/diagramLayout" Target="../diagrams/layout9.xml"/><Relationship Id="rId4" Type="http://schemas.openxmlformats.org/officeDocument/2006/relationships/diagramData" Target="../diagrams/data8.xml"/><Relationship Id="rId9" Type="http://schemas.openxmlformats.org/officeDocument/2006/relationships/diagramData" Target="../diagrams/data9.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jp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2.jpg"/><Relationship Id="rId7" Type="http://schemas.openxmlformats.org/officeDocument/2006/relationships/diagramColors" Target="../diagrams/colors1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8.png"/><Relationship Id="rId5" Type="http://schemas.openxmlformats.org/officeDocument/2006/relationships/diagramQuickStyle" Target="../diagrams/quickStyle2.xml"/><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6.png"/><Relationship Id="rId1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a:blip r:embed="rId3">
            <a:alphaModFix/>
          </a:blip>
          <a:stretch>
            <a:fillRect/>
          </a:stretch>
        </p:blipFill>
        <p:spPr>
          <a:xfrm>
            <a:off x="-79900" y="0"/>
            <a:ext cx="12271900" cy="6852647"/>
          </a:xfrm>
          <a:prstGeom prst="rect">
            <a:avLst/>
          </a:prstGeom>
          <a:noFill/>
          <a:ln>
            <a:noFill/>
          </a:ln>
        </p:spPr>
      </p:pic>
      <p:sp>
        <p:nvSpPr>
          <p:cNvPr id="85" name="Google Shape;85;p1"/>
          <p:cNvSpPr/>
          <p:nvPr/>
        </p:nvSpPr>
        <p:spPr>
          <a:xfrm>
            <a:off x="275185" y="0"/>
            <a:ext cx="8189193" cy="4426813"/>
          </a:xfrm>
          <a:prstGeom prst="rect">
            <a:avLst/>
          </a:prstGeom>
          <a:noFill/>
          <a:ln>
            <a:noFill/>
          </a:ln>
        </p:spPr>
        <p:txBody>
          <a:bodyPr spcFirstLastPara="1" wrap="square" lIns="91425" tIns="45700" rIns="91425" bIns="45700" anchor="t" anchorCtr="0">
            <a:spAutoFit/>
          </a:bodyPr>
          <a:lstStyle/>
          <a:p>
            <a:pPr algn="ctr"/>
            <a:r>
              <a:rPr lang="es-MX" sz="2500" dirty="0">
                <a:latin typeface="+mj-lt"/>
              </a:rPr>
              <a:t/>
            </a:r>
            <a:br>
              <a:rPr lang="es-MX" sz="2500" dirty="0">
                <a:latin typeface="+mj-lt"/>
              </a:rPr>
            </a:br>
            <a:r>
              <a:rPr lang="es-MX" sz="2500" b="1" dirty="0">
                <a:solidFill>
                  <a:srgbClr val="B45F06"/>
                </a:solidFill>
                <a:latin typeface="+mj-lt"/>
              </a:rPr>
              <a:t>Presentación de los resultados de la propuesta de la 9na medida de mitigación en el marco de las NDC-</a:t>
            </a:r>
          </a:p>
          <a:p>
            <a:pPr algn="ctr"/>
            <a:endParaRPr lang="es-MX" sz="2500" b="1" dirty="0">
              <a:solidFill>
                <a:srgbClr val="B45F06"/>
              </a:solidFill>
              <a:latin typeface="+mj-lt"/>
            </a:endParaRPr>
          </a:p>
          <a:p>
            <a:pPr algn="ctr"/>
            <a:r>
              <a:rPr lang="es-MX" sz="2500" b="1" dirty="0">
                <a:solidFill>
                  <a:srgbClr val="B45F06"/>
                </a:solidFill>
                <a:latin typeface="+mj-lt"/>
              </a:rPr>
              <a:t> Mejora de la gestión de la infraestructura vial  para minimizar los impactos directos, indirectos , acumulativos y sinérgicos como motor de la deforestación en la Amazonía.</a:t>
            </a:r>
            <a:r>
              <a:rPr lang="es-PE" sz="2500" b="1" dirty="0">
                <a:solidFill>
                  <a:srgbClr val="B45F06"/>
                </a:solidFill>
                <a:latin typeface="+mj-lt"/>
                <a:sym typeface="Gill Sans"/>
              </a:rPr>
              <a:t>	</a:t>
            </a:r>
            <a:endParaRPr lang="es-MX" sz="2500" b="1" dirty="0">
              <a:solidFill>
                <a:srgbClr val="B45F06"/>
              </a:solidFill>
              <a:latin typeface="+mj-lt"/>
            </a:endParaRPr>
          </a:p>
          <a:p>
            <a:pPr rtl="0">
              <a:spcBef>
                <a:spcPts val="0"/>
              </a:spcBef>
              <a:spcAft>
                <a:spcPts val="800"/>
              </a:spcAft>
            </a:pPr>
            <a:endParaRPr lang="es-MX" sz="2500" b="1" dirty="0">
              <a:solidFill>
                <a:srgbClr val="B45F06"/>
              </a:solidFill>
              <a:latin typeface="+mj-lt"/>
            </a:endParaRPr>
          </a:p>
          <a:p>
            <a:r>
              <a:rPr lang="es-MX" sz="2500" dirty="0">
                <a:latin typeface="+mj-lt"/>
              </a:rPr>
              <a:t/>
            </a:r>
            <a:br>
              <a:rPr lang="es-MX" sz="2500" dirty="0">
                <a:latin typeface="+mj-lt"/>
              </a:rPr>
            </a:br>
            <a:endParaRPr sz="2500" b="1" dirty="0">
              <a:solidFill>
                <a:srgbClr val="B45F06"/>
              </a:solidFill>
              <a:latin typeface="+mj-lt"/>
              <a:ea typeface="Gill Sans"/>
              <a:cs typeface="Gill Sans"/>
              <a:sym typeface="Gill Sans"/>
            </a:endParaRPr>
          </a:p>
        </p:txBody>
      </p:sp>
      <p:sp>
        <p:nvSpPr>
          <p:cNvPr id="86" name="Google Shape;86;p1"/>
          <p:cNvSpPr/>
          <p:nvPr/>
        </p:nvSpPr>
        <p:spPr>
          <a:xfrm>
            <a:off x="5885901" y="3714856"/>
            <a:ext cx="6226200" cy="3046948"/>
          </a:xfrm>
          <a:prstGeom prst="rect">
            <a:avLst/>
          </a:prstGeom>
          <a:noFill/>
          <a:ln>
            <a:noFill/>
          </a:ln>
        </p:spPr>
        <p:txBody>
          <a:bodyPr spcFirstLastPara="1" wrap="square" lIns="91425" tIns="45700" rIns="91425" bIns="45700" anchor="t" anchorCtr="0">
            <a:spAutoFit/>
          </a:bodyPr>
          <a:lstStyle/>
          <a:p>
            <a:pPr algn="just"/>
            <a:r>
              <a:rPr lang="es-PE" sz="2400" b="1" dirty="0">
                <a:solidFill>
                  <a:schemeClr val="bg1"/>
                </a:solidFill>
                <a:latin typeface="+mn-lt"/>
                <a:ea typeface="Gill Sans"/>
                <a:cs typeface="Gill Sans"/>
                <a:sym typeface="Gill Sans"/>
              </a:rPr>
              <a:t>		</a:t>
            </a:r>
            <a:br>
              <a:rPr lang="es-PE" sz="2400" b="1" dirty="0">
                <a:solidFill>
                  <a:schemeClr val="bg1"/>
                </a:solidFill>
                <a:latin typeface="+mn-lt"/>
                <a:ea typeface="Gill Sans"/>
                <a:cs typeface="Gill Sans"/>
                <a:sym typeface="Gill Sans"/>
              </a:rPr>
            </a:br>
            <a:endParaRPr lang="es-PE" sz="2400" b="1" dirty="0">
              <a:solidFill>
                <a:schemeClr val="bg1"/>
              </a:solidFill>
              <a:latin typeface="+mn-lt"/>
              <a:ea typeface="Gill Sans"/>
              <a:cs typeface="Gill Sans"/>
              <a:sym typeface="Gill Sans"/>
            </a:endParaRPr>
          </a:p>
          <a:p>
            <a:pPr algn="r"/>
            <a:r>
              <a:rPr lang="es-PE" sz="2400" b="1" dirty="0">
                <a:solidFill>
                  <a:schemeClr val="bg1"/>
                </a:solidFill>
                <a:latin typeface="+mn-lt"/>
                <a:ea typeface="Gill Sans"/>
                <a:cs typeface="Gill Sans"/>
                <a:sym typeface="Gill Sans"/>
              </a:rPr>
              <a:t>                       </a:t>
            </a:r>
            <a:r>
              <a:rPr lang="es-PE" sz="2400" b="1" dirty="0" err="1">
                <a:solidFill>
                  <a:schemeClr val="bg1"/>
                </a:solidFill>
                <a:latin typeface="+mn-lt"/>
                <a:ea typeface="Gill Sans"/>
                <a:cs typeface="Gill Sans"/>
                <a:sym typeface="Gill Sans"/>
              </a:rPr>
              <a:t>Luzidnya</a:t>
            </a:r>
            <a:r>
              <a:rPr lang="es-PE" sz="2400" b="1" dirty="0">
                <a:solidFill>
                  <a:schemeClr val="bg1"/>
                </a:solidFill>
                <a:latin typeface="+mn-lt"/>
                <a:ea typeface="Gill Sans"/>
                <a:cs typeface="Gill Sans"/>
                <a:sym typeface="Gill Sans"/>
              </a:rPr>
              <a:t> Cerrón </a:t>
            </a:r>
          </a:p>
          <a:p>
            <a:pPr algn="r"/>
            <a:r>
              <a:rPr lang="es-PE" sz="2400" b="1" dirty="0">
                <a:solidFill>
                  <a:schemeClr val="bg1"/>
                </a:solidFill>
                <a:latin typeface="+mn-lt"/>
                <a:ea typeface="Gill Sans"/>
                <a:cs typeface="Gill Sans"/>
                <a:sym typeface="Gill Sans"/>
              </a:rPr>
              <a:t>Eduardo Rojas </a:t>
            </a:r>
          </a:p>
          <a:p>
            <a:pPr algn="r"/>
            <a:r>
              <a:rPr lang="es-PE" sz="2400" b="1" dirty="0">
                <a:solidFill>
                  <a:schemeClr val="bg1"/>
                </a:solidFill>
                <a:latin typeface="+mn-lt"/>
                <a:ea typeface="Gill Sans"/>
                <a:cs typeface="Gill Sans"/>
                <a:sym typeface="Gill Sans"/>
              </a:rPr>
              <a:t>Fanny Enciso</a:t>
            </a:r>
          </a:p>
          <a:p>
            <a:pPr algn="r"/>
            <a:r>
              <a:rPr lang="es-PE" sz="2400" b="1" dirty="0">
                <a:solidFill>
                  <a:schemeClr val="bg1"/>
                </a:solidFill>
                <a:latin typeface="+mn-lt"/>
                <a:ea typeface="Gill Sans"/>
                <a:cs typeface="Gill Sans"/>
                <a:sym typeface="Gill Sans"/>
              </a:rPr>
              <a:t>Javier Montoya</a:t>
            </a:r>
          </a:p>
          <a:p>
            <a:pPr algn="r"/>
            <a:r>
              <a:rPr lang="es-PE" sz="2400" b="1" dirty="0">
                <a:solidFill>
                  <a:schemeClr val="bg1"/>
                </a:solidFill>
                <a:latin typeface="+mn-lt"/>
                <a:ea typeface="Gill Sans"/>
                <a:cs typeface="Gill Sans"/>
                <a:sym typeface="Gill Sans"/>
              </a:rPr>
              <a:t> 			                           </a:t>
            </a:r>
          </a:p>
          <a:p>
            <a:pPr algn="ctr"/>
            <a:r>
              <a:rPr lang="es-PE" sz="2400" b="1" dirty="0">
                <a:solidFill>
                  <a:schemeClr val="bg1"/>
                </a:solidFill>
                <a:latin typeface="+mn-lt"/>
                <a:ea typeface="Gill Sans"/>
                <a:cs typeface="Gill Sans"/>
                <a:sym typeface="Gill Sans"/>
              </a:rPr>
              <a:t>		 06 de Abril del 2021</a:t>
            </a:r>
            <a:endParaRPr sz="2400" b="1" dirty="0">
              <a:solidFill>
                <a:schemeClr val="bg1"/>
              </a:solidFill>
              <a:latin typeface="+mn-lt"/>
              <a:ea typeface="Gill Sans"/>
              <a:cs typeface="Gill Sans"/>
              <a:sym typeface="Gill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Título 1"/>
          <p:cNvSpPr txBox="1">
            <a:spLocks/>
          </p:cNvSpPr>
          <p:nvPr/>
        </p:nvSpPr>
        <p:spPr>
          <a:xfrm>
            <a:off x="744941" y="544735"/>
            <a:ext cx="8911687" cy="12808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PE" sz="2400" b="1" dirty="0">
                <a:latin typeface="+mj-lt"/>
              </a:rPr>
              <a:t>		Deforestación futura</a:t>
            </a:r>
            <a:endParaRPr lang="en-US" sz="2400" b="1" dirty="0">
              <a:latin typeface="+mj-lt"/>
            </a:endParaRPr>
          </a:p>
        </p:txBody>
      </p:sp>
      <p:sp>
        <p:nvSpPr>
          <p:cNvPr id="7" name="CuadroTexto 6"/>
          <p:cNvSpPr txBox="1"/>
          <p:nvPr/>
        </p:nvSpPr>
        <p:spPr>
          <a:xfrm>
            <a:off x="7204475" y="2453430"/>
            <a:ext cx="4904306" cy="3046988"/>
          </a:xfrm>
          <a:prstGeom prst="rect">
            <a:avLst/>
          </a:prstGeom>
          <a:noFill/>
        </p:spPr>
        <p:txBody>
          <a:bodyPr wrap="square" rtlCol="0">
            <a:spAutoFit/>
          </a:bodyPr>
          <a:lstStyle/>
          <a:p>
            <a:pPr marL="171450" lvl="0" indent="-171450" algn="just">
              <a:buFont typeface="Arial" panose="020B0604020202020204" pitchFamily="34" charset="0"/>
              <a:buChar char="•"/>
            </a:pPr>
            <a:r>
              <a:rPr lang="es-PE" sz="1200" b="1" dirty="0"/>
              <a:t>Escenario (A)Tendencia 2000 – 2018</a:t>
            </a:r>
            <a:r>
              <a:rPr lang="es-PE" sz="1200" dirty="0"/>
              <a:t>.- Basado en la tendencia lineal histórica de los 18 años de pérdida en los bosques en donde se consideró la deforestación en el ámbito de los 50 km de buffer. </a:t>
            </a:r>
          </a:p>
          <a:p>
            <a:pPr lvl="0" algn="just"/>
            <a:endParaRPr lang="en-US" sz="1200" dirty="0"/>
          </a:p>
          <a:p>
            <a:pPr marL="171450" lvl="0" indent="-171450" algn="just">
              <a:buFont typeface="Arial" panose="020B0604020202020204" pitchFamily="34" charset="0"/>
              <a:buChar char="•"/>
            </a:pPr>
            <a:r>
              <a:rPr lang="es-PE" sz="1200" b="1" dirty="0"/>
              <a:t>Escenario (B) promedio 2001 – 2018</a:t>
            </a:r>
            <a:r>
              <a:rPr lang="es-PE" sz="1200" dirty="0"/>
              <a:t>.- Basado en el promedio de la tasa de pérdida de los bosques húmedos amazónicos observado en los 18 años (2000 – 2018) el cual fue proyectado al 2030.</a:t>
            </a:r>
          </a:p>
          <a:p>
            <a:pPr lvl="0" algn="just"/>
            <a:endParaRPr lang="en-US" sz="1200" dirty="0"/>
          </a:p>
          <a:p>
            <a:pPr marL="171450" lvl="0" indent="-171450" algn="just">
              <a:buFont typeface="Arial" panose="020B0604020202020204" pitchFamily="34" charset="0"/>
              <a:buChar char="•"/>
            </a:pPr>
            <a:r>
              <a:rPr lang="es-PE" sz="1200" b="1" dirty="0"/>
              <a:t>Escenario (C) promedio 2009 – 2018</a:t>
            </a:r>
            <a:r>
              <a:rPr lang="es-PE" sz="1200" dirty="0"/>
              <a:t>.- Basado en el promedio de la tasa de pérdida de los bosques húmedos amazónicos observado en los últimos 10 años (2009 – 2018). De acuerdo a este escenario solo se utilizó las pérdidas de bosques de los 10 últimos años registrados </a:t>
            </a:r>
            <a:endParaRPr lang="en-US" sz="1200" dirty="0"/>
          </a:p>
          <a:p>
            <a:endParaRPr lang="en-US" sz="1200" dirty="0"/>
          </a:p>
        </p:txBody>
      </p:sp>
      <p:sp>
        <p:nvSpPr>
          <p:cNvPr id="8" name="Cerrar llave 7"/>
          <p:cNvSpPr/>
          <p:nvPr/>
        </p:nvSpPr>
        <p:spPr>
          <a:xfrm>
            <a:off x="6680773" y="2144276"/>
            <a:ext cx="523702" cy="348063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graphicFrame>
        <p:nvGraphicFramePr>
          <p:cNvPr id="9" name="Gráfico 8"/>
          <p:cNvGraphicFramePr>
            <a:graphicFrameLocks/>
          </p:cNvGraphicFramePr>
          <p:nvPr/>
        </p:nvGraphicFramePr>
        <p:xfrm>
          <a:off x="288286" y="1825625"/>
          <a:ext cx="5993476" cy="3664892"/>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p:cNvSpPr txBox="1"/>
          <p:nvPr/>
        </p:nvSpPr>
        <p:spPr>
          <a:xfrm>
            <a:off x="5910436" y="2725515"/>
            <a:ext cx="1141659" cy="338554"/>
          </a:xfrm>
          <a:prstGeom prst="rect">
            <a:avLst/>
          </a:prstGeom>
          <a:noFill/>
        </p:spPr>
        <p:txBody>
          <a:bodyPr wrap="none" rtlCol="0">
            <a:spAutoFit/>
          </a:bodyPr>
          <a:lstStyle/>
          <a:p>
            <a:r>
              <a:rPr lang="es-PE" sz="1600" b="1" dirty="0">
                <a:solidFill>
                  <a:schemeClr val="tx1">
                    <a:lumMod val="50000"/>
                  </a:schemeClr>
                </a:solidFill>
              </a:rPr>
              <a:t>Tendencia</a:t>
            </a:r>
            <a:endParaRPr lang="en-US" sz="1600" b="1" dirty="0">
              <a:solidFill>
                <a:schemeClr val="tx1">
                  <a:lumMod val="50000"/>
                </a:schemeClr>
              </a:solidFill>
            </a:endParaRPr>
          </a:p>
        </p:txBody>
      </p:sp>
      <p:sp>
        <p:nvSpPr>
          <p:cNvPr id="11" name="CuadroTexto 10"/>
          <p:cNvSpPr txBox="1"/>
          <p:nvPr/>
        </p:nvSpPr>
        <p:spPr>
          <a:xfrm>
            <a:off x="6039479" y="3385049"/>
            <a:ext cx="883575" cy="461665"/>
          </a:xfrm>
          <a:prstGeom prst="rect">
            <a:avLst/>
          </a:prstGeom>
          <a:noFill/>
        </p:spPr>
        <p:txBody>
          <a:bodyPr wrap="none" rtlCol="0">
            <a:spAutoFit/>
          </a:bodyPr>
          <a:lstStyle/>
          <a:p>
            <a:pPr algn="ctr"/>
            <a:r>
              <a:rPr lang="es-PE" sz="1200" b="1" dirty="0">
                <a:solidFill>
                  <a:schemeClr val="bg2">
                    <a:lumMod val="50000"/>
                  </a:schemeClr>
                </a:solidFill>
              </a:rPr>
              <a:t>Promedio </a:t>
            </a:r>
          </a:p>
          <a:p>
            <a:pPr algn="ctr"/>
            <a:r>
              <a:rPr lang="es-PE" sz="1200" b="1" dirty="0">
                <a:solidFill>
                  <a:schemeClr val="bg2">
                    <a:lumMod val="50000"/>
                  </a:schemeClr>
                </a:solidFill>
              </a:rPr>
              <a:t>18 años</a:t>
            </a:r>
          </a:p>
        </p:txBody>
      </p:sp>
      <p:sp>
        <p:nvSpPr>
          <p:cNvPr id="12" name="CuadroTexto 11"/>
          <p:cNvSpPr txBox="1"/>
          <p:nvPr/>
        </p:nvSpPr>
        <p:spPr>
          <a:xfrm>
            <a:off x="6056894" y="3002909"/>
            <a:ext cx="883575" cy="461665"/>
          </a:xfrm>
          <a:prstGeom prst="rect">
            <a:avLst/>
          </a:prstGeom>
          <a:noFill/>
        </p:spPr>
        <p:txBody>
          <a:bodyPr wrap="none" rtlCol="0">
            <a:spAutoFit/>
          </a:bodyPr>
          <a:lstStyle/>
          <a:p>
            <a:pPr algn="ctr"/>
            <a:r>
              <a:rPr lang="es-PE" sz="1200" b="1" dirty="0">
                <a:solidFill>
                  <a:srgbClr val="0070C0"/>
                </a:solidFill>
              </a:rPr>
              <a:t>Promedio </a:t>
            </a:r>
          </a:p>
          <a:p>
            <a:pPr algn="ctr"/>
            <a:r>
              <a:rPr lang="es-PE" sz="1200" b="1" dirty="0">
                <a:solidFill>
                  <a:srgbClr val="0070C0"/>
                </a:solidFill>
              </a:rPr>
              <a:t>10 años</a:t>
            </a:r>
          </a:p>
        </p:txBody>
      </p:sp>
    </p:spTree>
    <p:extLst>
      <p:ext uri="{BB962C8B-B14F-4D97-AF65-F5344CB8AC3E}">
        <p14:creationId xmlns:p14="http://schemas.microsoft.com/office/powerpoint/2010/main" val="38407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CuadroTexto 5"/>
          <p:cNvSpPr txBox="1"/>
          <p:nvPr/>
        </p:nvSpPr>
        <p:spPr>
          <a:xfrm>
            <a:off x="1839764" y="294056"/>
            <a:ext cx="7797532" cy="830997"/>
          </a:xfrm>
          <a:prstGeom prst="rect">
            <a:avLst/>
          </a:prstGeom>
          <a:noFill/>
        </p:spPr>
        <p:txBody>
          <a:bodyPr wrap="square" rtlCol="0">
            <a:spAutoFit/>
          </a:bodyPr>
          <a:lstStyle/>
          <a:p>
            <a:pPr algn="ctr"/>
            <a:r>
              <a:rPr lang="es-PE" sz="2400" b="1" dirty="0"/>
              <a:t>Escenario de deforestación 203</a:t>
            </a:r>
            <a:r>
              <a:rPr lang="en-US" sz="2400" b="1" dirty="0"/>
              <a:t>0 </a:t>
            </a:r>
            <a:r>
              <a:rPr lang="es-PE" sz="2400" b="1" dirty="0"/>
              <a:t>asociada a las vías (existentes y proyectadas)</a:t>
            </a:r>
          </a:p>
        </p:txBody>
      </p:sp>
      <p:pic>
        <p:nvPicPr>
          <p:cNvPr id="7" name="Imagen 6" descr="D:\DAR_2020\Infografia\Mapa base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65" y="1367013"/>
            <a:ext cx="7124007" cy="5308108"/>
          </a:xfrm>
          <a:prstGeom prst="rect">
            <a:avLst/>
          </a:prstGeom>
          <a:noFill/>
          <a:ln>
            <a:noFill/>
          </a:ln>
        </p:spPr>
      </p:pic>
      <p:graphicFrame>
        <p:nvGraphicFramePr>
          <p:cNvPr id="8" name="Tabla 7"/>
          <p:cNvGraphicFramePr>
            <a:graphicFrameLocks noGrp="1"/>
          </p:cNvGraphicFramePr>
          <p:nvPr/>
        </p:nvGraphicFramePr>
        <p:xfrm>
          <a:off x="7830586" y="2926080"/>
          <a:ext cx="4181304" cy="2103121"/>
        </p:xfrm>
        <a:graphic>
          <a:graphicData uri="http://schemas.openxmlformats.org/drawingml/2006/table">
            <a:tbl>
              <a:tblPr firstRow="1" firstCol="1" bandRow="1">
                <a:tableStyleId>{E8B1032C-EA38-4F05-BA0D-38AFFFC7BED3}</a:tableStyleId>
              </a:tblPr>
              <a:tblGrid>
                <a:gridCol w="1045103">
                  <a:extLst>
                    <a:ext uri="{9D8B030D-6E8A-4147-A177-3AD203B41FA5}">
                      <a16:colId xmlns:a16="http://schemas.microsoft.com/office/drawing/2014/main" val="1867236840"/>
                    </a:ext>
                  </a:extLst>
                </a:gridCol>
                <a:gridCol w="1045103">
                  <a:extLst>
                    <a:ext uri="{9D8B030D-6E8A-4147-A177-3AD203B41FA5}">
                      <a16:colId xmlns:a16="http://schemas.microsoft.com/office/drawing/2014/main" val="3011160164"/>
                    </a:ext>
                  </a:extLst>
                </a:gridCol>
                <a:gridCol w="1045549">
                  <a:extLst>
                    <a:ext uri="{9D8B030D-6E8A-4147-A177-3AD203B41FA5}">
                      <a16:colId xmlns:a16="http://schemas.microsoft.com/office/drawing/2014/main" val="2522017414"/>
                    </a:ext>
                  </a:extLst>
                </a:gridCol>
                <a:gridCol w="1045549">
                  <a:extLst>
                    <a:ext uri="{9D8B030D-6E8A-4147-A177-3AD203B41FA5}">
                      <a16:colId xmlns:a16="http://schemas.microsoft.com/office/drawing/2014/main" val="4164439731"/>
                    </a:ext>
                  </a:extLst>
                </a:gridCol>
              </a:tblGrid>
              <a:tr h="820854">
                <a:tc>
                  <a:txBody>
                    <a:bodyPr/>
                    <a:lstStyle/>
                    <a:p>
                      <a:pPr algn="just">
                        <a:lnSpc>
                          <a:spcPct val="125000"/>
                        </a:lnSpc>
                        <a:spcAft>
                          <a:spcPts val="0"/>
                        </a:spcAft>
                      </a:pPr>
                      <a:r>
                        <a:rPr lang="es-PE"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900" dirty="0">
                          <a:effectLst/>
                        </a:rPr>
                        <a:t>Escenario (A)</a:t>
                      </a:r>
                      <a:endParaRPr lang="en-US" sz="900" dirty="0">
                        <a:effectLst/>
                      </a:endParaRPr>
                    </a:p>
                    <a:p>
                      <a:pPr algn="ctr">
                        <a:lnSpc>
                          <a:spcPct val="125000"/>
                        </a:lnSpc>
                        <a:spcAft>
                          <a:spcPts val="0"/>
                        </a:spcAft>
                      </a:pPr>
                      <a:r>
                        <a:rPr lang="es-PE" sz="900" dirty="0">
                          <a:effectLst/>
                        </a:rPr>
                        <a:t>Tendencia</a:t>
                      </a:r>
                    </a:p>
                    <a:p>
                      <a:pPr algn="ctr">
                        <a:lnSpc>
                          <a:spcPct val="125000"/>
                        </a:lnSpc>
                        <a:spcAft>
                          <a:spcPts val="0"/>
                        </a:spcAft>
                      </a:pPr>
                      <a:r>
                        <a:rPr lang="es-PE" sz="900" dirty="0">
                          <a:effectLst/>
                        </a:rPr>
                        <a:t> 2000 – 2018</a:t>
                      </a:r>
                    </a:p>
                    <a:p>
                      <a:pPr algn="ctr">
                        <a:lnSpc>
                          <a:spcPct val="125000"/>
                        </a:lnSpc>
                        <a:spcAft>
                          <a:spcPts val="0"/>
                        </a:spcAft>
                      </a:pPr>
                      <a:r>
                        <a:rPr lang="es-PE" sz="900" dirty="0">
                          <a:effectLst/>
                          <a:latin typeface="Calibri" panose="020F0502020204030204" pitchFamily="34" charset="0"/>
                          <a:ea typeface="Calibri" panose="020F0502020204030204" pitchFamily="34" charset="0"/>
                          <a:cs typeface="Times New Roman" panose="02020603050405020304" pitchFamily="18" charset="0"/>
                        </a:rPr>
                        <a:t>Ha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900" dirty="0">
                          <a:effectLst/>
                        </a:rPr>
                        <a:t>Escenario (B) </a:t>
                      </a:r>
                      <a:endParaRPr lang="en-US" sz="900" dirty="0">
                        <a:effectLst/>
                      </a:endParaRPr>
                    </a:p>
                    <a:p>
                      <a:pPr algn="ctr">
                        <a:lnSpc>
                          <a:spcPct val="125000"/>
                        </a:lnSpc>
                        <a:spcAft>
                          <a:spcPts val="0"/>
                        </a:spcAft>
                      </a:pPr>
                      <a:r>
                        <a:rPr lang="es-PE" sz="900" dirty="0">
                          <a:effectLst/>
                        </a:rPr>
                        <a:t>Promedio </a:t>
                      </a:r>
                    </a:p>
                    <a:p>
                      <a:pPr algn="ctr">
                        <a:lnSpc>
                          <a:spcPct val="125000"/>
                        </a:lnSpc>
                        <a:spcAft>
                          <a:spcPts val="0"/>
                        </a:spcAft>
                      </a:pPr>
                      <a:r>
                        <a:rPr lang="es-PE" sz="900" dirty="0">
                          <a:effectLst/>
                        </a:rPr>
                        <a:t>2001 – 2018</a:t>
                      </a:r>
                    </a:p>
                    <a:p>
                      <a:pPr algn="ctr">
                        <a:lnSpc>
                          <a:spcPct val="125000"/>
                        </a:lnSpc>
                        <a:spcAft>
                          <a:spcPts val="0"/>
                        </a:spcAft>
                      </a:pPr>
                      <a:r>
                        <a:rPr lang="es-PE" sz="900" dirty="0">
                          <a:effectLst/>
                          <a:latin typeface="Calibri" panose="020F0502020204030204" pitchFamily="34" charset="0"/>
                          <a:ea typeface="Calibri" panose="020F0502020204030204" pitchFamily="34" charset="0"/>
                          <a:cs typeface="Times New Roman" panose="02020603050405020304" pitchFamily="18" charset="0"/>
                        </a:rPr>
                        <a:t>ha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900" dirty="0">
                          <a:effectLst/>
                        </a:rPr>
                        <a:t>Escenario (C) </a:t>
                      </a:r>
                      <a:endParaRPr lang="en-US" sz="900" dirty="0">
                        <a:effectLst/>
                      </a:endParaRPr>
                    </a:p>
                    <a:p>
                      <a:pPr algn="ctr">
                        <a:lnSpc>
                          <a:spcPct val="125000"/>
                        </a:lnSpc>
                        <a:spcAft>
                          <a:spcPts val="0"/>
                        </a:spcAft>
                      </a:pPr>
                      <a:r>
                        <a:rPr lang="es-PE" sz="900" dirty="0">
                          <a:effectLst/>
                        </a:rPr>
                        <a:t>Promedio </a:t>
                      </a:r>
                    </a:p>
                    <a:p>
                      <a:pPr algn="ctr">
                        <a:lnSpc>
                          <a:spcPct val="125000"/>
                        </a:lnSpc>
                        <a:spcAft>
                          <a:spcPts val="0"/>
                        </a:spcAft>
                      </a:pPr>
                      <a:r>
                        <a:rPr lang="es-PE" sz="900" dirty="0">
                          <a:effectLst/>
                        </a:rPr>
                        <a:t>2009 – 2018</a:t>
                      </a:r>
                    </a:p>
                    <a:p>
                      <a:pPr algn="ctr">
                        <a:lnSpc>
                          <a:spcPct val="125000"/>
                        </a:lnSpc>
                        <a:spcAft>
                          <a:spcPts val="0"/>
                        </a:spcAft>
                      </a:pPr>
                      <a:r>
                        <a:rPr lang="es-PE" sz="900" dirty="0">
                          <a:effectLst/>
                          <a:latin typeface="Calibri" panose="020F0502020204030204" pitchFamily="34" charset="0"/>
                          <a:ea typeface="Calibri" panose="020F0502020204030204" pitchFamily="34" charset="0"/>
                          <a:cs typeface="Times New Roman" panose="02020603050405020304" pitchFamily="18" charset="0"/>
                        </a:rPr>
                        <a:t>ha</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3300260"/>
                  </a:ext>
                </a:extLst>
              </a:tr>
              <a:tr h="371293">
                <a:tc>
                  <a:txBody>
                    <a:bodyPr/>
                    <a:lstStyle/>
                    <a:p>
                      <a:pPr algn="just">
                        <a:lnSpc>
                          <a:spcPct val="125000"/>
                        </a:lnSpc>
                        <a:spcAft>
                          <a:spcPts val="0"/>
                        </a:spcAft>
                      </a:pPr>
                      <a:r>
                        <a:rPr lang="es-PE" sz="900" dirty="0">
                          <a:effectLst/>
                        </a:rPr>
                        <a:t>No Bosque 2018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3,208,343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a:effectLst/>
                        </a:rPr>
                        <a:t>3,208,343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a:effectLst/>
                        </a:rPr>
                        <a:t>3,208,343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43057716"/>
                  </a:ext>
                </a:extLst>
              </a:tr>
              <a:tr h="371293">
                <a:tc>
                  <a:txBody>
                    <a:bodyPr/>
                    <a:lstStyle/>
                    <a:p>
                      <a:pPr algn="just">
                        <a:lnSpc>
                          <a:spcPct val="125000"/>
                        </a:lnSpc>
                        <a:spcAft>
                          <a:spcPts val="0"/>
                        </a:spcAft>
                      </a:pPr>
                      <a:r>
                        <a:rPr lang="es-PE" sz="900" dirty="0">
                          <a:effectLst/>
                        </a:rPr>
                        <a:t>No Bosque 2030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4,221,972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dirty="0">
                          <a:effectLst/>
                        </a:rPr>
                        <a:t>3,904,350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a:effectLst/>
                        </a:rPr>
                        <a:t>4,014,827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66830507"/>
                  </a:ext>
                </a:extLst>
              </a:tr>
              <a:tr h="539681">
                <a:tc>
                  <a:txBody>
                    <a:bodyPr/>
                    <a:lstStyle/>
                    <a:p>
                      <a:pPr algn="just">
                        <a:lnSpc>
                          <a:spcPct val="125000"/>
                        </a:lnSpc>
                        <a:spcAft>
                          <a:spcPts val="0"/>
                        </a:spcAft>
                      </a:pPr>
                      <a:r>
                        <a:rPr lang="es-PE" sz="900" dirty="0">
                          <a:effectLst/>
                        </a:rPr>
                        <a:t>Posibles áreas deforestadas </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1,013,628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a:effectLst/>
                        </a:rPr>
                        <a:t>696,006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25000"/>
                        </a:lnSpc>
                        <a:spcAft>
                          <a:spcPts val="0"/>
                        </a:spcAft>
                      </a:pPr>
                      <a:r>
                        <a:rPr lang="es-PE" sz="1100" dirty="0">
                          <a:effectLst/>
                        </a:rPr>
                        <a:t>806,484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373218133"/>
                  </a:ext>
                </a:extLst>
              </a:tr>
            </a:tbl>
          </a:graphicData>
        </a:graphic>
      </p:graphicFrame>
      <p:sp>
        <p:nvSpPr>
          <p:cNvPr id="9" name="Cerrar llave 8"/>
          <p:cNvSpPr/>
          <p:nvPr/>
        </p:nvSpPr>
        <p:spPr>
          <a:xfrm>
            <a:off x="7232072" y="2280752"/>
            <a:ext cx="523702" cy="348063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0760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9242"/>
            <a:ext cx="12197953" cy="6858000"/>
          </a:xfrm>
          <a:prstGeom prst="rect">
            <a:avLst/>
          </a:prstGeom>
          <a:noFill/>
          <a:ln>
            <a:noFill/>
          </a:ln>
        </p:spPr>
      </p:pic>
      <p:sp>
        <p:nvSpPr>
          <p:cNvPr id="92" name="Google Shape;92;p2"/>
          <p:cNvSpPr txBox="1">
            <a:spLocks noGrp="1"/>
          </p:cNvSpPr>
          <p:nvPr>
            <p:ph type="title"/>
          </p:nvPr>
        </p:nvSpPr>
        <p:spPr>
          <a:xfrm>
            <a:off x="4981661" y="9242"/>
            <a:ext cx="7210339" cy="70473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s-PE" sz="2400" b="1" dirty="0">
                <a:solidFill>
                  <a:srgbClr val="B45F06"/>
                </a:solidFill>
                <a:latin typeface="+mj-lt"/>
                <a:ea typeface="Gill Sans"/>
                <a:cs typeface="Gill Sans"/>
                <a:sym typeface="Gill Sans"/>
              </a:rPr>
              <a:t>II. Proceso de NDC en Perú</a:t>
            </a:r>
            <a:endParaRPr sz="2400" b="1" dirty="0">
              <a:solidFill>
                <a:srgbClr val="B45F06"/>
              </a:solidFill>
              <a:latin typeface="+mj-lt"/>
              <a:ea typeface="Gill Sans"/>
              <a:cs typeface="Gill Sans"/>
              <a:sym typeface="Gill Sans"/>
            </a:endParaRPr>
          </a:p>
        </p:txBody>
      </p:sp>
      <p:sp>
        <p:nvSpPr>
          <p:cNvPr id="6" name="CuadroTexto 5">
            <a:extLst>
              <a:ext uri="{FF2B5EF4-FFF2-40B4-BE49-F238E27FC236}">
                <a16:creationId xmlns:a16="http://schemas.microsoft.com/office/drawing/2014/main" id="{05BBA267-6918-4D7F-AD54-04D2FEE7BCA3}"/>
              </a:ext>
            </a:extLst>
          </p:cNvPr>
          <p:cNvSpPr txBox="1"/>
          <p:nvPr/>
        </p:nvSpPr>
        <p:spPr>
          <a:xfrm>
            <a:off x="4226305" y="549549"/>
            <a:ext cx="6046850" cy="1200329"/>
          </a:xfrm>
          <a:prstGeom prst="rect">
            <a:avLst/>
          </a:prstGeom>
          <a:noFill/>
        </p:spPr>
        <p:txBody>
          <a:bodyPr wrap="square" rtlCol="0">
            <a:spAutoFit/>
          </a:bodyPr>
          <a:lstStyle/>
          <a:p>
            <a:pPr algn="just"/>
            <a:r>
              <a:rPr lang="es-PE" sz="1800" dirty="0">
                <a:latin typeface="+mn-lt"/>
              </a:rPr>
              <a:t>Informe final de la Comisión </a:t>
            </a:r>
            <a:r>
              <a:rPr lang="es-PE" sz="1800" dirty="0" err="1">
                <a:latin typeface="+mn-lt"/>
              </a:rPr>
              <a:t>Multisectoral</a:t>
            </a:r>
            <a:r>
              <a:rPr lang="es-PE" sz="1800" dirty="0">
                <a:latin typeface="+mn-lt"/>
              </a:rPr>
              <a:t> encargada de elaborar el informe técnico con la propuesta de las </a:t>
            </a:r>
            <a:r>
              <a:rPr lang="es-PE" sz="1800" dirty="0" err="1">
                <a:latin typeface="+mn-lt"/>
              </a:rPr>
              <a:t>NDCs</a:t>
            </a:r>
            <a:r>
              <a:rPr lang="es-PE" sz="1800" dirty="0">
                <a:latin typeface="+mn-lt"/>
              </a:rPr>
              <a:t>: Resolución Suprema N° 129-2015-PCM</a:t>
            </a:r>
          </a:p>
          <a:p>
            <a:pPr algn="just"/>
            <a:endParaRPr lang="es-PE" sz="1800" dirty="0">
              <a:latin typeface="+mn-lt"/>
            </a:endParaRPr>
          </a:p>
        </p:txBody>
      </p:sp>
      <p:sp>
        <p:nvSpPr>
          <p:cNvPr id="9" name="Rectángulo: esquinas redondeadas 8">
            <a:extLst>
              <a:ext uri="{FF2B5EF4-FFF2-40B4-BE49-F238E27FC236}">
                <a16:creationId xmlns:a16="http://schemas.microsoft.com/office/drawing/2014/main" id="{08EB25EC-9052-4E08-A07F-BB5858AC775E}"/>
              </a:ext>
            </a:extLst>
          </p:cNvPr>
          <p:cNvSpPr/>
          <p:nvPr/>
        </p:nvSpPr>
        <p:spPr>
          <a:xfrm>
            <a:off x="1484490" y="1591615"/>
            <a:ext cx="8537944" cy="507831"/>
          </a:xfrm>
          <a:prstGeom prst="roundRect">
            <a:avLst/>
          </a:prstGeom>
          <a:solidFill>
            <a:schemeClr val="bg1"/>
          </a:solidFill>
          <a:ln w="31750">
            <a:solidFill>
              <a:srgbClr val="71AB2C"/>
            </a:solid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600"/>
              </a:spcAft>
            </a:pPr>
            <a:r>
              <a:rPr lang="es-PE" sz="2500" b="1" dirty="0">
                <a:solidFill>
                  <a:schemeClr val="tx1"/>
                </a:solidFill>
              </a:rPr>
              <a:t>62 medidas de mitigación</a:t>
            </a:r>
          </a:p>
        </p:txBody>
      </p:sp>
      <p:sp>
        <p:nvSpPr>
          <p:cNvPr id="10" name="Rectángulo 9">
            <a:extLst>
              <a:ext uri="{FF2B5EF4-FFF2-40B4-BE49-F238E27FC236}">
                <a16:creationId xmlns:a16="http://schemas.microsoft.com/office/drawing/2014/main" id="{892D9E71-06A6-42CB-BE5D-F02685DF78C2}"/>
              </a:ext>
            </a:extLst>
          </p:cNvPr>
          <p:cNvSpPr/>
          <p:nvPr/>
        </p:nvSpPr>
        <p:spPr>
          <a:xfrm>
            <a:off x="688107" y="2142187"/>
            <a:ext cx="10201319" cy="646331"/>
          </a:xfrm>
          <a:prstGeom prst="rect">
            <a:avLst/>
          </a:prstGeom>
        </p:spPr>
        <p:txBody>
          <a:bodyPr wrap="square">
            <a:spAutoFit/>
          </a:bodyPr>
          <a:lstStyle/>
          <a:p>
            <a:pPr lvl="0" algn="ctr">
              <a:defRPr/>
            </a:pPr>
            <a:r>
              <a:rPr lang="es-PE" sz="1800" b="1" dirty="0"/>
              <a:t>20% </a:t>
            </a:r>
            <a:r>
              <a:rPr lang="es-PE" sz="1800" dirty="0"/>
              <a:t>de reducción de emisiones de GEI </a:t>
            </a:r>
            <a:r>
              <a:rPr lang="es-PE" sz="1800" b="1" dirty="0"/>
              <a:t>en el 2030</a:t>
            </a:r>
            <a:r>
              <a:rPr lang="es-PE" sz="1800" dirty="0"/>
              <a:t>, con respecto al 2010, </a:t>
            </a:r>
          </a:p>
          <a:p>
            <a:pPr lvl="0" algn="ctr">
              <a:defRPr/>
            </a:pPr>
            <a:r>
              <a:rPr lang="es-PE" sz="1800" dirty="0"/>
              <a:t>y un </a:t>
            </a:r>
            <a:r>
              <a:rPr lang="es-PE" sz="1800" b="1" dirty="0"/>
              <a:t>10% adicional </a:t>
            </a:r>
            <a:r>
              <a:rPr lang="es-PE" sz="1800" dirty="0"/>
              <a:t>condicionado al </a:t>
            </a:r>
            <a:r>
              <a:rPr lang="es-PE" sz="1800" b="1" dirty="0"/>
              <a:t>apoyo internacional</a:t>
            </a:r>
          </a:p>
        </p:txBody>
      </p:sp>
      <p:pic>
        <p:nvPicPr>
          <p:cNvPr id="11" name="Gráfico 55">
            <a:extLst>
              <a:ext uri="{FF2B5EF4-FFF2-40B4-BE49-F238E27FC236}">
                <a16:creationId xmlns:a16="http://schemas.microsoft.com/office/drawing/2014/main" id="{EA7A24A1-4493-4ADC-8C8E-1629533FDDD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079559" y="2686926"/>
            <a:ext cx="540000" cy="540000"/>
          </a:xfrm>
          <a:prstGeom prst="rect">
            <a:avLst/>
          </a:prstGeom>
        </p:spPr>
      </p:pic>
      <p:sp>
        <p:nvSpPr>
          <p:cNvPr id="12" name="2 CuadroTexto">
            <a:extLst>
              <a:ext uri="{FF2B5EF4-FFF2-40B4-BE49-F238E27FC236}">
                <a16:creationId xmlns:a16="http://schemas.microsoft.com/office/drawing/2014/main" id="{102B0361-CB26-45F2-BD9C-4AC77C673BB5}"/>
              </a:ext>
            </a:extLst>
          </p:cNvPr>
          <p:cNvSpPr txBox="1"/>
          <p:nvPr/>
        </p:nvSpPr>
        <p:spPr>
          <a:xfrm>
            <a:off x="3563728" y="3218721"/>
            <a:ext cx="1325153" cy="3000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s-PE" sz="1350" b="1" dirty="0">
                <a:solidFill>
                  <a:schemeClr val="tx1"/>
                </a:solidFill>
              </a:rPr>
              <a:t>Energía</a:t>
            </a:r>
          </a:p>
        </p:txBody>
      </p:sp>
      <p:pic>
        <p:nvPicPr>
          <p:cNvPr id="14" name="Gráfico 65">
            <a:extLst>
              <a:ext uri="{FF2B5EF4-FFF2-40B4-BE49-F238E27FC236}">
                <a16:creationId xmlns:a16="http://schemas.microsoft.com/office/drawing/2014/main" id="{A351ADA0-C5EA-4E0B-851F-133B84BD2C1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397235" y="2686926"/>
            <a:ext cx="540000" cy="540000"/>
          </a:xfrm>
          <a:prstGeom prst="rect">
            <a:avLst/>
          </a:prstGeom>
        </p:spPr>
      </p:pic>
      <p:sp>
        <p:nvSpPr>
          <p:cNvPr id="15" name="2 CuadroTexto">
            <a:extLst>
              <a:ext uri="{FF2B5EF4-FFF2-40B4-BE49-F238E27FC236}">
                <a16:creationId xmlns:a16="http://schemas.microsoft.com/office/drawing/2014/main" id="{EB02DC4A-A527-4D74-8FC4-0DCE042029C2}"/>
              </a:ext>
            </a:extLst>
          </p:cNvPr>
          <p:cNvSpPr txBox="1"/>
          <p:nvPr/>
        </p:nvSpPr>
        <p:spPr>
          <a:xfrm>
            <a:off x="4619559" y="3241571"/>
            <a:ext cx="1666963" cy="71558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450"/>
              </a:spcAft>
              <a:defRPr/>
            </a:pPr>
            <a:r>
              <a:rPr lang="es-PE" sz="1350" b="1" dirty="0">
                <a:solidFill>
                  <a:schemeClr val="tx1"/>
                </a:solidFill>
              </a:rPr>
              <a:t>Procesos industriales y uso de productos</a:t>
            </a:r>
          </a:p>
        </p:txBody>
      </p:sp>
      <p:sp>
        <p:nvSpPr>
          <p:cNvPr id="16" name="2 CuadroTexto">
            <a:extLst>
              <a:ext uri="{FF2B5EF4-FFF2-40B4-BE49-F238E27FC236}">
                <a16:creationId xmlns:a16="http://schemas.microsoft.com/office/drawing/2014/main" id="{791F3B88-A307-4583-B714-81F2DC9018DA}"/>
              </a:ext>
            </a:extLst>
          </p:cNvPr>
          <p:cNvSpPr txBox="1"/>
          <p:nvPr/>
        </p:nvSpPr>
        <p:spPr>
          <a:xfrm>
            <a:off x="6074238" y="3216411"/>
            <a:ext cx="1239644" cy="3000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US" sz="1350" b="1" dirty="0">
                <a:solidFill>
                  <a:schemeClr val="tx1"/>
                </a:solidFill>
              </a:rPr>
              <a:t>A</a:t>
            </a:r>
            <a:r>
              <a:rPr lang="es-PE" sz="1350" b="1" dirty="0">
                <a:solidFill>
                  <a:schemeClr val="tx1"/>
                </a:solidFill>
              </a:rPr>
              <a:t>gricultura</a:t>
            </a:r>
          </a:p>
        </p:txBody>
      </p:sp>
      <p:pic>
        <p:nvPicPr>
          <p:cNvPr id="17" name="Gráfico 9">
            <a:extLst>
              <a:ext uri="{FF2B5EF4-FFF2-40B4-BE49-F238E27FC236}">
                <a16:creationId xmlns:a16="http://schemas.microsoft.com/office/drawing/2014/main" id="{1438A4C4-7BA1-4CF2-8E5A-4046509A924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583479" y="2745116"/>
            <a:ext cx="540000" cy="531149"/>
          </a:xfrm>
          <a:prstGeom prst="rect">
            <a:avLst/>
          </a:prstGeom>
        </p:spPr>
      </p:pic>
      <p:sp>
        <p:nvSpPr>
          <p:cNvPr id="18" name="2 CuadroTexto">
            <a:extLst>
              <a:ext uri="{FF2B5EF4-FFF2-40B4-BE49-F238E27FC236}">
                <a16:creationId xmlns:a16="http://schemas.microsoft.com/office/drawing/2014/main" id="{ADDCEF25-F895-4410-B84B-CFE50726ECD1}"/>
              </a:ext>
            </a:extLst>
          </p:cNvPr>
          <p:cNvSpPr txBox="1"/>
          <p:nvPr/>
        </p:nvSpPr>
        <p:spPr>
          <a:xfrm>
            <a:off x="7291782" y="3214101"/>
            <a:ext cx="1105628" cy="3000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PE" sz="1350" b="1" dirty="0">
                <a:solidFill>
                  <a:schemeClr val="tx1"/>
                </a:solidFill>
              </a:rPr>
              <a:t>USCUSS</a:t>
            </a:r>
          </a:p>
        </p:txBody>
      </p:sp>
      <p:pic>
        <p:nvPicPr>
          <p:cNvPr id="19" name="Gráfico 60">
            <a:extLst>
              <a:ext uri="{FF2B5EF4-FFF2-40B4-BE49-F238E27FC236}">
                <a16:creationId xmlns:a16="http://schemas.microsoft.com/office/drawing/2014/main" id="{9CA49859-2084-4D31-BA7D-FDA5B605774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659943" y="2713852"/>
            <a:ext cx="554210" cy="540000"/>
          </a:xfrm>
          <a:prstGeom prst="rect">
            <a:avLst/>
          </a:prstGeom>
        </p:spPr>
      </p:pic>
      <p:sp>
        <p:nvSpPr>
          <p:cNvPr id="20" name="2 CuadroTexto">
            <a:extLst>
              <a:ext uri="{FF2B5EF4-FFF2-40B4-BE49-F238E27FC236}">
                <a16:creationId xmlns:a16="http://schemas.microsoft.com/office/drawing/2014/main" id="{750B8406-AC8B-4D87-BAD9-ACA34F0486BE}"/>
              </a:ext>
            </a:extLst>
          </p:cNvPr>
          <p:cNvSpPr txBox="1"/>
          <p:nvPr/>
        </p:nvSpPr>
        <p:spPr>
          <a:xfrm>
            <a:off x="8430607" y="3200694"/>
            <a:ext cx="1132484" cy="30008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spcAft>
                <a:spcPts val="450"/>
              </a:spcAft>
              <a:defRPr/>
            </a:pPr>
            <a:r>
              <a:rPr lang="es-PE" sz="1350" b="1" dirty="0">
                <a:solidFill>
                  <a:schemeClr val="tx1"/>
                </a:solidFill>
              </a:rPr>
              <a:t>Desechos</a:t>
            </a:r>
          </a:p>
        </p:txBody>
      </p:sp>
      <p:pic>
        <p:nvPicPr>
          <p:cNvPr id="21" name="Imagen 20">
            <a:extLst>
              <a:ext uri="{FF2B5EF4-FFF2-40B4-BE49-F238E27FC236}">
                <a16:creationId xmlns:a16="http://schemas.microsoft.com/office/drawing/2014/main" id="{687C67E5-0200-48B8-BB40-377048D77FA5}"/>
              </a:ext>
            </a:extLst>
          </p:cNvPr>
          <p:cNvPicPr>
            <a:picLocks noChangeAspect="1"/>
          </p:cNvPicPr>
          <p:nvPr/>
        </p:nvPicPr>
        <p:blipFill>
          <a:blip r:embed="rId12"/>
          <a:stretch>
            <a:fillRect/>
          </a:stretch>
        </p:blipFill>
        <p:spPr>
          <a:xfrm>
            <a:off x="10577384" y="761058"/>
            <a:ext cx="1334530" cy="1547969"/>
          </a:xfrm>
          <a:prstGeom prst="rect">
            <a:avLst/>
          </a:prstGeom>
          <a:ln>
            <a:solidFill>
              <a:schemeClr val="tx1"/>
            </a:solidFill>
          </a:ln>
        </p:spPr>
      </p:pic>
      <p:pic>
        <p:nvPicPr>
          <p:cNvPr id="23" name="Gráfico 52">
            <a:extLst>
              <a:ext uri="{FF2B5EF4-FFF2-40B4-BE49-F238E27FC236}">
                <a16:creationId xmlns:a16="http://schemas.microsoft.com/office/drawing/2014/main" id="{271859CF-CA46-4155-BEA2-C537E2D99634}"/>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212681" y="2687872"/>
            <a:ext cx="591960" cy="591960"/>
          </a:xfrm>
          <a:prstGeom prst="rect">
            <a:avLst/>
          </a:prstGeom>
        </p:spPr>
      </p:pic>
      <p:cxnSp>
        <p:nvCxnSpPr>
          <p:cNvPr id="35" name="Conector recto 34">
            <a:extLst>
              <a:ext uri="{FF2B5EF4-FFF2-40B4-BE49-F238E27FC236}">
                <a16:creationId xmlns:a16="http://schemas.microsoft.com/office/drawing/2014/main" id="{47B27ED1-AB85-46E3-A819-5F4585384222}"/>
              </a:ext>
            </a:extLst>
          </p:cNvPr>
          <p:cNvCxnSpPr>
            <a:cxnSpLocks/>
          </p:cNvCxnSpPr>
          <p:nvPr/>
        </p:nvCxnSpPr>
        <p:spPr>
          <a:xfrm>
            <a:off x="1943674" y="2262693"/>
            <a:ext cx="0" cy="808281"/>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FD982FBC-969A-4BF6-AEAB-4AB7C6052557}"/>
              </a:ext>
            </a:extLst>
          </p:cNvPr>
          <p:cNvSpPr txBox="1"/>
          <p:nvPr/>
        </p:nvSpPr>
        <p:spPr>
          <a:xfrm rot="16200000">
            <a:off x="1204473" y="2561646"/>
            <a:ext cx="1055058" cy="307777"/>
          </a:xfrm>
          <a:prstGeom prst="rect">
            <a:avLst/>
          </a:prstGeom>
          <a:noFill/>
        </p:spPr>
        <p:txBody>
          <a:bodyPr wrap="square" rtlCol="0">
            <a:spAutoFit/>
          </a:bodyPr>
          <a:lstStyle/>
          <a:p>
            <a:pPr algn="ctr"/>
            <a:r>
              <a:rPr lang="es-MX" b="1" dirty="0"/>
              <a:t>Sectores</a:t>
            </a:r>
            <a:endParaRPr lang="es-PE" b="1" dirty="0"/>
          </a:p>
        </p:txBody>
      </p:sp>
      <p:sp>
        <p:nvSpPr>
          <p:cNvPr id="38" name="Título 1">
            <a:extLst>
              <a:ext uri="{FF2B5EF4-FFF2-40B4-BE49-F238E27FC236}">
                <a16:creationId xmlns:a16="http://schemas.microsoft.com/office/drawing/2014/main" id="{94946F30-9D62-4F0B-9A2D-0F12E7F753F7}"/>
              </a:ext>
            </a:extLst>
          </p:cNvPr>
          <p:cNvSpPr txBox="1">
            <a:spLocks/>
          </p:cNvSpPr>
          <p:nvPr/>
        </p:nvSpPr>
        <p:spPr>
          <a:xfrm>
            <a:off x="217547" y="3952099"/>
            <a:ext cx="7466532" cy="64633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PE" sz="2000" b="1" dirty="0">
                <a:solidFill>
                  <a:srgbClr val="B45F06"/>
                </a:solidFill>
                <a:latin typeface="+mj-lt"/>
              </a:rPr>
              <a:t>La elaboración de la medida de mitigación</a:t>
            </a:r>
            <a:endParaRPr lang="en-US" sz="2000" b="1" dirty="0">
              <a:solidFill>
                <a:srgbClr val="B45F06"/>
              </a:solidFill>
              <a:latin typeface="+mj-lt"/>
            </a:endParaRPr>
          </a:p>
        </p:txBody>
      </p:sp>
      <p:graphicFrame>
        <p:nvGraphicFramePr>
          <p:cNvPr id="39" name="Diagrama 38">
            <a:extLst>
              <a:ext uri="{FF2B5EF4-FFF2-40B4-BE49-F238E27FC236}">
                <a16:creationId xmlns:a16="http://schemas.microsoft.com/office/drawing/2014/main" id="{6D7240DB-532A-4597-8644-950F5FBED762}"/>
              </a:ext>
            </a:extLst>
          </p:cNvPr>
          <p:cNvGraphicFramePr/>
          <p:nvPr>
            <p:extLst>
              <p:ext uri="{D42A27DB-BD31-4B8C-83A1-F6EECF244321}">
                <p14:modId xmlns:p14="http://schemas.microsoft.com/office/powerpoint/2010/main" val="1481075507"/>
              </p:ext>
            </p:extLst>
          </p:nvPr>
        </p:nvGraphicFramePr>
        <p:xfrm>
          <a:off x="1241113" y="3413203"/>
          <a:ext cx="10003536" cy="3172968"/>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40" name="Flecha: a la derecha 39">
            <a:extLst>
              <a:ext uri="{FF2B5EF4-FFF2-40B4-BE49-F238E27FC236}">
                <a16:creationId xmlns:a16="http://schemas.microsoft.com/office/drawing/2014/main" id="{CCCC1A16-DBEF-424F-9D58-9405F3A657F2}"/>
              </a:ext>
            </a:extLst>
          </p:cNvPr>
          <p:cNvSpPr/>
          <p:nvPr/>
        </p:nvSpPr>
        <p:spPr>
          <a:xfrm>
            <a:off x="2338468" y="5398580"/>
            <a:ext cx="8711184" cy="757752"/>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MX" dirty="0"/>
              <a:t>Asistencia técnica para la formulación de la novena medida de  mitigación</a:t>
            </a:r>
            <a:endParaRPr lang="es-PE" dirty="0"/>
          </a:p>
        </p:txBody>
      </p:sp>
    </p:spTree>
    <p:extLst>
      <p:ext uri="{BB962C8B-B14F-4D97-AF65-F5344CB8AC3E}">
        <p14:creationId xmlns:p14="http://schemas.microsoft.com/office/powerpoint/2010/main" val="3854287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0"/>
            <a:ext cx="12197953" cy="6858000"/>
          </a:xfrm>
          <a:prstGeom prst="rect">
            <a:avLst/>
          </a:prstGeom>
          <a:noFill/>
          <a:ln>
            <a:noFill/>
          </a:ln>
        </p:spPr>
      </p:pic>
      <p:sp>
        <p:nvSpPr>
          <p:cNvPr id="92" name="Google Shape;92;p2"/>
          <p:cNvSpPr txBox="1">
            <a:spLocks noGrp="1"/>
          </p:cNvSpPr>
          <p:nvPr>
            <p:ph type="title"/>
          </p:nvPr>
        </p:nvSpPr>
        <p:spPr>
          <a:xfrm>
            <a:off x="4898616" y="236299"/>
            <a:ext cx="7385625" cy="91658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2400" b="1" dirty="0">
                <a:solidFill>
                  <a:srgbClr val="B45F06"/>
                </a:solidFill>
                <a:latin typeface="+mj-lt"/>
                <a:ea typeface="Gill Sans"/>
                <a:cs typeface="Gill Sans"/>
                <a:sym typeface="Gill Sans"/>
              </a:rPr>
              <a:t>III. Problemática asociada a la deforestación por expansión de los proyectos de infraestructura vial </a:t>
            </a:r>
            <a:endParaRPr sz="2400" b="1" dirty="0">
              <a:solidFill>
                <a:srgbClr val="B45F06"/>
              </a:solidFill>
              <a:latin typeface="+mj-lt"/>
              <a:ea typeface="Gill Sans"/>
              <a:cs typeface="Gill Sans"/>
              <a:sym typeface="Gill Sans"/>
            </a:endParaRPr>
          </a:p>
        </p:txBody>
      </p:sp>
      <p:pic>
        <p:nvPicPr>
          <p:cNvPr id="4" name="Imagen 3">
            <a:extLst>
              <a:ext uri="{FF2B5EF4-FFF2-40B4-BE49-F238E27FC236}">
                <a16:creationId xmlns:a16="http://schemas.microsoft.com/office/drawing/2014/main" id="{1866B13C-A788-45DE-9DE3-073B6528244F}"/>
              </a:ext>
            </a:extLst>
          </p:cNvPr>
          <p:cNvPicPr>
            <a:picLocks noChangeAspect="1"/>
          </p:cNvPicPr>
          <p:nvPr/>
        </p:nvPicPr>
        <p:blipFill>
          <a:blip r:embed="rId4"/>
          <a:stretch>
            <a:fillRect/>
          </a:stretch>
        </p:blipFill>
        <p:spPr>
          <a:xfrm>
            <a:off x="-5953" y="4274892"/>
            <a:ext cx="2940427" cy="2583108"/>
          </a:xfrm>
          <a:prstGeom prst="rect">
            <a:avLst/>
          </a:prstGeom>
        </p:spPr>
      </p:pic>
      <p:pic>
        <p:nvPicPr>
          <p:cNvPr id="8" name="Imagen 7">
            <a:extLst>
              <a:ext uri="{FF2B5EF4-FFF2-40B4-BE49-F238E27FC236}">
                <a16:creationId xmlns:a16="http://schemas.microsoft.com/office/drawing/2014/main" id="{FB724548-C9FE-4C2A-95A1-868C35AD7764}"/>
              </a:ext>
            </a:extLst>
          </p:cNvPr>
          <p:cNvPicPr>
            <a:picLocks noChangeAspect="1"/>
          </p:cNvPicPr>
          <p:nvPr/>
        </p:nvPicPr>
        <p:blipFill>
          <a:blip r:embed="rId5"/>
          <a:stretch>
            <a:fillRect/>
          </a:stretch>
        </p:blipFill>
        <p:spPr>
          <a:xfrm>
            <a:off x="2643280" y="4274893"/>
            <a:ext cx="2255337" cy="2583107"/>
          </a:xfrm>
          <a:prstGeom prst="rect">
            <a:avLst/>
          </a:prstGeom>
        </p:spPr>
      </p:pic>
      <p:pic>
        <p:nvPicPr>
          <p:cNvPr id="3" name="Imagen 2"/>
          <p:cNvPicPr>
            <a:picLocks noChangeAspect="1"/>
          </p:cNvPicPr>
          <p:nvPr/>
        </p:nvPicPr>
        <p:blipFill rotWithShape="1">
          <a:blip r:embed="rId6"/>
          <a:srcRect l="8003" t="28152" r="55559" b="15008"/>
          <a:stretch/>
        </p:blipFill>
        <p:spPr>
          <a:xfrm>
            <a:off x="0" y="-1"/>
            <a:ext cx="4898618" cy="4436077"/>
          </a:xfrm>
          <a:prstGeom prst="rect">
            <a:avLst/>
          </a:prstGeom>
        </p:spPr>
      </p:pic>
      <p:graphicFrame>
        <p:nvGraphicFramePr>
          <p:cNvPr id="5" name="Diagrama 4"/>
          <p:cNvGraphicFramePr/>
          <p:nvPr>
            <p:extLst>
              <p:ext uri="{D42A27DB-BD31-4B8C-83A1-F6EECF244321}">
                <p14:modId xmlns:p14="http://schemas.microsoft.com/office/powerpoint/2010/main" val="221010993"/>
              </p:ext>
            </p:extLst>
          </p:nvPr>
        </p:nvGraphicFramePr>
        <p:xfrm>
          <a:off x="4898617" y="1111348"/>
          <a:ext cx="6988584" cy="5486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89768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0"/>
            <a:ext cx="11602221" cy="6787519"/>
          </a:xfrm>
          <a:prstGeom prst="rect">
            <a:avLst/>
          </a:prstGeom>
          <a:noFill/>
          <a:ln>
            <a:noFill/>
          </a:ln>
        </p:spPr>
      </p:pic>
      <p:sp>
        <p:nvSpPr>
          <p:cNvPr id="92" name="Google Shape;92;p2"/>
          <p:cNvSpPr txBox="1">
            <a:spLocks noGrp="1"/>
          </p:cNvSpPr>
          <p:nvPr>
            <p:ph type="title"/>
          </p:nvPr>
        </p:nvSpPr>
        <p:spPr>
          <a:xfrm>
            <a:off x="3878830" y="12357"/>
            <a:ext cx="8212907" cy="91658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2400" b="1" dirty="0">
                <a:solidFill>
                  <a:srgbClr val="B45F06"/>
                </a:solidFill>
                <a:latin typeface="+mj-lt"/>
                <a:ea typeface="Gill Sans"/>
                <a:cs typeface="Gill Sans"/>
                <a:sym typeface="Gill Sans"/>
              </a:rPr>
              <a:t>IV. Impactos asociada a la deforestación por expansión de los proyectos de infraestructura vial</a:t>
            </a:r>
            <a:endParaRPr sz="2400" b="1" dirty="0">
              <a:solidFill>
                <a:srgbClr val="B45F06"/>
              </a:solidFill>
              <a:latin typeface="+mj-lt"/>
              <a:ea typeface="Gill Sans"/>
              <a:cs typeface="Gill Sans"/>
              <a:sym typeface="Gill Sans"/>
            </a:endParaRPr>
          </a:p>
        </p:txBody>
      </p:sp>
      <p:graphicFrame>
        <p:nvGraphicFramePr>
          <p:cNvPr id="2" name="Diagrama 1">
            <a:extLst>
              <a:ext uri="{FF2B5EF4-FFF2-40B4-BE49-F238E27FC236}">
                <a16:creationId xmlns:a16="http://schemas.microsoft.com/office/drawing/2014/main" id="{93B5265D-3DDA-4179-AED8-EFA107467E4A}"/>
              </a:ext>
            </a:extLst>
          </p:cNvPr>
          <p:cNvGraphicFramePr/>
          <p:nvPr>
            <p:extLst>
              <p:ext uri="{D42A27DB-BD31-4B8C-83A1-F6EECF244321}">
                <p14:modId xmlns:p14="http://schemas.microsoft.com/office/powerpoint/2010/main" val="2102378681"/>
              </p:ext>
            </p:extLst>
          </p:nvPr>
        </p:nvGraphicFramePr>
        <p:xfrm>
          <a:off x="289279" y="916585"/>
          <a:ext cx="8622470" cy="4458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1866B13C-A788-45DE-9DE3-073B6528244F}"/>
              </a:ext>
            </a:extLst>
          </p:cNvPr>
          <p:cNvPicPr>
            <a:picLocks noChangeAspect="1"/>
          </p:cNvPicPr>
          <p:nvPr/>
        </p:nvPicPr>
        <p:blipFill>
          <a:blip r:embed="rId9"/>
          <a:stretch>
            <a:fillRect/>
          </a:stretch>
        </p:blipFill>
        <p:spPr>
          <a:xfrm>
            <a:off x="8911749" y="1322173"/>
            <a:ext cx="2979751" cy="2261285"/>
          </a:xfrm>
          <a:prstGeom prst="rect">
            <a:avLst/>
          </a:prstGeom>
        </p:spPr>
      </p:pic>
      <p:pic>
        <p:nvPicPr>
          <p:cNvPr id="1026" name="Picture 2">
            <a:extLst>
              <a:ext uri="{FF2B5EF4-FFF2-40B4-BE49-F238E27FC236}">
                <a16:creationId xmlns:a16="http://schemas.microsoft.com/office/drawing/2014/main" id="{E1317061-8DAE-411C-8573-7D1ACD67E1B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t="11939" r="2496" b="18566"/>
          <a:stretch/>
        </p:blipFill>
        <p:spPr bwMode="auto">
          <a:xfrm>
            <a:off x="8145998" y="3693474"/>
            <a:ext cx="3358143" cy="236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9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0"/>
            <a:ext cx="12197953" cy="6858000"/>
          </a:xfrm>
          <a:prstGeom prst="rect">
            <a:avLst/>
          </a:prstGeom>
          <a:noFill/>
          <a:ln>
            <a:noFill/>
          </a:ln>
        </p:spPr>
      </p:pic>
      <p:sp>
        <p:nvSpPr>
          <p:cNvPr id="92" name="Google Shape;92;p2"/>
          <p:cNvSpPr txBox="1">
            <a:spLocks noGrp="1"/>
          </p:cNvSpPr>
          <p:nvPr>
            <p:ph type="title"/>
          </p:nvPr>
        </p:nvSpPr>
        <p:spPr>
          <a:xfrm>
            <a:off x="4448433" y="228295"/>
            <a:ext cx="7522988" cy="76944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PE" sz="2400" b="1" dirty="0">
                <a:solidFill>
                  <a:srgbClr val="B45F06"/>
                </a:solidFill>
                <a:latin typeface="+mj-lt"/>
                <a:sym typeface="Gill Sans"/>
              </a:rPr>
              <a:t>V. Medida de mitigación- acciones para su </a:t>
            </a:r>
            <a:br>
              <a:rPr lang="es-PE" sz="2400" b="1" dirty="0">
                <a:solidFill>
                  <a:srgbClr val="B45F06"/>
                </a:solidFill>
                <a:latin typeface="+mj-lt"/>
                <a:sym typeface="Gill Sans"/>
              </a:rPr>
            </a:br>
            <a:r>
              <a:rPr lang="es-PE" sz="2400" b="1" dirty="0">
                <a:solidFill>
                  <a:srgbClr val="B45F06"/>
                </a:solidFill>
                <a:latin typeface="+mj-lt"/>
                <a:sym typeface="Gill Sans"/>
              </a:rPr>
              <a:t>      implementación </a:t>
            </a:r>
            <a:endParaRPr sz="2400" b="1" dirty="0">
              <a:solidFill>
                <a:srgbClr val="B45F06"/>
              </a:solidFill>
              <a:latin typeface="+mj-lt"/>
              <a:ea typeface="Gill Sans"/>
              <a:cs typeface="Gill Sans"/>
              <a:sym typeface="Gill Sans"/>
            </a:endParaRPr>
          </a:p>
        </p:txBody>
      </p:sp>
      <p:sp>
        <p:nvSpPr>
          <p:cNvPr id="93" name="Google Shape;93;p2"/>
          <p:cNvSpPr/>
          <p:nvPr/>
        </p:nvSpPr>
        <p:spPr>
          <a:xfrm>
            <a:off x="723322" y="2244356"/>
            <a:ext cx="10344000" cy="523180"/>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endParaRPr lang="es-PE" b="1" dirty="0">
              <a:solidFill>
                <a:srgbClr val="B45F06"/>
              </a:solidFill>
              <a:latin typeface="Gill Sans"/>
              <a:ea typeface="Gill Sans"/>
              <a:cs typeface="Gill Sans"/>
              <a:sym typeface="Gill Sans"/>
            </a:endParaRPr>
          </a:p>
          <a:p>
            <a:pPr marL="114300" lvl="0" algn="just">
              <a:buClr>
                <a:srgbClr val="B45F06"/>
              </a:buClr>
              <a:buSzPts val="1800"/>
            </a:pPr>
            <a:endParaRPr dirty="0">
              <a:solidFill>
                <a:srgbClr val="B45F06"/>
              </a:solidFill>
              <a:latin typeface="Gill Sans"/>
              <a:ea typeface="Gill Sans"/>
              <a:cs typeface="Gill Sans"/>
              <a:sym typeface="Gill Sans"/>
            </a:endParaRPr>
          </a:p>
        </p:txBody>
      </p:sp>
      <p:graphicFrame>
        <p:nvGraphicFramePr>
          <p:cNvPr id="4" name="Diagrama 3">
            <a:extLst>
              <a:ext uri="{FF2B5EF4-FFF2-40B4-BE49-F238E27FC236}">
                <a16:creationId xmlns:a16="http://schemas.microsoft.com/office/drawing/2014/main" id="{B4F142C9-D08F-4D49-ABD5-044D4069BB49}"/>
              </a:ext>
            </a:extLst>
          </p:cNvPr>
          <p:cNvGraphicFramePr/>
          <p:nvPr>
            <p:extLst>
              <p:ext uri="{D42A27DB-BD31-4B8C-83A1-F6EECF244321}">
                <p14:modId xmlns:p14="http://schemas.microsoft.com/office/powerpoint/2010/main" val="173392930"/>
              </p:ext>
            </p:extLst>
          </p:nvPr>
        </p:nvGraphicFramePr>
        <p:xfrm>
          <a:off x="147513" y="946051"/>
          <a:ext cx="11284096" cy="3007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esquinas redondeadas 1">
            <a:extLst>
              <a:ext uri="{FF2B5EF4-FFF2-40B4-BE49-F238E27FC236}">
                <a16:creationId xmlns:a16="http://schemas.microsoft.com/office/drawing/2014/main" id="{20F24040-7B69-43C1-BD76-C906420ED261}"/>
              </a:ext>
            </a:extLst>
          </p:cNvPr>
          <p:cNvSpPr/>
          <p:nvPr/>
        </p:nvSpPr>
        <p:spPr>
          <a:xfrm>
            <a:off x="6093023" y="3851997"/>
            <a:ext cx="5721258" cy="158178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800" b="1" dirty="0">
                <a:solidFill>
                  <a:srgbClr val="B45F06"/>
                </a:solidFill>
              </a:rPr>
              <a:t>Mejora de la gestión de la infraestructura vial  para minimizar los impactos directos, indirectos , acumulativos y sinérgicos como motor de la deforestación en la Amazonía.</a:t>
            </a:r>
            <a:endParaRPr lang="es-PE" sz="1800" dirty="0"/>
          </a:p>
        </p:txBody>
      </p:sp>
    </p:spTree>
    <p:extLst>
      <p:ext uri="{BB962C8B-B14F-4D97-AF65-F5344CB8AC3E}">
        <p14:creationId xmlns:p14="http://schemas.microsoft.com/office/powerpoint/2010/main" val="2783070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52830"/>
            <a:ext cx="12197953" cy="6858000"/>
          </a:xfrm>
          <a:prstGeom prst="rect">
            <a:avLst/>
          </a:prstGeom>
          <a:noFill/>
          <a:ln>
            <a:noFill/>
          </a:ln>
        </p:spPr>
      </p:pic>
      <p:sp>
        <p:nvSpPr>
          <p:cNvPr id="92" name="Google Shape;92;p2"/>
          <p:cNvSpPr txBox="1">
            <a:spLocks noGrp="1"/>
          </p:cNvSpPr>
          <p:nvPr>
            <p:ph type="title"/>
          </p:nvPr>
        </p:nvSpPr>
        <p:spPr>
          <a:xfrm>
            <a:off x="4122889" y="80844"/>
            <a:ext cx="7968848" cy="71690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PE" sz="2400" b="1" dirty="0">
                <a:solidFill>
                  <a:srgbClr val="B45F06"/>
                </a:solidFill>
                <a:latin typeface="+mj-lt"/>
                <a:ea typeface="Gill Sans"/>
                <a:cs typeface="Gill Sans"/>
                <a:sym typeface="Gill Sans"/>
              </a:rPr>
              <a:t>VI. Ubicación para la implementación de la medida</a:t>
            </a:r>
            <a:endParaRPr sz="2400" b="1" dirty="0">
              <a:solidFill>
                <a:srgbClr val="B45F06"/>
              </a:solidFill>
              <a:latin typeface="+mj-lt"/>
              <a:ea typeface="Gill Sans"/>
              <a:cs typeface="Gill Sans"/>
              <a:sym typeface="Gill Sans"/>
            </a:endParaRPr>
          </a:p>
        </p:txBody>
      </p:sp>
      <p:sp>
        <p:nvSpPr>
          <p:cNvPr id="93" name="Google Shape;93;p2"/>
          <p:cNvSpPr/>
          <p:nvPr/>
        </p:nvSpPr>
        <p:spPr>
          <a:xfrm>
            <a:off x="6796465" y="1887647"/>
            <a:ext cx="4393369" cy="1846619"/>
          </a:xfrm>
          <a:prstGeom prst="rect">
            <a:avLst/>
          </a:prstGeom>
          <a:noFill/>
          <a:ln>
            <a:noFill/>
          </a:ln>
        </p:spPr>
        <p:txBody>
          <a:bodyPr spcFirstLastPara="1" wrap="square" lIns="91425" tIns="45700" rIns="91425" bIns="45700" anchor="t" anchorCtr="0">
            <a:spAutoFit/>
          </a:bodyPr>
          <a:lstStyle/>
          <a:p>
            <a:pPr marL="457200" lvl="2" algn="just"/>
            <a:r>
              <a:rPr lang="es-ES" b="1" dirty="0">
                <a:solidFill>
                  <a:srgbClr val="B45F06"/>
                </a:solidFill>
                <a:latin typeface="+mn-lt"/>
                <a:ea typeface="Gill Sans"/>
                <a:cs typeface="Gill Sans"/>
                <a:sym typeface="Gill Sans"/>
              </a:rPr>
              <a:t>.</a:t>
            </a:r>
          </a:p>
          <a:p>
            <a:pPr marL="114300" algn="ctr">
              <a:buSzPts val="1800"/>
            </a:pPr>
            <a:r>
              <a:rPr lang="es-MX" sz="1800" dirty="0">
                <a:solidFill>
                  <a:schemeClr val="dk1"/>
                </a:solidFill>
                <a:latin typeface="+mn-lt"/>
                <a:ea typeface="+mn-ea"/>
                <a:cs typeface="+mn-cs"/>
              </a:rPr>
              <a:t>Departamentos considerados con mayor riesgo por deforestación y emisiones de GEI, como consecuencia de la expansión de proyectos viales</a:t>
            </a:r>
            <a:endParaRPr lang="es-PE" sz="1800" dirty="0">
              <a:solidFill>
                <a:schemeClr val="dk1"/>
              </a:solidFill>
              <a:latin typeface="+mn-lt"/>
              <a:ea typeface="+mn-ea"/>
              <a:cs typeface="+mn-cs"/>
            </a:endParaRPr>
          </a:p>
          <a:p>
            <a:pPr marL="114300" algn="just">
              <a:buClr>
                <a:srgbClr val="B45F06"/>
              </a:buClr>
              <a:buSzPts val="1800"/>
            </a:pPr>
            <a:endParaRPr lang="es-PE" b="1" dirty="0">
              <a:solidFill>
                <a:srgbClr val="B45F06"/>
              </a:solidFill>
              <a:latin typeface="+mn-lt"/>
              <a:ea typeface="Gill Sans"/>
              <a:cs typeface="Gill Sans"/>
              <a:sym typeface="Gill Sans"/>
            </a:endParaRPr>
          </a:p>
          <a:p>
            <a:pPr marL="114300" lvl="0" algn="just">
              <a:buClr>
                <a:srgbClr val="B45F06"/>
              </a:buClr>
              <a:buSzPts val="1800"/>
            </a:pPr>
            <a:endParaRPr dirty="0">
              <a:solidFill>
                <a:srgbClr val="B45F06"/>
              </a:solidFill>
              <a:latin typeface="+mn-lt"/>
              <a:ea typeface="Gill Sans"/>
              <a:cs typeface="Gill Sans"/>
              <a:sym typeface="Gill Sans"/>
            </a:endParaRPr>
          </a:p>
        </p:txBody>
      </p:sp>
      <p:pic>
        <p:nvPicPr>
          <p:cNvPr id="5" name="Imagen 4">
            <a:extLst>
              <a:ext uri="{FF2B5EF4-FFF2-40B4-BE49-F238E27FC236}">
                <a16:creationId xmlns:a16="http://schemas.microsoft.com/office/drawing/2014/main" id="{D7008B83-2AF6-4182-81B2-C4D992CB5A58}"/>
              </a:ext>
            </a:extLst>
          </p:cNvPr>
          <p:cNvPicPr/>
          <p:nvPr/>
        </p:nvPicPr>
        <p:blipFill rotWithShape="1">
          <a:blip r:embed="rId4"/>
          <a:srcRect l="30468" t="2132" r="31865" b="753"/>
          <a:stretch/>
        </p:blipFill>
        <p:spPr bwMode="auto">
          <a:xfrm>
            <a:off x="2489118" y="850661"/>
            <a:ext cx="3828975" cy="5201276"/>
          </a:xfrm>
          <a:prstGeom prst="rect">
            <a:avLst/>
          </a:prstGeom>
          <a:extLst>
            <a:ext uri="{53640926-AAD7-44D8-BBD7-CCE9431645EC}">
              <a14:shadowObscured xmlns:a14="http://schemas.microsoft.com/office/drawing/2010/main"/>
            </a:ext>
          </a:extLst>
        </p:spPr>
      </p:pic>
      <p:sp>
        <p:nvSpPr>
          <p:cNvPr id="2" name="Rectángulo: esquinas redondeadas 1">
            <a:extLst>
              <a:ext uri="{FF2B5EF4-FFF2-40B4-BE49-F238E27FC236}">
                <a16:creationId xmlns:a16="http://schemas.microsoft.com/office/drawing/2014/main" id="{2F7A089A-E6A8-426C-9265-800AD81164CC}"/>
              </a:ext>
            </a:extLst>
          </p:cNvPr>
          <p:cNvSpPr/>
          <p:nvPr/>
        </p:nvSpPr>
        <p:spPr>
          <a:xfrm>
            <a:off x="4122889" y="5196807"/>
            <a:ext cx="4047919" cy="94457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MX" sz="1800" dirty="0"/>
              <a:t>Inicialmente el alcance territorial de la medida será en Loreto, San Martín y Ucayali</a:t>
            </a:r>
            <a:endParaRPr lang="es-PE" sz="1800" dirty="0"/>
          </a:p>
        </p:txBody>
      </p:sp>
      <p:sp>
        <p:nvSpPr>
          <p:cNvPr id="7" name="Flecha: curvada hacia arriba 6">
            <a:extLst>
              <a:ext uri="{FF2B5EF4-FFF2-40B4-BE49-F238E27FC236}">
                <a16:creationId xmlns:a16="http://schemas.microsoft.com/office/drawing/2014/main" id="{81166859-8BA1-40C2-A6BB-B261DA94562E}"/>
              </a:ext>
            </a:extLst>
          </p:cNvPr>
          <p:cNvSpPr/>
          <p:nvPr/>
        </p:nvSpPr>
        <p:spPr>
          <a:xfrm rot="10208733">
            <a:off x="3295028" y="2670708"/>
            <a:ext cx="3566637" cy="487217"/>
          </a:xfrm>
          <a:prstGeom prst="curvedUpArrow">
            <a:avLst>
              <a:gd name="adj1" fmla="val 25000"/>
              <a:gd name="adj2" fmla="val 96172"/>
              <a:gd name="adj3" fmla="val 2500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solidFill>
                <a:schemeClr val="tx1"/>
              </a:solidFill>
            </a:endParaRPr>
          </a:p>
        </p:txBody>
      </p:sp>
      <p:sp>
        <p:nvSpPr>
          <p:cNvPr id="14" name="Flecha: curvada hacia arriba 13">
            <a:extLst>
              <a:ext uri="{FF2B5EF4-FFF2-40B4-BE49-F238E27FC236}">
                <a16:creationId xmlns:a16="http://schemas.microsoft.com/office/drawing/2014/main" id="{C1B76329-4B98-4092-83A2-5A5F906B88A3}"/>
              </a:ext>
            </a:extLst>
          </p:cNvPr>
          <p:cNvSpPr/>
          <p:nvPr/>
        </p:nvSpPr>
        <p:spPr>
          <a:xfrm rot="12360584">
            <a:off x="5341050" y="2130852"/>
            <a:ext cx="1611599" cy="409010"/>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solidFill>
                <a:schemeClr val="tx1"/>
              </a:solidFill>
            </a:endParaRPr>
          </a:p>
        </p:txBody>
      </p:sp>
      <p:sp>
        <p:nvSpPr>
          <p:cNvPr id="15" name="Flecha: curvada hacia arriba 14">
            <a:extLst>
              <a:ext uri="{FF2B5EF4-FFF2-40B4-BE49-F238E27FC236}">
                <a16:creationId xmlns:a16="http://schemas.microsoft.com/office/drawing/2014/main" id="{130540BD-D10D-455B-B226-958B4A93AE2B}"/>
              </a:ext>
            </a:extLst>
          </p:cNvPr>
          <p:cNvSpPr/>
          <p:nvPr/>
        </p:nvSpPr>
        <p:spPr>
          <a:xfrm rot="8332176" flipV="1">
            <a:off x="4764717" y="3581644"/>
            <a:ext cx="2548579" cy="454714"/>
          </a:xfrm>
          <a:prstGeom prst="curved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a:solidFill>
                <a:schemeClr val="tx1"/>
              </a:solidFill>
            </a:endParaRPr>
          </a:p>
        </p:txBody>
      </p:sp>
    </p:spTree>
    <p:extLst>
      <p:ext uri="{BB962C8B-B14F-4D97-AF65-F5344CB8AC3E}">
        <p14:creationId xmlns:p14="http://schemas.microsoft.com/office/powerpoint/2010/main" val="1512585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0"/>
            <a:ext cx="12197953" cy="6858000"/>
          </a:xfrm>
          <a:prstGeom prst="rect">
            <a:avLst/>
          </a:prstGeom>
          <a:noFill/>
          <a:ln>
            <a:noFill/>
          </a:ln>
        </p:spPr>
      </p:pic>
      <p:sp>
        <p:nvSpPr>
          <p:cNvPr id="92" name="Google Shape;92;p2"/>
          <p:cNvSpPr txBox="1">
            <a:spLocks noGrp="1"/>
          </p:cNvSpPr>
          <p:nvPr>
            <p:ph type="title"/>
          </p:nvPr>
        </p:nvSpPr>
        <p:spPr>
          <a:xfrm>
            <a:off x="-5953" y="902043"/>
            <a:ext cx="6033774" cy="6252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PE" sz="2400" b="1" dirty="0">
                <a:solidFill>
                  <a:srgbClr val="B45F06"/>
                </a:solidFill>
                <a:latin typeface="+mj-lt"/>
                <a:ea typeface="Gill Sans"/>
                <a:cs typeface="Gill Sans"/>
                <a:sym typeface="Gill Sans"/>
              </a:rPr>
              <a:t>VII. Condiciones habilitantes</a:t>
            </a:r>
            <a:endParaRPr sz="2400" b="1" dirty="0">
              <a:solidFill>
                <a:srgbClr val="B45F06"/>
              </a:solidFill>
              <a:latin typeface="+mj-lt"/>
              <a:ea typeface="Gill Sans"/>
              <a:cs typeface="Gill Sans"/>
              <a:sym typeface="Gill Sans"/>
            </a:endParaRPr>
          </a:p>
        </p:txBody>
      </p:sp>
      <p:graphicFrame>
        <p:nvGraphicFramePr>
          <p:cNvPr id="5" name="Diagrama 4">
            <a:extLst>
              <a:ext uri="{FF2B5EF4-FFF2-40B4-BE49-F238E27FC236}">
                <a16:creationId xmlns:a16="http://schemas.microsoft.com/office/drawing/2014/main" id="{5519B0A9-4551-4409-82EC-DE16BA28E5C3}"/>
              </a:ext>
            </a:extLst>
          </p:cNvPr>
          <p:cNvGraphicFramePr/>
          <p:nvPr>
            <p:extLst>
              <p:ext uri="{D42A27DB-BD31-4B8C-83A1-F6EECF244321}">
                <p14:modId xmlns:p14="http://schemas.microsoft.com/office/powerpoint/2010/main" val="2362850406"/>
              </p:ext>
            </p:extLst>
          </p:nvPr>
        </p:nvGraphicFramePr>
        <p:xfrm>
          <a:off x="4617375" y="185901"/>
          <a:ext cx="7359589" cy="6019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1116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0"/>
            <a:ext cx="12197953" cy="6858000"/>
          </a:xfrm>
          <a:prstGeom prst="rect">
            <a:avLst/>
          </a:prstGeom>
          <a:noFill/>
          <a:ln>
            <a:noFill/>
          </a:ln>
        </p:spPr>
      </p:pic>
      <p:sp>
        <p:nvSpPr>
          <p:cNvPr id="92" name="Google Shape;92;p2"/>
          <p:cNvSpPr txBox="1">
            <a:spLocks noGrp="1"/>
          </p:cNvSpPr>
          <p:nvPr>
            <p:ph type="title"/>
          </p:nvPr>
        </p:nvSpPr>
        <p:spPr>
          <a:xfrm>
            <a:off x="4060327" y="-56714"/>
            <a:ext cx="7802489" cy="11467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PE" sz="2400" b="1" dirty="0">
                <a:solidFill>
                  <a:srgbClr val="B45F06"/>
                </a:solidFill>
                <a:latin typeface="+mj-lt"/>
                <a:ea typeface="Gill Sans"/>
                <a:cs typeface="Gill Sans"/>
                <a:sym typeface="Gill Sans"/>
              </a:rPr>
              <a:t>VIII. Identificación de actores y arreglos institucionales</a:t>
            </a:r>
            <a:endParaRPr sz="2400" b="1" dirty="0">
              <a:solidFill>
                <a:srgbClr val="B45F06"/>
              </a:solidFill>
              <a:latin typeface="+mj-lt"/>
              <a:ea typeface="Gill Sans"/>
              <a:cs typeface="Gill Sans"/>
              <a:sym typeface="Gill Sans"/>
            </a:endParaRPr>
          </a:p>
        </p:txBody>
      </p:sp>
      <p:graphicFrame>
        <p:nvGraphicFramePr>
          <p:cNvPr id="6" name="4 Marcador de contenido">
            <a:extLst>
              <a:ext uri="{FF2B5EF4-FFF2-40B4-BE49-F238E27FC236}">
                <a16:creationId xmlns:a16="http://schemas.microsoft.com/office/drawing/2014/main" id="{937592E8-0266-483B-9D06-603E4D4FC594}"/>
              </a:ext>
            </a:extLst>
          </p:cNvPr>
          <p:cNvGraphicFramePr>
            <a:graphicFrameLocks/>
          </p:cNvGraphicFramePr>
          <p:nvPr>
            <p:extLst>
              <p:ext uri="{D42A27DB-BD31-4B8C-83A1-F6EECF244321}">
                <p14:modId xmlns:p14="http://schemas.microsoft.com/office/powerpoint/2010/main" val="4143245418"/>
              </p:ext>
            </p:extLst>
          </p:nvPr>
        </p:nvGraphicFramePr>
        <p:xfrm>
          <a:off x="-768507" y="941267"/>
          <a:ext cx="6595749" cy="47483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4 Rectángulo">
            <a:extLst>
              <a:ext uri="{FF2B5EF4-FFF2-40B4-BE49-F238E27FC236}">
                <a16:creationId xmlns:a16="http://schemas.microsoft.com/office/drawing/2014/main" id="{CC966E69-68A9-401F-BCDB-2868858261B2}"/>
              </a:ext>
            </a:extLst>
          </p:cNvPr>
          <p:cNvSpPr/>
          <p:nvPr/>
        </p:nvSpPr>
        <p:spPr>
          <a:xfrm>
            <a:off x="6181436" y="1961003"/>
            <a:ext cx="2376264" cy="972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Tx/>
              <a:buChar char="-"/>
            </a:pPr>
            <a:r>
              <a:rPr lang="es-PE" sz="1350" b="1" dirty="0"/>
              <a:t>Convención Marco de las NNUU sobre el Cambio Climático</a:t>
            </a:r>
          </a:p>
          <a:p>
            <a:pPr marL="214313" indent="-214313">
              <a:buFontTx/>
              <a:buChar char="-"/>
            </a:pPr>
            <a:r>
              <a:rPr lang="es-PE" sz="1350" b="1" dirty="0"/>
              <a:t>Acuerdo de París (NDC)</a:t>
            </a:r>
          </a:p>
        </p:txBody>
      </p:sp>
      <p:sp>
        <p:nvSpPr>
          <p:cNvPr id="9" name="5 Rectángulo">
            <a:extLst>
              <a:ext uri="{FF2B5EF4-FFF2-40B4-BE49-F238E27FC236}">
                <a16:creationId xmlns:a16="http://schemas.microsoft.com/office/drawing/2014/main" id="{F83031E5-D330-4A0F-9A0A-14C0B4F4879C}"/>
              </a:ext>
            </a:extLst>
          </p:cNvPr>
          <p:cNvSpPr/>
          <p:nvPr/>
        </p:nvSpPr>
        <p:spPr>
          <a:xfrm>
            <a:off x="6172552" y="3086113"/>
            <a:ext cx="2376264" cy="9181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350" b="1" dirty="0"/>
              <a:t>Ley Marco sobre el Cambio Climático</a:t>
            </a:r>
          </a:p>
          <a:p>
            <a:pPr algn="ctr"/>
            <a:r>
              <a:rPr lang="es-PE" sz="1350" b="1" dirty="0"/>
              <a:t>Estrategia Nacional sobre el Cambio Climático</a:t>
            </a:r>
          </a:p>
        </p:txBody>
      </p:sp>
      <p:sp>
        <p:nvSpPr>
          <p:cNvPr id="10" name="6 Rectángulo">
            <a:extLst>
              <a:ext uri="{FF2B5EF4-FFF2-40B4-BE49-F238E27FC236}">
                <a16:creationId xmlns:a16="http://schemas.microsoft.com/office/drawing/2014/main" id="{ECCFAAC9-222E-4B23-A33B-B1B06C662975}"/>
              </a:ext>
            </a:extLst>
          </p:cNvPr>
          <p:cNvSpPr/>
          <p:nvPr/>
        </p:nvSpPr>
        <p:spPr>
          <a:xfrm>
            <a:off x="8679667" y="1934000"/>
            <a:ext cx="540060" cy="1998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PE" sz="1500" b="1" dirty="0"/>
              <a:t>Política Climática</a:t>
            </a:r>
          </a:p>
          <a:p>
            <a:pPr algn="ctr"/>
            <a:r>
              <a:rPr lang="es-PE" sz="1500" b="1" dirty="0"/>
              <a:t>Nacional</a:t>
            </a:r>
          </a:p>
        </p:txBody>
      </p:sp>
      <p:sp>
        <p:nvSpPr>
          <p:cNvPr id="11" name="3 Rectángulo">
            <a:extLst>
              <a:ext uri="{FF2B5EF4-FFF2-40B4-BE49-F238E27FC236}">
                <a16:creationId xmlns:a16="http://schemas.microsoft.com/office/drawing/2014/main" id="{1CE73894-FDD9-45A4-B86E-F9CED716F25C}"/>
              </a:ext>
            </a:extLst>
          </p:cNvPr>
          <p:cNvSpPr/>
          <p:nvPr/>
        </p:nvSpPr>
        <p:spPr>
          <a:xfrm>
            <a:off x="7790458" y="918654"/>
            <a:ext cx="1404156" cy="810090"/>
          </a:xfrm>
          <a:prstGeom prst="rect">
            <a:avLst/>
          </a:prstGeom>
          <a:solidFill>
            <a:schemeClr val="accent5">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u="sng" dirty="0"/>
              <a:t>Ministerio del Ambiente</a:t>
            </a:r>
          </a:p>
          <a:p>
            <a:pPr algn="ctr"/>
            <a:r>
              <a:rPr lang="es-PE" sz="1500" b="1" u="sng" dirty="0"/>
              <a:t>(rectoría)</a:t>
            </a:r>
          </a:p>
        </p:txBody>
      </p:sp>
      <p:sp>
        <p:nvSpPr>
          <p:cNvPr id="12" name="3 Rectángulo">
            <a:extLst>
              <a:ext uri="{FF2B5EF4-FFF2-40B4-BE49-F238E27FC236}">
                <a16:creationId xmlns:a16="http://schemas.microsoft.com/office/drawing/2014/main" id="{442659CE-11A4-4B2B-B17F-6CF1AE657AB7}"/>
              </a:ext>
            </a:extLst>
          </p:cNvPr>
          <p:cNvSpPr/>
          <p:nvPr/>
        </p:nvSpPr>
        <p:spPr>
          <a:xfrm>
            <a:off x="9440368" y="941267"/>
            <a:ext cx="2020414" cy="810090"/>
          </a:xfrm>
          <a:prstGeom prst="rect">
            <a:avLst/>
          </a:prstGeom>
          <a:solidFill>
            <a:schemeClr val="accent5">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u="sng" dirty="0"/>
              <a:t>Ministerio de  TRANSPORTES  Y COMUNICACIONES</a:t>
            </a:r>
          </a:p>
        </p:txBody>
      </p:sp>
      <p:sp>
        <p:nvSpPr>
          <p:cNvPr id="13" name="3 Rectángulo">
            <a:extLst>
              <a:ext uri="{FF2B5EF4-FFF2-40B4-BE49-F238E27FC236}">
                <a16:creationId xmlns:a16="http://schemas.microsoft.com/office/drawing/2014/main" id="{944B599A-6E70-4646-817D-7EFAB348647F}"/>
              </a:ext>
            </a:extLst>
          </p:cNvPr>
          <p:cNvSpPr/>
          <p:nvPr/>
        </p:nvSpPr>
        <p:spPr>
          <a:xfrm>
            <a:off x="9481430" y="1905940"/>
            <a:ext cx="2020414" cy="810090"/>
          </a:xfrm>
          <a:prstGeom prst="rect">
            <a:avLst/>
          </a:prstGeom>
          <a:solidFill>
            <a:schemeClr val="accent5">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u="sng" dirty="0"/>
              <a:t>Ministerio del  Agricultura- SERFOR </a:t>
            </a:r>
          </a:p>
        </p:txBody>
      </p:sp>
      <p:sp>
        <p:nvSpPr>
          <p:cNvPr id="14" name="3 Rectángulo">
            <a:extLst>
              <a:ext uri="{FF2B5EF4-FFF2-40B4-BE49-F238E27FC236}">
                <a16:creationId xmlns:a16="http://schemas.microsoft.com/office/drawing/2014/main" id="{C885695E-5F42-4799-B42A-2B9B25779E26}"/>
              </a:ext>
            </a:extLst>
          </p:cNvPr>
          <p:cNvSpPr/>
          <p:nvPr/>
        </p:nvSpPr>
        <p:spPr>
          <a:xfrm>
            <a:off x="9481430" y="2812483"/>
            <a:ext cx="2020414" cy="810090"/>
          </a:xfrm>
          <a:prstGeom prst="rect">
            <a:avLst/>
          </a:prstGeom>
          <a:solidFill>
            <a:schemeClr val="accent5">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500" b="1" u="sng" dirty="0"/>
              <a:t>GORES  San Martín, Ucayali, Loreto</a:t>
            </a:r>
          </a:p>
        </p:txBody>
      </p:sp>
      <p:sp>
        <p:nvSpPr>
          <p:cNvPr id="2" name="Flecha: a la izquierda y derecha 1">
            <a:extLst>
              <a:ext uri="{FF2B5EF4-FFF2-40B4-BE49-F238E27FC236}">
                <a16:creationId xmlns:a16="http://schemas.microsoft.com/office/drawing/2014/main" id="{B1DD1255-8A4D-4886-AECC-52746510AD6B}"/>
              </a:ext>
            </a:extLst>
          </p:cNvPr>
          <p:cNvSpPr/>
          <p:nvPr/>
        </p:nvSpPr>
        <p:spPr>
          <a:xfrm>
            <a:off x="6255508" y="4107695"/>
            <a:ext cx="5205274" cy="70926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Sociedad  Civil</a:t>
            </a:r>
            <a:endParaRPr lang="es-PE" dirty="0"/>
          </a:p>
        </p:txBody>
      </p:sp>
      <p:graphicFrame>
        <p:nvGraphicFramePr>
          <p:cNvPr id="15" name="Diagrama 14"/>
          <p:cNvGraphicFramePr/>
          <p:nvPr>
            <p:extLst>
              <p:ext uri="{D42A27DB-BD31-4B8C-83A1-F6EECF244321}">
                <p14:modId xmlns:p14="http://schemas.microsoft.com/office/powerpoint/2010/main" val="152828073"/>
              </p:ext>
            </p:extLst>
          </p:nvPr>
        </p:nvGraphicFramePr>
        <p:xfrm>
          <a:off x="5938313" y="4916281"/>
          <a:ext cx="5099133" cy="190412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992489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13234"/>
            <a:ext cx="12197953" cy="6858000"/>
          </a:xfrm>
          <a:prstGeom prst="rect">
            <a:avLst/>
          </a:prstGeom>
          <a:noFill/>
          <a:ln>
            <a:noFill/>
          </a:ln>
        </p:spPr>
      </p:pic>
      <p:sp>
        <p:nvSpPr>
          <p:cNvPr id="6" name="Google Shape;92;p2"/>
          <p:cNvSpPr txBox="1">
            <a:spLocks/>
          </p:cNvSpPr>
          <p:nvPr/>
        </p:nvSpPr>
        <p:spPr>
          <a:xfrm>
            <a:off x="114787" y="-2980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IX. Estimación de las Emisiones CO2</a:t>
            </a:r>
          </a:p>
        </p:txBody>
      </p:sp>
      <p:sp>
        <p:nvSpPr>
          <p:cNvPr id="10" name="Rectángulo 9"/>
          <p:cNvSpPr/>
          <p:nvPr/>
        </p:nvSpPr>
        <p:spPr>
          <a:xfrm>
            <a:off x="6457283" y="3164406"/>
            <a:ext cx="5582381" cy="630942"/>
          </a:xfrm>
          <a:prstGeom prst="rect">
            <a:avLst/>
          </a:prstGeom>
        </p:spPr>
        <p:txBody>
          <a:bodyPr wrap="square">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Tabla 1. </a:t>
            </a:r>
            <a:r>
              <a:rPr lang="es-PE" i="1" dirty="0">
                <a:latin typeface="Times New Roman" panose="02020603050405020304" pitchFamily="18" charset="0"/>
                <a:ea typeface="Times New Roman" panose="02020603050405020304" pitchFamily="18" charset="0"/>
                <a:cs typeface="Times New Roman" panose="02020603050405020304" pitchFamily="18" charset="0"/>
              </a:rPr>
              <a:t>Porcentaje promedio del incremento en la deforestación por proyectos de construcción</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92;p2"/>
          <p:cNvSpPr txBox="1">
            <a:spLocks/>
          </p:cNvSpPr>
          <p:nvPr/>
        </p:nvSpPr>
        <p:spPr>
          <a:xfrm>
            <a:off x="556426" y="936627"/>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800" b="1" dirty="0">
                <a:solidFill>
                  <a:srgbClr val="B45F06"/>
                </a:solidFill>
                <a:latin typeface="Gill Sans"/>
                <a:ea typeface="Gill Sans"/>
                <a:cs typeface="Gill Sans"/>
                <a:sym typeface="Gill Sans"/>
              </a:rPr>
              <a:t>Pre -procesamiento</a:t>
            </a:r>
            <a:endParaRPr lang="es-PE" sz="2400" b="1" dirty="0">
              <a:solidFill>
                <a:srgbClr val="B45F06"/>
              </a:solidFill>
              <a:latin typeface="Gill Sans"/>
              <a:ea typeface="Gill Sans"/>
              <a:cs typeface="Gill Sans"/>
              <a:sym typeface="Gill Sans"/>
            </a:endParaRPr>
          </a:p>
        </p:txBody>
      </p:sp>
      <p:sp>
        <p:nvSpPr>
          <p:cNvPr id="11" name="Rectángulo 10"/>
          <p:cNvSpPr/>
          <p:nvPr/>
        </p:nvSpPr>
        <p:spPr>
          <a:xfrm>
            <a:off x="568126" y="5480903"/>
            <a:ext cx="6096000" cy="830997"/>
          </a:xfrm>
          <a:prstGeom prst="rect">
            <a:avLst/>
          </a:prstGeom>
          <a:ln w="28575">
            <a:solidFill>
              <a:srgbClr val="FFC000"/>
            </a:solidFill>
            <a:prstDash val="sysDot"/>
          </a:ln>
        </p:spPr>
        <p:txBody>
          <a:bodyPr>
            <a:spAutoFit/>
          </a:bodyPr>
          <a:lstStyle/>
          <a:p>
            <a:pPr algn="just"/>
            <a:r>
              <a:rPr lang="es-ES" sz="1600" dirty="0">
                <a:latin typeface="Times New Roman" panose="02020603050405020304" pitchFamily="18" charset="0"/>
                <a:ea typeface="Meiryo"/>
                <a:cs typeface="Times New Roman" panose="02020603050405020304" pitchFamily="18" charset="0"/>
              </a:rPr>
              <a:t>La </a:t>
            </a:r>
            <a:r>
              <a:rPr lang="es-ES" sz="1600" b="1" dirty="0">
                <a:solidFill>
                  <a:srgbClr val="FF0000"/>
                </a:solidFill>
                <a:latin typeface="Times New Roman" panose="02020603050405020304" pitchFamily="18" charset="0"/>
                <a:ea typeface="Meiryo"/>
                <a:cs typeface="Times New Roman" panose="02020603050405020304" pitchFamily="18" charset="0"/>
              </a:rPr>
              <a:t>zona con el mayor nivel </a:t>
            </a:r>
            <a:r>
              <a:rPr lang="es-ES" sz="1600" dirty="0">
                <a:latin typeface="Times New Roman" panose="02020603050405020304" pitchFamily="18" charset="0"/>
                <a:ea typeface="Meiryo"/>
                <a:cs typeface="Times New Roman" panose="02020603050405020304" pitchFamily="18" charset="0"/>
              </a:rPr>
              <a:t>y variedad de impactos en las carreteras se documentaron a </a:t>
            </a:r>
            <a:r>
              <a:rPr lang="es-ES" sz="1600" b="1" dirty="0">
                <a:solidFill>
                  <a:srgbClr val="FF0000"/>
                </a:solidFill>
                <a:latin typeface="Times New Roman" panose="02020603050405020304" pitchFamily="18" charset="0"/>
                <a:ea typeface="Meiryo"/>
                <a:cs typeface="Times New Roman" panose="02020603050405020304" pitchFamily="18" charset="0"/>
              </a:rPr>
              <a:t>una distancia de 1 km</a:t>
            </a:r>
            <a:r>
              <a:rPr lang="es-ES" sz="1600" dirty="0">
                <a:latin typeface="Times New Roman" panose="02020603050405020304" pitchFamily="18" charset="0"/>
                <a:ea typeface="Meiryo"/>
                <a:cs typeface="Times New Roman" panose="02020603050405020304" pitchFamily="18" charset="0"/>
              </a:rPr>
              <a:t>, el 39% se extendió </a:t>
            </a:r>
            <a:r>
              <a:rPr lang="es-ES" sz="1600" b="1" dirty="0">
                <a:solidFill>
                  <a:srgbClr val="FF0000"/>
                </a:solidFill>
                <a:latin typeface="Times New Roman" panose="02020603050405020304" pitchFamily="18" charset="0"/>
                <a:ea typeface="Meiryo"/>
                <a:cs typeface="Times New Roman" panose="02020603050405020304" pitchFamily="18" charset="0"/>
              </a:rPr>
              <a:t>a 2 km </a:t>
            </a:r>
            <a:r>
              <a:rPr lang="es-ES" sz="1600" dirty="0">
                <a:latin typeface="Times New Roman" panose="02020603050405020304" pitchFamily="18" charset="0"/>
                <a:ea typeface="Meiryo"/>
                <a:cs typeface="Times New Roman" panose="02020603050405020304" pitchFamily="18" charset="0"/>
              </a:rPr>
              <a:t>y solo el 14% </a:t>
            </a:r>
            <a:r>
              <a:rPr lang="es-ES" sz="1600" b="1" dirty="0">
                <a:solidFill>
                  <a:srgbClr val="FF0000"/>
                </a:solidFill>
                <a:latin typeface="Times New Roman" panose="02020603050405020304" pitchFamily="18" charset="0"/>
                <a:ea typeface="Meiryo"/>
                <a:cs typeface="Times New Roman" panose="02020603050405020304" pitchFamily="18" charset="0"/>
              </a:rPr>
              <a:t>se extendió a 5 km </a:t>
            </a:r>
            <a:r>
              <a:rPr lang="es-PE" sz="1600" dirty="0">
                <a:latin typeface="Times New Roman" panose="02020603050405020304" pitchFamily="18" charset="0"/>
                <a:ea typeface="Meiryo"/>
                <a:cs typeface="Times New Roman" panose="02020603050405020304" pitchFamily="18" charset="0"/>
              </a:rPr>
              <a:t>(L. Ibisch, y otros, 2016)</a:t>
            </a:r>
            <a:r>
              <a:rPr lang="es-ES" sz="1600" dirty="0">
                <a:latin typeface="Times New Roman" panose="02020603050405020304" pitchFamily="18" charset="0"/>
                <a:ea typeface="Meiryo"/>
                <a:cs typeface="Times New Roman" panose="02020603050405020304" pitchFamily="18" charset="0"/>
              </a:rPr>
              <a:t>. </a:t>
            </a:r>
            <a:endParaRPr lang="es-PE" sz="1600" dirty="0">
              <a:latin typeface="Times New Roman" panose="02020603050405020304" pitchFamily="18" charset="0"/>
              <a:cs typeface="Times New Roman" panose="02020603050405020304" pitchFamily="18" charset="0"/>
            </a:endParaRPr>
          </a:p>
        </p:txBody>
      </p:sp>
      <p:sp>
        <p:nvSpPr>
          <p:cNvPr id="14" name="Rectángulo 13"/>
          <p:cNvSpPr/>
          <p:nvPr/>
        </p:nvSpPr>
        <p:spPr>
          <a:xfrm>
            <a:off x="361283" y="2126618"/>
            <a:ext cx="6096000" cy="3362459"/>
          </a:xfrm>
          <a:prstGeom prst="rect">
            <a:avLst/>
          </a:prstGeom>
        </p:spPr>
        <p:txBody>
          <a:bodyPr>
            <a:spAutoFit/>
          </a:bodyPr>
          <a:lstStyle/>
          <a:p>
            <a:pPr marL="342900" lvl="0" indent="-342900" algn="just">
              <a:lnSpc>
                <a:spcPct val="125000"/>
              </a:lnSpc>
              <a:spcAft>
                <a:spcPts val="800"/>
              </a:spcAft>
              <a:buFont typeface="Arial" panose="020B0604020202020204" pitchFamily="34" charset="0"/>
              <a:buChar char="•"/>
            </a:pPr>
            <a:r>
              <a:rPr lang="es-ES" dirty="0">
                <a:latin typeface="+mn-lt"/>
                <a:ea typeface="Meiryo"/>
                <a:cs typeface="Times New Roman" panose="02020603050405020304" pitchFamily="18" charset="0"/>
              </a:rPr>
              <a:t>Información </a:t>
            </a:r>
            <a:r>
              <a:rPr lang="es-ES" b="1" dirty="0">
                <a:latin typeface="+mn-lt"/>
                <a:ea typeface="Meiryo"/>
                <a:cs typeface="Times New Roman" panose="02020603050405020304" pitchFamily="18" charset="0"/>
              </a:rPr>
              <a:t>histórica anual de la pérdida de bosque 2001-2018</a:t>
            </a:r>
            <a:r>
              <a:rPr lang="es-ES" dirty="0">
                <a:latin typeface="+mn-lt"/>
                <a:ea typeface="Meiryo"/>
                <a:cs typeface="Times New Roman" panose="02020603050405020304" pitchFamily="18" charset="0"/>
              </a:rPr>
              <a:t>, procedente </a:t>
            </a:r>
            <a:r>
              <a:rPr lang="es-ES" b="1" dirty="0">
                <a:latin typeface="+mn-lt"/>
                <a:ea typeface="Meiryo"/>
                <a:cs typeface="Times New Roman" panose="02020603050405020304" pitchFamily="18" charset="0"/>
              </a:rPr>
              <a:t>del portal GEOBOSQUES </a:t>
            </a:r>
            <a:r>
              <a:rPr lang="es-ES" dirty="0">
                <a:latin typeface="+mn-lt"/>
                <a:ea typeface="Meiryo"/>
                <a:cs typeface="Times New Roman" panose="02020603050405020304" pitchFamily="18" charset="0"/>
              </a:rPr>
              <a:t>operado por el MINAM, con resolución espacial de 30 metros.</a:t>
            </a:r>
            <a:endParaRPr lang="es-PE" dirty="0">
              <a:latin typeface="+mn-lt"/>
              <a:ea typeface="Meiryo"/>
              <a:cs typeface="Times New Roman" panose="02020603050405020304" pitchFamily="18" charset="0"/>
            </a:endParaRPr>
          </a:p>
          <a:p>
            <a:pPr marL="342900" lvl="0" indent="-342900" algn="just">
              <a:lnSpc>
                <a:spcPct val="125000"/>
              </a:lnSpc>
              <a:spcAft>
                <a:spcPts val="800"/>
              </a:spcAft>
              <a:buFont typeface="Arial" panose="020B0604020202020204" pitchFamily="34" charset="0"/>
              <a:buChar char="•"/>
            </a:pPr>
            <a:r>
              <a:rPr lang="es-ES" dirty="0">
                <a:latin typeface="+mn-lt"/>
                <a:ea typeface="Meiryo"/>
                <a:cs typeface="Times New Roman" panose="02020603050405020304" pitchFamily="18" charset="0"/>
              </a:rPr>
              <a:t>Información de Bosque – No Bosque 2001-2018, procedente del portal GEOBOSQUES operado por el MINAM, con resolución espacial de 30 metros, clasificado en cinco clases: no bosque 2000, bosque al 2018, hidrografía, no monitoreado y pérdida de bosque 2001-2018.</a:t>
            </a:r>
            <a:endParaRPr lang="es-PE" dirty="0">
              <a:latin typeface="+mn-lt"/>
              <a:ea typeface="Meiryo"/>
              <a:cs typeface="Times New Roman" panose="02020603050405020304" pitchFamily="18" charset="0"/>
            </a:endParaRPr>
          </a:p>
          <a:p>
            <a:pPr marL="342900" lvl="0" indent="-342900" algn="just">
              <a:lnSpc>
                <a:spcPct val="125000"/>
              </a:lnSpc>
              <a:spcAft>
                <a:spcPts val="800"/>
              </a:spcAft>
              <a:buFont typeface="Arial" panose="020B0604020202020204" pitchFamily="34" charset="0"/>
              <a:buChar char="•"/>
            </a:pPr>
            <a:r>
              <a:rPr lang="es-ES" b="1" dirty="0">
                <a:latin typeface="+mn-lt"/>
                <a:ea typeface="Meiryo"/>
                <a:cs typeface="Times New Roman" panose="02020603050405020304" pitchFamily="18" charset="0"/>
              </a:rPr>
              <a:t>Mapa vial </a:t>
            </a:r>
            <a:r>
              <a:rPr lang="es-ES" dirty="0">
                <a:latin typeface="+mn-lt"/>
                <a:ea typeface="Meiryo"/>
                <a:cs typeface="Times New Roman" panose="02020603050405020304" pitchFamily="18" charset="0"/>
              </a:rPr>
              <a:t>(nacional, departamental y vecinal) </a:t>
            </a:r>
            <a:r>
              <a:rPr lang="es-ES" b="1" dirty="0">
                <a:latin typeface="+mn-lt"/>
                <a:ea typeface="Meiryo"/>
                <a:cs typeface="Times New Roman" panose="02020603050405020304" pitchFamily="18" charset="0"/>
              </a:rPr>
              <a:t>existente y proyectada</a:t>
            </a:r>
            <a:r>
              <a:rPr lang="es-ES" dirty="0">
                <a:latin typeface="+mn-lt"/>
                <a:ea typeface="Meiryo"/>
                <a:cs typeface="Times New Roman" panose="02020603050405020304" pitchFamily="18" charset="0"/>
              </a:rPr>
              <a:t>, procedente del </a:t>
            </a:r>
            <a:r>
              <a:rPr lang="es-ES" b="1" dirty="0">
                <a:latin typeface="+mn-lt"/>
                <a:ea typeface="Meiryo"/>
                <a:cs typeface="Times New Roman" panose="02020603050405020304" pitchFamily="18" charset="0"/>
              </a:rPr>
              <a:t>portal del MTC</a:t>
            </a:r>
            <a:r>
              <a:rPr lang="es-ES" dirty="0">
                <a:latin typeface="+mn-lt"/>
                <a:ea typeface="Meiryo"/>
                <a:cs typeface="Times New Roman" panose="02020603050405020304" pitchFamily="18" charset="0"/>
              </a:rPr>
              <a:t>, actualizado a setiembre 2019.</a:t>
            </a:r>
            <a:endParaRPr lang="es-PE" dirty="0">
              <a:latin typeface="+mn-lt"/>
              <a:ea typeface="Meiryo"/>
              <a:cs typeface="Times New Roman" panose="02020603050405020304" pitchFamily="18" charset="0"/>
            </a:endParaRPr>
          </a:p>
          <a:p>
            <a:pPr marL="342900" lvl="0" indent="-342900" algn="just">
              <a:lnSpc>
                <a:spcPct val="125000"/>
              </a:lnSpc>
              <a:spcAft>
                <a:spcPts val="800"/>
              </a:spcAft>
              <a:buFont typeface="Arial" panose="020B0604020202020204" pitchFamily="34" charset="0"/>
              <a:buChar char="•"/>
            </a:pPr>
            <a:r>
              <a:rPr lang="es-ES" b="1" dirty="0">
                <a:latin typeface="+mn-lt"/>
                <a:ea typeface="Meiryo"/>
                <a:cs typeface="Times New Roman" panose="02020603050405020304" pitchFamily="18" charset="0"/>
              </a:rPr>
              <a:t>Mapa del contenido de carbono</a:t>
            </a:r>
            <a:r>
              <a:rPr lang="es-ES" dirty="0">
                <a:latin typeface="+mn-lt"/>
                <a:ea typeface="Meiryo"/>
                <a:cs typeface="Times New Roman" panose="02020603050405020304" pitchFamily="18" charset="0"/>
              </a:rPr>
              <a:t>, procedente del </a:t>
            </a:r>
            <a:r>
              <a:rPr lang="es-ES" b="1" dirty="0">
                <a:latin typeface="+mn-lt"/>
                <a:ea typeface="Meiryo"/>
                <a:cs typeface="Times New Roman" panose="02020603050405020304" pitchFamily="18" charset="0"/>
              </a:rPr>
              <a:t>Proyecto REDD+</a:t>
            </a:r>
            <a:r>
              <a:rPr lang="es-ES" b="1" baseline="30000" dirty="0">
                <a:latin typeface="+mn-lt"/>
                <a:ea typeface="Meiryo"/>
                <a:cs typeface="Times New Roman" panose="02020603050405020304" pitchFamily="18" charset="0"/>
              </a:rPr>
              <a:t>+</a:t>
            </a:r>
            <a:r>
              <a:rPr lang="es-ES" b="1" dirty="0">
                <a:latin typeface="+mn-lt"/>
                <a:ea typeface="Meiryo"/>
                <a:cs typeface="Times New Roman" panose="02020603050405020304" pitchFamily="18" charset="0"/>
              </a:rPr>
              <a:t>.</a:t>
            </a:r>
            <a:endParaRPr lang="es-PE" b="1" dirty="0">
              <a:latin typeface="+mn-lt"/>
              <a:ea typeface="Meiryo"/>
              <a:cs typeface="Times New Roman" panose="02020603050405020304" pitchFamily="18" charset="0"/>
            </a:endParaRPr>
          </a:p>
        </p:txBody>
      </p:sp>
      <p:sp>
        <p:nvSpPr>
          <p:cNvPr id="15" name="Rectángulo 14"/>
          <p:cNvSpPr/>
          <p:nvPr/>
        </p:nvSpPr>
        <p:spPr>
          <a:xfrm>
            <a:off x="568126" y="1608369"/>
            <a:ext cx="3643656" cy="584775"/>
          </a:xfrm>
          <a:prstGeom prst="rect">
            <a:avLst/>
          </a:prstGeom>
        </p:spPr>
        <p:txBody>
          <a:bodyPr wrap="square">
            <a:spAutoFit/>
          </a:bodyPr>
          <a:lstStyle/>
          <a:p>
            <a:r>
              <a:rPr lang="es-PE" sz="1600" b="1" u="sng" dirty="0">
                <a:solidFill>
                  <a:srgbClr val="CC6600"/>
                </a:solidFill>
                <a:latin typeface="+mn-lt"/>
                <a:ea typeface="Calibri" panose="020F0502020204030204" pitchFamily="34" charset="0"/>
              </a:rPr>
              <a:t>Fuentes de Información consultadas:</a:t>
            </a:r>
            <a:endParaRPr lang="es-PE" sz="1600" b="1" u="sng" dirty="0">
              <a:solidFill>
                <a:srgbClr val="CC6600"/>
              </a:solidFill>
              <a:latin typeface="+mn-lt"/>
            </a:endParaRPr>
          </a:p>
        </p:txBody>
      </p:sp>
      <p:sp>
        <p:nvSpPr>
          <p:cNvPr id="16" name="Rectángulo 15"/>
          <p:cNvSpPr/>
          <p:nvPr/>
        </p:nvSpPr>
        <p:spPr>
          <a:xfrm>
            <a:off x="7080230" y="1533190"/>
            <a:ext cx="4996136" cy="1631216"/>
          </a:xfrm>
          <a:prstGeom prst="rect">
            <a:avLst/>
          </a:prstGeom>
        </p:spPr>
        <p:txBody>
          <a:bodyPr wrap="square">
            <a:spAutoFit/>
          </a:bodyPr>
          <a:lstStyle/>
          <a:p>
            <a:pPr algn="just">
              <a:lnSpc>
                <a:spcPct val="125000"/>
              </a:lnSpc>
              <a:spcBef>
                <a:spcPts val="1200"/>
              </a:spcBef>
              <a:spcAft>
                <a:spcPts val="800"/>
              </a:spcAft>
            </a:pPr>
            <a:r>
              <a:rPr lang="es-ES" sz="1600" dirty="0">
                <a:latin typeface="+mn-lt"/>
                <a:ea typeface="Meiryo"/>
                <a:cs typeface="Times New Roman" panose="02020603050405020304" pitchFamily="18" charset="0"/>
              </a:rPr>
              <a:t>Para poder estimar el impacto que genera por la construcción o mejoramiento de una carretera, se evaluaron: i) tipo de carretera (nacionales, departamentales y vecinales), ii) tipo de proyecto y iii) fase del proyecto (antes, durante y después). </a:t>
            </a:r>
            <a:endParaRPr lang="es-PE" sz="1600" dirty="0">
              <a:latin typeface="+mn-lt"/>
              <a:ea typeface="Meiryo"/>
              <a:cs typeface="Times New Roman" panose="02020603050405020304" pitchFamily="18" charset="0"/>
            </a:endParaRPr>
          </a:p>
        </p:txBody>
      </p:sp>
      <p:graphicFrame>
        <p:nvGraphicFramePr>
          <p:cNvPr id="17" name="Tabla 16"/>
          <p:cNvGraphicFramePr>
            <a:graphicFrameLocks noGrp="1"/>
          </p:cNvGraphicFramePr>
          <p:nvPr/>
        </p:nvGraphicFramePr>
        <p:xfrm>
          <a:off x="7168504" y="3838384"/>
          <a:ext cx="4807411" cy="1524000"/>
        </p:xfrm>
        <a:graphic>
          <a:graphicData uri="http://schemas.openxmlformats.org/drawingml/2006/table">
            <a:tbl>
              <a:tblPr>
                <a:tableStyleId>{5C22544A-7EE6-4342-B048-85BDC9FD1C3A}</a:tableStyleId>
              </a:tblPr>
              <a:tblGrid>
                <a:gridCol w="1052511">
                  <a:extLst>
                    <a:ext uri="{9D8B030D-6E8A-4147-A177-3AD203B41FA5}">
                      <a16:colId xmlns:a16="http://schemas.microsoft.com/office/drawing/2014/main" val="1380546439"/>
                    </a:ext>
                  </a:extLst>
                </a:gridCol>
                <a:gridCol w="938725">
                  <a:extLst>
                    <a:ext uri="{9D8B030D-6E8A-4147-A177-3AD203B41FA5}">
                      <a16:colId xmlns:a16="http://schemas.microsoft.com/office/drawing/2014/main" val="1170131006"/>
                    </a:ext>
                  </a:extLst>
                </a:gridCol>
                <a:gridCol w="938725">
                  <a:extLst>
                    <a:ext uri="{9D8B030D-6E8A-4147-A177-3AD203B41FA5}">
                      <a16:colId xmlns:a16="http://schemas.microsoft.com/office/drawing/2014/main" val="2181956729"/>
                    </a:ext>
                  </a:extLst>
                </a:gridCol>
                <a:gridCol w="938725">
                  <a:extLst>
                    <a:ext uri="{9D8B030D-6E8A-4147-A177-3AD203B41FA5}">
                      <a16:colId xmlns:a16="http://schemas.microsoft.com/office/drawing/2014/main" val="4157790212"/>
                    </a:ext>
                  </a:extLst>
                </a:gridCol>
                <a:gridCol w="938725">
                  <a:extLst>
                    <a:ext uri="{9D8B030D-6E8A-4147-A177-3AD203B41FA5}">
                      <a16:colId xmlns:a16="http://schemas.microsoft.com/office/drawing/2014/main" val="3327840421"/>
                    </a:ext>
                  </a:extLst>
                </a:gridCol>
              </a:tblGrid>
              <a:tr h="190500">
                <a:tc rowSpan="2">
                  <a:txBody>
                    <a:bodyPr/>
                    <a:lstStyle/>
                    <a:p>
                      <a:pPr algn="ctr">
                        <a:lnSpc>
                          <a:spcPct val="125000"/>
                        </a:lnSpc>
                        <a:spcAft>
                          <a:spcPts val="0"/>
                        </a:spcAft>
                      </a:pPr>
                      <a:r>
                        <a:rPr lang="es-PE" sz="1600" dirty="0">
                          <a:solidFill>
                            <a:schemeClr val="tx1"/>
                          </a:solidFill>
                          <a:effectLst/>
                          <a:latin typeface="Times New Roman" panose="02020603050405020304" pitchFamily="18" charset="0"/>
                          <a:cs typeface="Times New Roman" panose="02020603050405020304" pitchFamily="18" charset="0"/>
                        </a:rPr>
                        <a:t>Código de Carretera</a:t>
                      </a:r>
                      <a:endParaRPr lang="es-PE" sz="1600" dirty="0">
                        <a:solidFill>
                          <a:schemeClr val="tx1"/>
                        </a:solidFill>
                        <a:effectLst/>
                        <a:latin typeface="Times New Roman" panose="02020603050405020304" pitchFamily="18" charset="0"/>
                        <a:ea typeface="Meiryo"/>
                        <a:cs typeface="Times New Roman" panose="02020603050405020304" pitchFamily="18" charset="0"/>
                      </a:endParaRPr>
                    </a:p>
                  </a:txBody>
                  <a:tcPr marL="68580" marR="68580" marT="0" marB="0" anchor="ctr">
                    <a:solidFill>
                      <a:schemeClr val="accent3"/>
                    </a:solidFill>
                  </a:tcPr>
                </a:tc>
                <a:tc gridSpan="3">
                  <a:txBody>
                    <a:bodyPr/>
                    <a:lstStyle/>
                    <a:p>
                      <a:pPr algn="ctr">
                        <a:lnSpc>
                          <a:spcPct val="125000"/>
                        </a:lnSpc>
                        <a:spcAft>
                          <a:spcPts val="0"/>
                        </a:spcAft>
                      </a:pPr>
                      <a:r>
                        <a:rPr lang="es-PE" sz="1600" dirty="0">
                          <a:solidFill>
                            <a:schemeClr val="tx1"/>
                          </a:solidFill>
                          <a:effectLst/>
                          <a:latin typeface="Times New Roman" panose="02020603050405020304" pitchFamily="18" charset="0"/>
                          <a:cs typeface="Times New Roman" panose="02020603050405020304" pitchFamily="18" charset="0"/>
                        </a:rPr>
                        <a:t>Área de Influencia</a:t>
                      </a:r>
                      <a:endParaRPr lang="es-PE" sz="1600" dirty="0">
                        <a:solidFill>
                          <a:schemeClr val="tx1"/>
                        </a:solidFill>
                        <a:effectLst/>
                        <a:latin typeface="Times New Roman" panose="02020603050405020304" pitchFamily="18" charset="0"/>
                        <a:ea typeface="Meiryo"/>
                        <a:cs typeface="Times New Roman" panose="02020603050405020304" pitchFamily="18" charset="0"/>
                      </a:endParaRPr>
                    </a:p>
                  </a:txBody>
                  <a:tcPr marL="68580" marR="68580" marT="0" marB="0" anchor="ctr">
                    <a:solidFill>
                      <a:schemeClr val="accent3"/>
                    </a:solidFill>
                  </a:tcPr>
                </a:tc>
                <a:tc hMerge="1">
                  <a:txBody>
                    <a:bodyPr/>
                    <a:lstStyle/>
                    <a:p>
                      <a:endParaRPr lang="es-PE"/>
                    </a:p>
                  </a:txBody>
                  <a:tcPr/>
                </a:tc>
                <a:tc hMerge="1">
                  <a:txBody>
                    <a:bodyPr/>
                    <a:lstStyle/>
                    <a:p>
                      <a:endParaRPr lang="es-PE"/>
                    </a:p>
                  </a:txBody>
                  <a:tcPr/>
                </a:tc>
                <a:tc rowSpan="2">
                  <a:txBody>
                    <a:bodyPr/>
                    <a:lstStyle/>
                    <a:p>
                      <a:pPr algn="ctr">
                        <a:lnSpc>
                          <a:spcPct val="125000"/>
                        </a:lnSpc>
                        <a:spcAft>
                          <a:spcPts val="0"/>
                        </a:spcAft>
                      </a:pPr>
                      <a:r>
                        <a:rPr lang="es-PE" sz="1600" dirty="0">
                          <a:solidFill>
                            <a:schemeClr val="tx1"/>
                          </a:solidFill>
                          <a:effectLst/>
                          <a:latin typeface="Times New Roman" panose="02020603050405020304" pitchFamily="18" charset="0"/>
                          <a:cs typeface="Times New Roman" panose="02020603050405020304" pitchFamily="18" charset="0"/>
                        </a:rPr>
                        <a:t>Promedio</a:t>
                      </a:r>
                      <a:endParaRPr lang="es-PE" sz="1600" dirty="0">
                        <a:solidFill>
                          <a:schemeClr val="tx1"/>
                        </a:solidFill>
                        <a:effectLst/>
                        <a:latin typeface="Times New Roman" panose="02020603050405020304" pitchFamily="18" charset="0"/>
                        <a:ea typeface="Meiryo"/>
                        <a:cs typeface="Times New Roman" panose="02020603050405020304" pitchFamily="18" charset="0"/>
                      </a:endParaRPr>
                    </a:p>
                  </a:txBody>
                  <a:tcPr marL="68580" marR="68580" marT="0" marB="0" anchor="ctr">
                    <a:solidFill>
                      <a:schemeClr val="accent3"/>
                    </a:solidFill>
                  </a:tcPr>
                </a:tc>
                <a:extLst>
                  <a:ext uri="{0D108BD9-81ED-4DB2-BD59-A6C34878D82A}">
                    <a16:rowId xmlns:a16="http://schemas.microsoft.com/office/drawing/2014/main" val="1295208033"/>
                  </a:ext>
                </a:extLst>
              </a:tr>
              <a:tr h="190500">
                <a:tc vMerge="1">
                  <a:txBody>
                    <a:bodyPr/>
                    <a:lstStyle/>
                    <a:p>
                      <a:endParaRPr lang="es-PE"/>
                    </a:p>
                  </a:txBody>
                  <a:tcPr/>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1km</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2km</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5km</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solidFill>
                      <a:schemeClr val="accent4">
                        <a:lumMod val="40000"/>
                        <a:lumOff val="60000"/>
                      </a:schemeClr>
                    </a:solidFill>
                  </a:tcPr>
                </a:tc>
                <a:tc vMerge="1">
                  <a:txBody>
                    <a:bodyPr/>
                    <a:lstStyle/>
                    <a:p>
                      <a:endParaRPr lang="es-PE"/>
                    </a:p>
                  </a:txBody>
                  <a:tcPr/>
                </a:tc>
                <a:extLst>
                  <a:ext uri="{0D108BD9-81ED-4DB2-BD59-A6C34878D82A}">
                    <a16:rowId xmlns:a16="http://schemas.microsoft.com/office/drawing/2014/main" val="28251099"/>
                  </a:ext>
                </a:extLst>
              </a:tr>
              <a:tr h="190500">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LO-107</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1.48</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0.78</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1.14</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1.13</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tc>
                <a:extLst>
                  <a:ext uri="{0D108BD9-81ED-4DB2-BD59-A6C34878D82A}">
                    <a16:rowId xmlns:a16="http://schemas.microsoft.com/office/drawing/2014/main" val="2327823700"/>
                  </a:ext>
                </a:extLst>
              </a:tr>
              <a:tr h="190500">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SM-110</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1.58</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1.44</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a:effectLst/>
                          <a:latin typeface="Times New Roman" panose="02020603050405020304" pitchFamily="18" charset="0"/>
                          <a:cs typeface="Times New Roman" panose="02020603050405020304" pitchFamily="18" charset="0"/>
                        </a:rPr>
                        <a:t>1.49</a:t>
                      </a:r>
                      <a:endParaRPr lang="es-PE" sz="1600">
                        <a:effectLst/>
                        <a:latin typeface="Times New Roman" panose="02020603050405020304" pitchFamily="18" charset="0"/>
                        <a:ea typeface="Meiryo"/>
                        <a:cs typeface="Times New Roman" panose="02020603050405020304" pitchFamily="18" charset="0"/>
                      </a:endParaRPr>
                    </a:p>
                  </a:txBody>
                  <a:tcPr marL="68580" marR="68580" marT="0" marB="0"/>
                </a:tc>
                <a:tc>
                  <a:txBody>
                    <a:bodyPr/>
                    <a:lstStyle/>
                    <a:p>
                      <a:pPr algn="ctr">
                        <a:lnSpc>
                          <a:spcPct val="125000"/>
                        </a:lnSpc>
                        <a:spcAft>
                          <a:spcPts val="0"/>
                        </a:spcAft>
                      </a:pPr>
                      <a:r>
                        <a:rPr lang="es-PE" sz="1600" dirty="0">
                          <a:effectLst/>
                          <a:latin typeface="Times New Roman" panose="02020603050405020304" pitchFamily="18" charset="0"/>
                          <a:cs typeface="Times New Roman" panose="02020603050405020304" pitchFamily="18" charset="0"/>
                        </a:rPr>
                        <a:t>1.51</a:t>
                      </a:r>
                      <a:endParaRPr lang="es-PE" sz="1600" dirty="0">
                        <a:effectLst/>
                        <a:latin typeface="Times New Roman" panose="02020603050405020304" pitchFamily="18" charset="0"/>
                        <a:ea typeface="Meiryo"/>
                        <a:cs typeface="Times New Roman" panose="02020603050405020304" pitchFamily="18" charset="0"/>
                      </a:endParaRPr>
                    </a:p>
                  </a:txBody>
                  <a:tcPr marL="68580" marR="68580" marT="0" marB="0"/>
                </a:tc>
                <a:extLst>
                  <a:ext uri="{0D108BD9-81ED-4DB2-BD59-A6C34878D82A}">
                    <a16:rowId xmlns:a16="http://schemas.microsoft.com/office/drawing/2014/main" val="2511774103"/>
                  </a:ext>
                </a:extLst>
              </a:tr>
              <a:tr h="190500">
                <a:tc>
                  <a:txBody>
                    <a:bodyPr/>
                    <a:lstStyle/>
                    <a:p>
                      <a:endParaRPr lang="es-PE" sz="16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s-PE" sz="16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s-PE" sz="16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endParaRPr lang="es-PE" sz="1600" dirty="0">
                        <a:effectLst/>
                        <a:latin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ctr">
                        <a:lnSpc>
                          <a:spcPct val="125000"/>
                        </a:lnSpc>
                        <a:spcAft>
                          <a:spcPts val="0"/>
                        </a:spcAft>
                      </a:pPr>
                      <a:r>
                        <a:rPr lang="es-PE" sz="1600" b="1" dirty="0">
                          <a:effectLst/>
                          <a:latin typeface="Times New Roman" panose="02020603050405020304" pitchFamily="18" charset="0"/>
                          <a:cs typeface="Times New Roman" panose="02020603050405020304" pitchFamily="18" charset="0"/>
                        </a:rPr>
                        <a:t>1.32</a:t>
                      </a:r>
                      <a:endParaRPr lang="es-PE" sz="1600" b="1" dirty="0">
                        <a:effectLst/>
                        <a:latin typeface="Times New Roman" panose="02020603050405020304" pitchFamily="18" charset="0"/>
                        <a:ea typeface="Meiryo"/>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701543920"/>
                  </a:ext>
                </a:extLst>
              </a:tr>
            </a:tbl>
          </a:graphicData>
        </a:graphic>
      </p:graphicFrame>
      <p:sp>
        <p:nvSpPr>
          <p:cNvPr id="18" name="Rectángulo 17"/>
          <p:cNvSpPr/>
          <p:nvPr/>
        </p:nvSpPr>
        <p:spPr>
          <a:xfrm>
            <a:off x="7232252" y="5390806"/>
            <a:ext cx="4807412" cy="830997"/>
          </a:xfrm>
          <a:prstGeom prst="rect">
            <a:avLst/>
          </a:prstGeom>
        </p:spPr>
        <p:txBody>
          <a:bodyPr wrap="square">
            <a:spAutoFit/>
          </a:bodyPr>
          <a:lstStyle/>
          <a:p>
            <a:pPr algn="just"/>
            <a:r>
              <a:rPr lang="es-ES" sz="1600" dirty="0">
                <a:latin typeface="Times New Roman" panose="02020603050405020304" pitchFamily="18" charset="0"/>
                <a:ea typeface="Meiryo"/>
                <a:cs typeface="Times New Roman" panose="02020603050405020304" pitchFamily="18" charset="0"/>
              </a:rPr>
              <a:t>el porcentaje </a:t>
            </a:r>
            <a:r>
              <a:rPr lang="es-ES" sz="1600" b="1" dirty="0">
                <a:solidFill>
                  <a:srgbClr val="FF0000"/>
                </a:solidFill>
                <a:latin typeface="Times New Roman" panose="02020603050405020304" pitchFamily="18" charset="0"/>
                <a:ea typeface="Meiryo"/>
                <a:cs typeface="Times New Roman" panose="02020603050405020304" pitchFamily="18" charset="0"/>
              </a:rPr>
              <a:t>promedio (32%)</a:t>
            </a:r>
            <a:r>
              <a:rPr lang="es-ES" sz="1600" dirty="0">
                <a:latin typeface="Times New Roman" panose="02020603050405020304" pitchFamily="18" charset="0"/>
                <a:ea typeface="Meiryo"/>
                <a:cs typeface="Times New Roman" panose="02020603050405020304" pitchFamily="18" charset="0"/>
              </a:rPr>
              <a:t>, representa </a:t>
            </a:r>
            <a:r>
              <a:rPr lang="es-ES" sz="1600" dirty="0">
                <a:solidFill>
                  <a:srgbClr val="FF0000"/>
                </a:solidFill>
                <a:latin typeface="Times New Roman" panose="02020603050405020304" pitchFamily="18" charset="0"/>
                <a:ea typeface="Meiryo"/>
                <a:cs typeface="Times New Roman" panose="02020603050405020304" pitchFamily="18" charset="0"/>
              </a:rPr>
              <a:t>el impacto </a:t>
            </a:r>
            <a:r>
              <a:rPr lang="es-ES" sz="1600" dirty="0">
                <a:latin typeface="Times New Roman" panose="02020603050405020304" pitchFamily="18" charset="0"/>
                <a:ea typeface="Meiryo"/>
                <a:cs typeface="Times New Roman" panose="02020603050405020304" pitchFamily="18" charset="0"/>
              </a:rPr>
              <a:t>que se generaría en la pérdida de bosques por la </a:t>
            </a:r>
            <a:r>
              <a:rPr lang="es-ES" sz="1600" b="1" dirty="0">
                <a:solidFill>
                  <a:srgbClr val="FF0000"/>
                </a:solidFill>
                <a:latin typeface="Times New Roman" panose="02020603050405020304" pitchFamily="18" charset="0"/>
                <a:ea typeface="Meiryo"/>
                <a:cs typeface="Times New Roman" panose="02020603050405020304" pitchFamily="18" charset="0"/>
              </a:rPr>
              <a:t>construcción de una carretera</a:t>
            </a:r>
            <a:r>
              <a:rPr lang="es-ES" sz="1600" dirty="0">
                <a:latin typeface="Times New Roman" panose="02020603050405020304" pitchFamily="18" charset="0"/>
                <a:ea typeface="Meiryo"/>
                <a:cs typeface="Times New Roman" panose="02020603050405020304" pitchFamily="18" charset="0"/>
              </a:rPr>
              <a:t>.</a:t>
            </a:r>
            <a:endParaRPr lang="es-PE"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958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106567" y="0"/>
            <a:ext cx="12191475" cy="6858000"/>
          </a:xfrm>
          <a:prstGeom prst="rect">
            <a:avLst/>
          </a:prstGeom>
          <a:noFill/>
          <a:ln>
            <a:noFill/>
          </a:ln>
        </p:spPr>
      </p:pic>
      <p:sp>
        <p:nvSpPr>
          <p:cNvPr id="92" name="Google Shape;92;p2"/>
          <p:cNvSpPr txBox="1">
            <a:spLocks noGrp="1"/>
          </p:cNvSpPr>
          <p:nvPr>
            <p:ph type="title"/>
          </p:nvPr>
        </p:nvSpPr>
        <p:spPr>
          <a:xfrm>
            <a:off x="8804461" y="0"/>
            <a:ext cx="30827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PE" b="1" dirty="0">
                <a:solidFill>
                  <a:srgbClr val="B45F06"/>
                </a:solidFill>
                <a:latin typeface="+mj-lt"/>
                <a:ea typeface="Gill Sans"/>
                <a:cs typeface="Gill Sans"/>
                <a:sym typeface="Gill Sans"/>
              </a:rPr>
              <a:t>Contenido</a:t>
            </a:r>
            <a:endParaRPr b="1" dirty="0">
              <a:solidFill>
                <a:srgbClr val="B45F06"/>
              </a:solidFill>
              <a:latin typeface="+mj-lt"/>
              <a:ea typeface="Gill Sans"/>
              <a:cs typeface="Gill Sans"/>
              <a:sym typeface="Gill Sans"/>
            </a:endParaRPr>
          </a:p>
        </p:txBody>
      </p:sp>
      <p:sp>
        <p:nvSpPr>
          <p:cNvPr id="93" name="Google Shape;93;p2"/>
          <p:cNvSpPr/>
          <p:nvPr/>
        </p:nvSpPr>
        <p:spPr>
          <a:xfrm>
            <a:off x="0" y="471089"/>
            <a:ext cx="11522975" cy="6186269"/>
          </a:xfrm>
          <a:prstGeom prst="rect">
            <a:avLst/>
          </a:prstGeom>
          <a:noFill/>
          <a:ln>
            <a:noFill/>
          </a:ln>
        </p:spPr>
        <p:txBody>
          <a:bodyPr spcFirstLastPara="1" wrap="square" lIns="91425" tIns="45700" rIns="91425" bIns="45700" anchor="t" anchorCtr="0">
            <a:spAutoFit/>
          </a:bodyPr>
          <a:lstStyle/>
          <a:p>
            <a:pPr lvl="0" algn="ctr"/>
            <a:endParaRPr lang="es-MX" sz="1800" b="1" dirty="0">
              <a:solidFill>
                <a:srgbClr val="B45F06"/>
              </a:solidFill>
              <a:latin typeface="+mj-lt"/>
              <a:sym typeface="Gill Sans"/>
            </a:endParaRPr>
          </a:p>
          <a:p>
            <a:pPr marL="514350" marR="0" lvl="0" indent="-400050" rtl="0">
              <a:lnSpc>
                <a:spcPct val="150000"/>
              </a:lnSpc>
              <a:spcBef>
                <a:spcPts val="0"/>
              </a:spcBef>
              <a:spcAft>
                <a:spcPts val="0"/>
              </a:spcAft>
              <a:buClr>
                <a:srgbClr val="B45F06"/>
              </a:buClr>
              <a:buSzPts val="1800"/>
              <a:buAutoNum type="romanUcPeriod"/>
            </a:pPr>
            <a:r>
              <a:rPr lang="es-PE" sz="1800" b="1" dirty="0">
                <a:solidFill>
                  <a:srgbClr val="B45F06"/>
                </a:solidFill>
                <a:latin typeface="+mn-lt"/>
                <a:ea typeface="Gill Sans"/>
                <a:cs typeface="Gill Sans"/>
                <a:sym typeface="Gill Sans"/>
              </a:rPr>
              <a:t>Análisis de riesgo a la deforestación asociada a la infraestructura</a:t>
            </a:r>
          </a:p>
          <a:p>
            <a:pPr marL="514350" marR="0" lvl="0" indent="-400050" rtl="0">
              <a:lnSpc>
                <a:spcPct val="150000"/>
              </a:lnSpc>
              <a:spcBef>
                <a:spcPts val="0"/>
              </a:spcBef>
              <a:spcAft>
                <a:spcPts val="0"/>
              </a:spcAft>
              <a:buClr>
                <a:srgbClr val="B45F06"/>
              </a:buClr>
              <a:buSzPts val="1800"/>
              <a:buAutoNum type="romanUcPeriod"/>
            </a:pPr>
            <a:r>
              <a:rPr lang="es-PE" sz="1800" b="1" dirty="0">
                <a:solidFill>
                  <a:srgbClr val="B45F06"/>
                </a:solidFill>
                <a:latin typeface="+mn-lt"/>
                <a:ea typeface="Gill Sans"/>
                <a:cs typeface="Gill Sans"/>
                <a:sym typeface="Gill Sans"/>
              </a:rPr>
              <a:t>Proceso de NDC en Perú</a:t>
            </a:r>
          </a:p>
          <a:p>
            <a:pPr marL="114300" lvl="0">
              <a:lnSpc>
                <a:spcPct val="150000"/>
              </a:lnSpc>
              <a:buClr>
                <a:srgbClr val="B45F06"/>
              </a:buClr>
              <a:buSzPts val="1800"/>
            </a:pPr>
            <a:r>
              <a:rPr lang="es-PE" sz="1800" b="1" dirty="0">
                <a:solidFill>
                  <a:srgbClr val="B45F06"/>
                </a:solidFill>
                <a:latin typeface="+mn-lt"/>
                <a:sym typeface="Gill Sans"/>
              </a:rPr>
              <a:t>III.   </a:t>
            </a:r>
            <a:r>
              <a:rPr lang="es-MX" sz="1800" b="1" dirty="0">
                <a:solidFill>
                  <a:srgbClr val="B45F06"/>
                </a:solidFill>
                <a:latin typeface="+mn-lt"/>
                <a:ea typeface="Gill Sans"/>
                <a:cs typeface="Gill Sans"/>
                <a:sym typeface="Gill Sans"/>
              </a:rPr>
              <a:t>Problemática asociada a la deforestación por expansión de los proyectos de infraestructura vial</a:t>
            </a:r>
          </a:p>
          <a:p>
            <a:pPr marL="114300" lvl="0">
              <a:lnSpc>
                <a:spcPct val="150000"/>
              </a:lnSpc>
              <a:buClr>
                <a:srgbClr val="B45F06"/>
              </a:buClr>
              <a:buSzPts val="1800"/>
            </a:pPr>
            <a:r>
              <a:rPr lang="es-MX" sz="1800" b="1" dirty="0">
                <a:solidFill>
                  <a:srgbClr val="B45F06"/>
                </a:solidFill>
                <a:latin typeface="+mn-lt"/>
                <a:ea typeface="Gill Sans"/>
                <a:cs typeface="Gill Sans"/>
                <a:sym typeface="Gill Sans"/>
              </a:rPr>
              <a:t>IV.  Impactos asociada a la deforestación por expansión de los proyectos de infraestructura vial</a:t>
            </a:r>
            <a:endParaRPr lang="es-PE" sz="1800" b="1" dirty="0">
              <a:solidFill>
                <a:srgbClr val="B45F06"/>
              </a:solidFill>
              <a:latin typeface="+mn-lt"/>
              <a:sym typeface="Gill Sans"/>
            </a:endParaRPr>
          </a:p>
          <a:p>
            <a:pPr marL="114300" lvl="0">
              <a:lnSpc>
                <a:spcPct val="150000"/>
              </a:lnSpc>
              <a:buClr>
                <a:srgbClr val="B45F06"/>
              </a:buClr>
              <a:buSzPts val="1800"/>
            </a:pPr>
            <a:r>
              <a:rPr lang="es-PE" sz="1800" b="1" dirty="0">
                <a:solidFill>
                  <a:srgbClr val="B45F06"/>
                </a:solidFill>
                <a:latin typeface="+mn-lt"/>
                <a:sym typeface="Gill Sans"/>
              </a:rPr>
              <a:t>V.   Medida de mitigación- acciones para su implementación</a:t>
            </a:r>
          </a:p>
          <a:p>
            <a:pPr marL="114300" lvl="0">
              <a:lnSpc>
                <a:spcPct val="150000"/>
              </a:lnSpc>
              <a:buClr>
                <a:srgbClr val="B45F06"/>
              </a:buClr>
              <a:buSzPts val="1800"/>
            </a:pPr>
            <a:r>
              <a:rPr lang="es-PE" sz="1800" b="1" dirty="0">
                <a:solidFill>
                  <a:srgbClr val="B45F06"/>
                </a:solidFill>
                <a:latin typeface="+mn-lt"/>
                <a:sym typeface="Gill Sans"/>
              </a:rPr>
              <a:t>VI.  Ubicación para la implementación de la medida</a:t>
            </a:r>
          </a:p>
          <a:p>
            <a:pPr marL="114300" lvl="0">
              <a:lnSpc>
                <a:spcPct val="150000"/>
              </a:lnSpc>
              <a:buClr>
                <a:srgbClr val="B45F06"/>
              </a:buClr>
              <a:buSzPts val="1800"/>
            </a:pPr>
            <a:r>
              <a:rPr lang="es-PE" sz="1800" b="1" dirty="0">
                <a:solidFill>
                  <a:srgbClr val="B45F06"/>
                </a:solidFill>
                <a:latin typeface="+mn-lt"/>
                <a:sym typeface="Gill Sans"/>
              </a:rPr>
              <a:t>VII. Condiciones habilitantes</a:t>
            </a:r>
          </a:p>
          <a:p>
            <a:pPr marL="114300" lvl="0">
              <a:lnSpc>
                <a:spcPct val="150000"/>
              </a:lnSpc>
              <a:buClr>
                <a:srgbClr val="B45F06"/>
              </a:buClr>
              <a:buSzPts val="1800"/>
            </a:pPr>
            <a:r>
              <a:rPr lang="es-PE" sz="1800" b="1" dirty="0">
                <a:solidFill>
                  <a:srgbClr val="B45F06"/>
                </a:solidFill>
                <a:latin typeface="+mn-lt"/>
                <a:ea typeface="Gill Sans"/>
                <a:cs typeface="Gill Sans"/>
                <a:sym typeface="Gill Sans"/>
              </a:rPr>
              <a:t>VIII. Identificación de actores y arreglos institucionales</a:t>
            </a:r>
          </a:p>
          <a:p>
            <a:pPr marL="114300" lvl="0">
              <a:lnSpc>
                <a:spcPct val="150000"/>
              </a:lnSpc>
              <a:buClr>
                <a:srgbClr val="B45F06"/>
              </a:buClr>
              <a:buSzPts val="1800"/>
            </a:pPr>
            <a:r>
              <a:rPr lang="es-PE" sz="1800" b="1" dirty="0">
                <a:solidFill>
                  <a:srgbClr val="B45F06"/>
                </a:solidFill>
                <a:latin typeface="+mn-lt"/>
                <a:ea typeface="Gill Sans"/>
                <a:cs typeface="Gill Sans"/>
                <a:sym typeface="Gill Sans"/>
              </a:rPr>
              <a:t>IX.  Estimación del potencial de mitigación</a:t>
            </a:r>
          </a:p>
          <a:p>
            <a:pPr marL="514350" lvl="0" indent="-400050">
              <a:lnSpc>
                <a:spcPct val="150000"/>
              </a:lnSpc>
              <a:buClr>
                <a:srgbClr val="B45F06"/>
              </a:buClr>
              <a:buSzPts val="1800"/>
              <a:buAutoNum type="romanUcPeriod" startAt="10"/>
            </a:pPr>
            <a:r>
              <a:rPr lang="es-PE" sz="1800" b="1" dirty="0">
                <a:solidFill>
                  <a:srgbClr val="B45F06"/>
                </a:solidFill>
                <a:latin typeface="+mn-lt"/>
                <a:ea typeface="Gill Sans"/>
                <a:cs typeface="Gill Sans"/>
                <a:sym typeface="Gill Sans"/>
              </a:rPr>
              <a:t>Evaluación económica</a:t>
            </a:r>
          </a:p>
          <a:p>
            <a:pPr marL="514350" lvl="0" indent="-400050">
              <a:lnSpc>
                <a:spcPct val="150000"/>
              </a:lnSpc>
              <a:buClr>
                <a:srgbClr val="B45F06"/>
              </a:buClr>
              <a:buSzPts val="1800"/>
              <a:buAutoNum type="romanUcPeriod" startAt="10"/>
            </a:pPr>
            <a:r>
              <a:rPr lang="es-PE" sz="1800" b="1" dirty="0">
                <a:solidFill>
                  <a:srgbClr val="B45F06"/>
                </a:solidFill>
                <a:latin typeface="+mj-lt"/>
                <a:ea typeface="Gill Sans"/>
                <a:cs typeface="Gill Sans"/>
                <a:sym typeface="Gill Sans"/>
              </a:rPr>
              <a:t>Co beneficios–Articulación con ODS, EDA y OCDE -Enfoques </a:t>
            </a:r>
            <a:r>
              <a:rPr lang="es-PE" sz="1800" b="1" dirty="0" err="1">
                <a:solidFill>
                  <a:srgbClr val="B45F06"/>
                </a:solidFill>
                <a:latin typeface="+mj-lt"/>
                <a:ea typeface="Gill Sans"/>
                <a:cs typeface="Gill Sans"/>
                <a:sym typeface="Gill Sans"/>
              </a:rPr>
              <a:t>tranversales</a:t>
            </a:r>
            <a:r>
              <a:rPr lang="es-PE" sz="1800" b="1" dirty="0">
                <a:solidFill>
                  <a:srgbClr val="B45F06"/>
                </a:solidFill>
                <a:latin typeface="+mj-lt"/>
                <a:ea typeface="Gill Sans"/>
                <a:cs typeface="Gill Sans"/>
                <a:sym typeface="Gill Sans"/>
              </a:rPr>
              <a:t>- Financiamiento</a:t>
            </a:r>
            <a:endParaRPr lang="es-PE" sz="1800" b="1" dirty="0">
              <a:solidFill>
                <a:srgbClr val="B45F06"/>
              </a:solidFill>
              <a:latin typeface="+mn-lt"/>
              <a:ea typeface="Gill Sans"/>
              <a:cs typeface="Gill Sans"/>
              <a:sym typeface="Gill Sans"/>
            </a:endParaRPr>
          </a:p>
          <a:p>
            <a:pPr marL="114300" lvl="0">
              <a:lnSpc>
                <a:spcPct val="150000"/>
              </a:lnSpc>
              <a:buClr>
                <a:srgbClr val="B45F06"/>
              </a:buClr>
              <a:buSzPts val="1800"/>
            </a:pPr>
            <a:r>
              <a:rPr lang="es-PE" sz="1800" b="1" dirty="0">
                <a:solidFill>
                  <a:srgbClr val="B45F06"/>
                </a:solidFill>
                <a:latin typeface="+mn-lt"/>
                <a:sym typeface="Gill Sans"/>
              </a:rPr>
              <a:t>XII. Conclusiones </a:t>
            </a:r>
          </a:p>
          <a:p>
            <a:pPr marL="114300" lvl="0" algn="just">
              <a:buClr>
                <a:srgbClr val="B45F06"/>
              </a:buClr>
              <a:buSzPts val="1800"/>
            </a:pPr>
            <a:endParaRPr lang="es-ES" sz="1800" b="1" dirty="0">
              <a:solidFill>
                <a:srgbClr val="B45F06"/>
              </a:solidFill>
              <a:latin typeface="+mn-lt"/>
              <a:ea typeface="Gill Sans"/>
              <a:cs typeface="Gill Sans"/>
              <a:sym typeface="Gill Sans"/>
            </a:endParaRPr>
          </a:p>
          <a:p>
            <a:pPr marL="114300" algn="just">
              <a:buClr>
                <a:srgbClr val="B45F06"/>
              </a:buClr>
              <a:buSzPts val="1800"/>
            </a:pPr>
            <a:endParaRPr lang="es-PE" sz="1800" b="1" dirty="0">
              <a:solidFill>
                <a:srgbClr val="B45F06"/>
              </a:solidFill>
              <a:latin typeface="+mn-lt"/>
              <a:ea typeface="Gill Sans"/>
              <a:cs typeface="Gill Sans"/>
              <a:sym typeface="Gill Sans"/>
            </a:endParaRPr>
          </a:p>
          <a:p>
            <a:pPr marL="114300" lvl="0" algn="just">
              <a:buClr>
                <a:srgbClr val="B45F06"/>
              </a:buClr>
              <a:buSzPts val="1800"/>
            </a:pPr>
            <a:endParaRPr sz="1800" dirty="0">
              <a:solidFill>
                <a:srgbClr val="B45F06"/>
              </a:solidFill>
              <a:latin typeface="+mn-lt"/>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3">
            <a:alphaModFix/>
          </a:blip>
          <a:srcRect/>
          <a:stretch/>
        </p:blipFill>
        <p:spPr>
          <a:xfrm>
            <a:off x="0" y="13234"/>
            <a:ext cx="12197953" cy="6858000"/>
          </a:xfrm>
          <a:prstGeom prst="rect">
            <a:avLst/>
          </a:prstGeom>
          <a:noFill/>
          <a:ln>
            <a:noFill/>
          </a:ln>
        </p:spPr>
      </p:pic>
      <p:sp>
        <p:nvSpPr>
          <p:cNvPr id="10" name="Rectángulo 9"/>
          <p:cNvSpPr/>
          <p:nvPr/>
        </p:nvSpPr>
        <p:spPr>
          <a:xfrm>
            <a:off x="7772401" y="5971603"/>
            <a:ext cx="4419600" cy="400110"/>
          </a:xfrm>
          <a:prstGeom prst="rect">
            <a:avLst/>
          </a:prstGeom>
        </p:spPr>
        <p:txBody>
          <a:bodyPr wrap="square">
            <a:spAutoFit/>
          </a:bodyPr>
          <a:lstStyle/>
          <a:p>
            <a:pPr marL="457200" algn="ctr">
              <a:lnSpc>
                <a:spcPct val="125000"/>
              </a:lnSpc>
            </a:pPr>
            <a:r>
              <a:rPr lang="es-ES" sz="1600" i="1" dirty="0">
                <a:latin typeface="Times New Roman" panose="02020603050405020304" pitchFamily="18" charset="0"/>
                <a:ea typeface="Times New Roman" panose="02020603050405020304" pitchFamily="18" charset="0"/>
                <a:cs typeface="Times New Roman" panose="02020603050405020304" pitchFamily="18" charset="0"/>
              </a:rPr>
              <a:t>Figura 3. </a:t>
            </a:r>
            <a:r>
              <a:rPr lang="es-PE" sz="1600" i="1" dirty="0">
                <a:latin typeface="Times New Roman" panose="02020603050405020304" pitchFamily="18" charset="0"/>
                <a:ea typeface="Times New Roman" panose="02020603050405020304" pitchFamily="18" charset="0"/>
                <a:cs typeface="Times New Roman" panose="02020603050405020304" pitchFamily="18" charset="0"/>
              </a:rPr>
              <a:t>Mapa de Impacto Vial San Martín</a:t>
            </a:r>
            <a:endParaRPr lang="es-P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Imagen 18" descr="E:\INSUMOS CONSULTORIA DAR\MAPAS\SAN MARTIN_MAPAMEJORADO.jpg"/>
          <p:cNvPicPr/>
          <p:nvPr/>
        </p:nvPicPr>
        <p:blipFill>
          <a:blip r:embed="rId4">
            <a:extLst>
              <a:ext uri="{28A0092B-C50C-407E-A947-70E740481C1C}">
                <a14:useLocalDpi xmlns:a14="http://schemas.microsoft.com/office/drawing/2010/main" val="0"/>
              </a:ext>
            </a:extLst>
          </a:blip>
          <a:srcRect/>
          <a:stretch>
            <a:fillRect/>
          </a:stretch>
        </p:blipFill>
        <p:spPr bwMode="auto">
          <a:xfrm>
            <a:off x="8292649" y="365125"/>
            <a:ext cx="3743898" cy="5481911"/>
          </a:xfrm>
          <a:prstGeom prst="rect">
            <a:avLst/>
          </a:prstGeom>
          <a:noFill/>
          <a:ln>
            <a:noFill/>
          </a:ln>
        </p:spPr>
      </p:pic>
      <p:graphicFrame>
        <p:nvGraphicFramePr>
          <p:cNvPr id="4" name="Tabla 3"/>
          <p:cNvGraphicFramePr>
            <a:graphicFrameLocks noGrp="1"/>
          </p:cNvGraphicFramePr>
          <p:nvPr/>
        </p:nvGraphicFramePr>
        <p:xfrm>
          <a:off x="9191806" y="163027"/>
          <a:ext cx="2947035" cy="800100"/>
        </p:xfrm>
        <a:graphic>
          <a:graphicData uri="http://schemas.openxmlformats.org/drawingml/2006/table">
            <a:tbl>
              <a:tblPr firstRow="1" firstCol="1" bandRow="1">
                <a:tableStyleId>{00A15C55-8517-42AA-B614-E9B94910E393}</a:tableStyleId>
              </a:tblPr>
              <a:tblGrid>
                <a:gridCol w="1155700">
                  <a:extLst>
                    <a:ext uri="{9D8B030D-6E8A-4147-A177-3AD203B41FA5}">
                      <a16:colId xmlns:a16="http://schemas.microsoft.com/office/drawing/2014/main" val="666701951"/>
                    </a:ext>
                  </a:extLst>
                </a:gridCol>
                <a:gridCol w="749935">
                  <a:extLst>
                    <a:ext uri="{9D8B030D-6E8A-4147-A177-3AD203B41FA5}">
                      <a16:colId xmlns:a16="http://schemas.microsoft.com/office/drawing/2014/main" val="818703824"/>
                    </a:ext>
                  </a:extLst>
                </a:gridCol>
                <a:gridCol w="520700">
                  <a:extLst>
                    <a:ext uri="{9D8B030D-6E8A-4147-A177-3AD203B41FA5}">
                      <a16:colId xmlns:a16="http://schemas.microsoft.com/office/drawing/2014/main" val="1999667907"/>
                    </a:ext>
                  </a:extLst>
                </a:gridCol>
                <a:gridCol w="520700">
                  <a:extLst>
                    <a:ext uri="{9D8B030D-6E8A-4147-A177-3AD203B41FA5}">
                      <a16:colId xmlns:a16="http://schemas.microsoft.com/office/drawing/2014/main" val="3564336391"/>
                    </a:ext>
                  </a:extLst>
                </a:gridCol>
              </a:tblGrid>
              <a:tr h="190500">
                <a:tc rowSpan="2">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Código de Ruta</a:t>
                      </a:r>
                      <a:endParaRPr lang="es-PE" sz="9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gridSpan="3">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Área de Influencia</a:t>
                      </a:r>
                      <a:endParaRPr lang="es-PE" sz="9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727197222"/>
                  </a:ext>
                </a:extLst>
              </a:tr>
              <a:tr h="190500">
                <a:tc vMerge="1">
                  <a:txBody>
                    <a:bodyPr/>
                    <a:lstStyle/>
                    <a:p>
                      <a:endParaRPr lang="es-PE"/>
                    </a:p>
                  </a:txBody>
                  <a:tcPr/>
                </a:tc>
                <a:tc>
                  <a:txBody>
                    <a:bodyPr/>
                    <a:lstStyle/>
                    <a:p>
                      <a:pPr algn="ctr">
                        <a:lnSpc>
                          <a:spcPct val="125000"/>
                        </a:lnSpc>
                        <a:spcAft>
                          <a:spcPts val="0"/>
                        </a:spcAft>
                      </a:pPr>
                      <a:r>
                        <a:rPr lang="es-PE" sz="1400">
                          <a:effectLst/>
                          <a:latin typeface="Times New Roman" panose="02020603050405020304" pitchFamily="18" charset="0"/>
                          <a:cs typeface="Times New Roman" panose="02020603050405020304" pitchFamily="18" charset="0"/>
                        </a:rPr>
                        <a:t>1km</a:t>
                      </a:r>
                      <a:endParaRPr lang="es-PE" sz="900">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effectLst/>
                          <a:latin typeface="Times New Roman" panose="02020603050405020304" pitchFamily="18" charset="0"/>
                          <a:cs typeface="Times New Roman" panose="02020603050405020304" pitchFamily="18" charset="0"/>
                        </a:rPr>
                        <a:t>2km</a:t>
                      </a:r>
                      <a:endParaRPr lang="es-PE" sz="900">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effectLst/>
                          <a:latin typeface="Times New Roman" panose="02020603050405020304" pitchFamily="18" charset="0"/>
                          <a:cs typeface="Times New Roman" panose="02020603050405020304" pitchFamily="18" charset="0"/>
                        </a:rPr>
                        <a:t>5km</a:t>
                      </a:r>
                      <a:endParaRPr lang="es-PE" sz="900">
                        <a:effectLst/>
                        <a:latin typeface="Times New Roman" panose="02020603050405020304" pitchFamily="18" charset="0"/>
                        <a:ea typeface="Meiryo"/>
                        <a:cs typeface="Times New Roman" panose="02020603050405020304" pitchFamily="18" charset="0"/>
                      </a:endParaRPr>
                    </a:p>
                  </a:txBody>
                  <a:tcPr marL="44450" marR="44450" marT="0" marB="0" anchor="b"/>
                </a:tc>
                <a:extLst>
                  <a:ext uri="{0D108BD9-81ED-4DB2-BD59-A6C34878D82A}">
                    <a16:rowId xmlns:a16="http://schemas.microsoft.com/office/drawing/2014/main" val="3333423440"/>
                  </a:ext>
                </a:extLst>
              </a:tr>
              <a:tr h="190500">
                <a:tc>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SM-110</a:t>
                      </a:r>
                      <a:endParaRPr lang="es-PE" sz="9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a:txBody>
                    <a:bodyPr/>
                    <a:lstStyle/>
                    <a:p>
                      <a:pPr algn="ctr">
                        <a:lnSpc>
                          <a:spcPct val="125000"/>
                        </a:lnSpc>
                        <a:spcAft>
                          <a:spcPts val="0"/>
                        </a:spcAft>
                      </a:pPr>
                      <a:r>
                        <a:rPr lang="es-PE" sz="1400" b="1" dirty="0">
                          <a:solidFill>
                            <a:srgbClr val="FF0000"/>
                          </a:solidFill>
                          <a:effectLst/>
                          <a:latin typeface="Times New Roman" panose="02020603050405020304" pitchFamily="18" charset="0"/>
                          <a:cs typeface="Times New Roman" panose="02020603050405020304" pitchFamily="18" charset="0"/>
                        </a:rPr>
                        <a:t>1.58</a:t>
                      </a:r>
                      <a:endParaRPr lang="es-PE" sz="900" b="1" dirty="0">
                        <a:solidFill>
                          <a:srgbClr val="FF0000"/>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effectLst/>
                          <a:latin typeface="Times New Roman" panose="02020603050405020304" pitchFamily="18" charset="0"/>
                          <a:cs typeface="Times New Roman" panose="02020603050405020304" pitchFamily="18" charset="0"/>
                        </a:rPr>
                        <a:t>1.44</a:t>
                      </a:r>
                      <a:endParaRPr lang="es-PE" sz="900">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b="0" dirty="0">
                          <a:solidFill>
                            <a:schemeClr val="tx1"/>
                          </a:solidFill>
                          <a:effectLst/>
                          <a:latin typeface="Times New Roman" panose="02020603050405020304" pitchFamily="18" charset="0"/>
                          <a:cs typeface="Times New Roman" panose="02020603050405020304" pitchFamily="18" charset="0"/>
                        </a:rPr>
                        <a:t>1.49</a:t>
                      </a:r>
                      <a:endParaRPr lang="es-PE" sz="900" b="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extLst>
                  <a:ext uri="{0D108BD9-81ED-4DB2-BD59-A6C34878D82A}">
                    <a16:rowId xmlns:a16="http://schemas.microsoft.com/office/drawing/2014/main" val="2571067926"/>
                  </a:ext>
                </a:extLst>
              </a:tr>
            </a:tbl>
          </a:graphicData>
        </a:graphic>
      </p:graphicFrame>
      <p:pic>
        <p:nvPicPr>
          <p:cNvPr id="20" name="Imagen 19" descr="E:\INSUMOS CONSULTORIA DAR\MAPAS\LORETO_MAPA CARRETERA MEJORADA.jpg"/>
          <p:cNvPicPr/>
          <p:nvPr/>
        </p:nvPicPr>
        <p:blipFill>
          <a:blip r:embed="rId5">
            <a:extLst>
              <a:ext uri="{28A0092B-C50C-407E-A947-70E740481C1C}">
                <a14:useLocalDpi xmlns:a14="http://schemas.microsoft.com/office/drawing/2010/main" val="0"/>
              </a:ext>
            </a:extLst>
          </a:blip>
          <a:srcRect/>
          <a:stretch>
            <a:fillRect/>
          </a:stretch>
        </p:blipFill>
        <p:spPr bwMode="auto">
          <a:xfrm>
            <a:off x="40322" y="1362248"/>
            <a:ext cx="4139749" cy="5016813"/>
          </a:xfrm>
          <a:prstGeom prst="rect">
            <a:avLst/>
          </a:prstGeom>
          <a:noFill/>
          <a:ln>
            <a:noFill/>
          </a:ln>
        </p:spPr>
      </p:pic>
      <p:graphicFrame>
        <p:nvGraphicFramePr>
          <p:cNvPr id="7" name="Tabla 6"/>
          <p:cNvGraphicFramePr>
            <a:graphicFrameLocks noGrp="1"/>
          </p:cNvGraphicFramePr>
          <p:nvPr/>
        </p:nvGraphicFramePr>
        <p:xfrm>
          <a:off x="231754" y="6085671"/>
          <a:ext cx="2947035" cy="800100"/>
        </p:xfrm>
        <a:graphic>
          <a:graphicData uri="http://schemas.openxmlformats.org/drawingml/2006/table">
            <a:tbl>
              <a:tblPr firstRow="1" firstCol="1" bandRow="1">
                <a:tableStyleId>{00A15C55-8517-42AA-B614-E9B94910E393}</a:tableStyleId>
              </a:tblPr>
              <a:tblGrid>
                <a:gridCol w="1155700">
                  <a:extLst>
                    <a:ext uri="{9D8B030D-6E8A-4147-A177-3AD203B41FA5}">
                      <a16:colId xmlns:a16="http://schemas.microsoft.com/office/drawing/2014/main" val="2972267561"/>
                    </a:ext>
                  </a:extLst>
                </a:gridCol>
                <a:gridCol w="749935">
                  <a:extLst>
                    <a:ext uri="{9D8B030D-6E8A-4147-A177-3AD203B41FA5}">
                      <a16:colId xmlns:a16="http://schemas.microsoft.com/office/drawing/2014/main" val="2613428747"/>
                    </a:ext>
                  </a:extLst>
                </a:gridCol>
                <a:gridCol w="520700">
                  <a:extLst>
                    <a:ext uri="{9D8B030D-6E8A-4147-A177-3AD203B41FA5}">
                      <a16:colId xmlns:a16="http://schemas.microsoft.com/office/drawing/2014/main" val="2836641755"/>
                    </a:ext>
                  </a:extLst>
                </a:gridCol>
                <a:gridCol w="520700">
                  <a:extLst>
                    <a:ext uri="{9D8B030D-6E8A-4147-A177-3AD203B41FA5}">
                      <a16:colId xmlns:a16="http://schemas.microsoft.com/office/drawing/2014/main" val="4132400073"/>
                    </a:ext>
                  </a:extLst>
                </a:gridCol>
              </a:tblGrid>
              <a:tr h="190500">
                <a:tc rowSpan="2">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Código de Ruta</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gridSpan="3">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Área de Influencia</a:t>
                      </a:r>
                      <a:endParaRPr lang="es-PE" sz="9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2065856613"/>
                  </a:ext>
                </a:extLst>
              </a:tr>
              <a:tr h="190500">
                <a:tc vMerge="1">
                  <a:txBody>
                    <a:bodyPr/>
                    <a:lstStyle/>
                    <a:p>
                      <a:endParaRPr lang="es-PE"/>
                    </a:p>
                  </a:txBody>
                  <a:tcPr/>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1km</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2km</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5km</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extLst>
                  <a:ext uri="{0D108BD9-81ED-4DB2-BD59-A6C34878D82A}">
                    <a16:rowId xmlns:a16="http://schemas.microsoft.com/office/drawing/2014/main" val="186750104"/>
                  </a:ext>
                </a:extLst>
              </a:tr>
              <a:tr h="190500">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LO-107 </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a:txBody>
                    <a:bodyPr/>
                    <a:lstStyle/>
                    <a:p>
                      <a:pPr algn="ctr">
                        <a:lnSpc>
                          <a:spcPct val="125000"/>
                        </a:lnSpc>
                        <a:spcAft>
                          <a:spcPts val="0"/>
                        </a:spcAft>
                      </a:pPr>
                      <a:r>
                        <a:rPr lang="es-PE" sz="1400" b="1" dirty="0">
                          <a:solidFill>
                            <a:srgbClr val="FF0000"/>
                          </a:solidFill>
                          <a:effectLst/>
                          <a:latin typeface="Times New Roman" panose="02020603050405020304" pitchFamily="18" charset="0"/>
                          <a:cs typeface="Times New Roman" panose="02020603050405020304" pitchFamily="18" charset="0"/>
                        </a:rPr>
                        <a:t>1.48</a:t>
                      </a:r>
                      <a:endParaRPr lang="es-PE" sz="900" b="1" dirty="0">
                        <a:solidFill>
                          <a:srgbClr val="FF0000"/>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0.78</a:t>
                      </a:r>
                      <a:endParaRPr lang="es-PE" sz="9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1.14</a:t>
                      </a:r>
                      <a:endParaRPr lang="es-PE" sz="9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extLst>
                  <a:ext uri="{0D108BD9-81ED-4DB2-BD59-A6C34878D82A}">
                    <a16:rowId xmlns:a16="http://schemas.microsoft.com/office/drawing/2014/main" val="1197345715"/>
                  </a:ext>
                </a:extLst>
              </a:tr>
            </a:tbl>
          </a:graphicData>
        </a:graphic>
      </p:graphicFrame>
      <p:pic>
        <p:nvPicPr>
          <p:cNvPr id="21" name="Imagen 20" descr="E:\INSUMOS CONSULTORIA DAR\MAPAS\MAPA_CARRETERAS UCAYALI MEJORADO.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7818" y="1526281"/>
            <a:ext cx="4391891" cy="3516774"/>
          </a:xfrm>
          <a:prstGeom prst="rect">
            <a:avLst/>
          </a:prstGeom>
          <a:noFill/>
          <a:ln>
            <a:noFill/>
          </a:ln>
        </p:spPr>
      </p:pic>
      <p:graphicFrame>
        <p:nvGraphicFramePr>
          <p:cNvPr id="8" name="Tabla 7"/>
          <p:cNvGraphicFramePr>
            <a:graphicFrameLocks noGrp="1"/>
          </p:cNvGraphicFramePr>
          <p:nvPr/>
        </p:nvGraphicFramePr>
        <p:xfrm>
          <a:off x="4946675" y="789086"/>
          <a:ext cx="2947035" cy="1066800"/>
        </p:xfrm>
        <a:graphic>
          <a:graphicData uri="http://schemas.openxmlformats.org/drawingml/2006/table">
            <a:tbl>
              <a:tblPr firstRow="1" firstCol="1" bandRow="1">
                <a:tableStyleId>{00A15C55-8517-42AA-B614-E9B94910E393}</a:tableStyleId>
              </a:tblPr>
              <a:tblGrid>
                <a:gridCol w="1155700">
                  <a:extLst>
                    <a:ext uri="{9D8B030D-6E8A-4147-A177-3AD203B41FA5}">
                      <a16:colId xmlns:a16="http://schemas.microsoft.com/office/drawing/2014/main" val="1446543848"/>
                    </a:ext>
                  </a:extLst>
                </a:gridCol>
                <a:gridCol w="749935">
                  <a:extLst>
                    <a:ext uri="{9D8B030D-6E8A-4147-A177-3AD203B41FA5}">
                      <a16:colId xmlns:a16="http://schemas.microsoft.com/office/drawing/2014/main" val="382527636"/>
                    </a:ext>
                  </a:extLst>
                </a:gridCol>
                <a:gridCol w="520700">
                  <a:extLst>
                    <a:ext uri="{9D8B030D-6E8A-4147-A177-3AD203B41FA5}">
                      <a16:colId xmlns:a16="http://schemas.microsoft.com/office/drawing/2014/main" val="218373706"/>
                    </a:ext>
                  </a:extLst>
                </a:gridCol>
                <a:gridCol w="520700">
                  <a:extLst>
                    <a:ext uri="{9D8B030D-6E8A-4147-A177-3AD203B41FA5}">
                      <a16:colId xmlns:a16="http://schemas.microsoft.com/office/drawing/2014/main" val="3622928943"/>
                    </a:ext>
                  </a:extLst>
                </a:gridCol>
              </a:tblGrid>
              <a:tr h="190500">
                <a:tc rowSpan="2">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Código de Ruta</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gridSpan="3">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Área de Influencia</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4222853141"/>
                  </a:ext>
                </a:extLst>
              </a:tr>
              <a:tr h="190500">
                <a:tc vMerge="1">
                  <a:txBody>
                    <a:bodyPr/>
                    <a:lstStyle/>
                    <a:p>
                      <a:endParaRPr lang="es-PE"/>
                    </a:p>
                  </a:txBody>
                  <a:tcPr/>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1km</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2km</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5km</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b"/>
                </a:tc>
                <a:extLst>
                  <a:ext uri="{0D108BD9-81ED-4DB2-BD59-A6C34878D82A}">
                    <a16:rowId xmlns:a16="http://schemas.microsoft.com/office/drawing/2014/main" val="2814378301"/>
                  </a:ext>
                </a:extLst>
              </a:tr>
              <a:tr h="190500">
                <a:tc>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UC 545</a:t>
                      </a:r>
                    </a:p>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UC526 </a:t>
                      </a:r>
                      <a:endParaRPr lang="es-PE" sz="14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a:txBody>
                    <a:bodyPr/>
                    <a:lstStyle/>
                    <a:p>
                      <a:pPr algn="ctr">
                        <a:lnSpc>
                          <a:spcPct val="125000"/>
                        </a:lnSpc>
                        <a:spcAft>
                          <a:spcPts val="0"/>
                        </a:spcAft>
                      </a:pPr>
                      <a:r>
                        <a:rPr lang="es-PE" sz="1400" b="1" dirty="0">
                          <a:solidFill>
                            <a:srgbClr val="FF0000"/>
                          </a:solidFill>
                          <a:effectLst/>
                          <a:latin typeface="Times New Roman" panose="02020603050405020304" pitchFamily="18" charset="0"/>
                          <a:cs typeface="Times New Roman" panose="02020603050405020304" pitchFamily="18" charset="0"/>
                        </a:rPr>
                        <a:t>1.11</a:t>
                      </a:r>
                      <a:endParaRPr lang="es-PE" sz="1400" b="1" dirty="0">
                        <a:solidFill>
                          <a:srgbClr val="FF0000"/>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a:txBody>
                    <a:bodyPr/>
                    <a:lstStyle/>
                    <a:p>
                      <a:pPr algn="ctr">
                        <a:lnSpc>
                          <a:spcPct val="125000"/>
                        </a:lnSpc>
                        <a:spcAft>
                          <a:spcPts val="0"/>
                        </a:spcAft>
                      </a:pPr>
                      <a:r>
                        <a:rPr lang="es-PE" sz="1400">
                          <a:solidFill>
                            <a:schemeClr val="tx1"/>
                          </a:solidFill>
                          <a:effectLst/>
                          <a:latin typeface="Times New Roman" panose="02020603050405020304" pitchFamily="18" charset="0"/>
                          <a:cs typeface="Times New Roman" panose="02020603050405020304" pitchFamily="18" charset="0"/>
                        </a:rPr>
                        <a:t>0.98</a:t>
                      </a:r>
                      <a:endParaRPr lang="es-PE" sz="140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tc>
                  <a:txBody>
                    <a:bodyPr/>
                    <a:lstStyle/>
                    <a:p>
                      <a:pPr algn="ctr">
                        <a:lnSpc>
                          <a:spcPct val="125000"/>
                        </a:lnSpc>
                        <a:spcAft>
                          <a:spcPts val="0"/>
                        </a:spcAft>
                      </a:pPr>
                      <a:r>
                        <a:rPr lang="es-PE" sz="1400" dirty="0">
                          <a:solidFill>
                            <a:schemeClr val="tx1"/>
                          </a:solidFill>
                          <a:effectLst/>
                          <a:latin typeface="Times New Roman" panose="02020603050405020304" pitchFamily="18" charset="0"/>
                          <a:cs typeface="Times New Roman" panose="02020603050405020304" pitchFamily="18" charset="0"/>
                        </a:rPr>
                        <a:t>1.12</a:t>
                      </a:r>
                      <a:endParaRPr lang="es-PE" sz="1400" dirty="0">
                        <a:solidFill>
                          <a:schemeClr val="tx1"/>
                        </a:solidFill>
                        <a:effectLst/>
                        <a:latin typeface="Times New Roman" panose="02020603050405020304" pitchFamily="18" charset="0"/>
                        <a:ea typeface="Meiryo"/>
                        <a:cs typeface="Times New Roman" panose="02020603050405020304" pitchFamily="18" charset="0"/>
                      </a:endParaRPr>
                    </a:p>
                  </a:txBody>
                  <a:tcPr marL="44450" marR="44450" marT="0" marB="0" anchor="ctr"/>
                </a:tc>
                <a:extLst>
                  <a:ext uri="{0D108BD9-81ED-4DB2-BD59-A6C34878D82A}">
                    <a16:rowId xmlns:a16="http://schemas.microsoft.com/office/drawing/2014/main" val="3081695924"/>
                  </a:ext>
                </a:extLst>
              </a:tr>
            </a:tbl>
          </a:graphicData>
        </a:graphic>
      </p:graphicFrame>
      <p:sp>
        <p:nvSpPr>
          <p:cNvPr id="22" name="Rectángulo 21"/>
          <p:cNvSpPr/>
          <p:nvPr/>
        </p:nvSpPr>
        <p:spPr>
          <a:xfrm>
            <a:off x="4084752" y="5001672"/>
            <a:ext cx="4303217" cy="371255"/>
          </a:xfrm>
          <a:prstGeom prst="rect">
            <a:avLst/>
          </a:prstGeom>
        </p:spPr>
        <p:txBody>
          <a:bodyPr wrap="square">
            <a:spAutoFit/>
          </a:bodyPr>
          <a:lstStyle/>
          <a:p>
            <a:pPr marL="457200" algn="ctr">
              <a:lnSpc>
                <a:spcPct val="125000"/>
              </a:lnSpc>
            </a:pPr>
            <a:r>
              <a:rPr lang="es-ES" sz="1600" i="1" dirty="0">
                <a:latin typeface="Times New Roman" panose="02020603050405020304" pitchFamily="18" charset="0"/>
                <a:ea typeface="Times New Roman" panose="02020603050405020304" pitchFamily="18" charset="0"/>
                <a:cs typeface="Times New Roman" panose="02020603050405020304" pitchFamily="18" charset="0"/>
              </a:rPr>
              <a:t>Figura 2. </a:t>
            </a:r>
            <a:r>
              <a:rPr lang="es-PE" sz="1600" i="1" dirty="0">
                <a:latin typeface="Times New Roman" panose="02020603050405020304" pitchFamily="18" charset="0"/>
                <a:ea typeface="Times New Roman" panose="02020603050405020304" pitchFamily="18" charset="0"/>
                <a:cs typeface="Times New Roman" panose="02020603050405020304" pitchFamily="18" charset="0"/>
              </a:rPr>
              <a:t>Mapa de Impacto vial Ucayali</a:t>
            </a:r>
            <a:endParaRPr lang="es-P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3" name="Rectángulo 22"/>
          <p:cNvSpPr/>
          <p:nvPr/>
        </p:nvSpPr>
        <p:spPr>
          <a:xfrm>
            <a:off x="-285399" y="898972"/>
            <a:ext cx="4303217" cy="371255"/>
          </a:xfrm>
          <a:prstGeom prst="rect">
            <a:avLst/>
          </a:prstGeom>
        </p:spPr>
        <p:txBody>
          <a:bodyPr wrap="square">
            <a:spAutoFit/>
          </a:bodyPr>
          <a:lstStyle/>
          <a:p>
            <a:pPr marL="457200" algn="ctr">
              <a:lnSpc>
                <a:spcPct val="125000"/>
              </a:lnSpc>
            </a:pPr>
            <a:r>
              <a:rPr lang="es-ES" sz="1600" i="1" dirty="0">
                <a:latin typeface="Times New Roman" panose="02020603050405020304" pitchFamily="18" charset="0"/>
                <a:ea typeface="Times New Roman" panose="02020603050405020304" pitchFamily="18" charset="0"/>
                <a:cs typeface="Times New Roman" panose="02020603050405020304" pitchFamily="18" charset="0"/>
              </a:rPr>
              <a:t>Figura 1. </a:t>
            </a:r>
            <a:r>
              <a:rPr lang="es-PE" sz="1600" i="1" dirty="0">
                <a:latin typeface="Times New Roman" panose="02020603050405020304" pitchFamily="18" charset="0"/>
                <a:ea typeface="Times New Roman" panose="02020603050405020304" pitchFamily="18" charset="0"/>
                <a:cs typeface="Times New Roman" panose="02020603050405020304" pitchFamily="18" charset="0"/>
              </a:rPr>
              <a:t>Mapa de Impacto vial Loreto</a:t>
            </a:r>
            <a:endParaRPr lang="es-P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758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13234"/>
            <a:ext cx="12197953" cy="6858000"/>
          </a:xfrm>
          <a:prstGeom prst="rect">
            <a:avLst/>
          </a:prstGeom>
          <a:noFill/>
          <a:ln>
            <a:noFill/>
          </a:ln>
        </p:spPr>
      </p:pic>
      <p:sp>
        <p:nvSpPr>
          <p:cNvPr id="6" name="Google Shape;92;p2"/>
          <p:cNvSpPr txBox="1">
            <a:spLocks/>
          </p:cNvSpPr>
          <p:nvPr/>
        </p:nvSpPr>
        <p:spPr>
          <a:xfrm>
            <a:off x="114787" y="-29802"/>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800" b="1" dirty="0">
                <a:solidFill>
                  <a:srgbClr val="B45F06"/>
                </a:solidFill>
                <a:latin typeface="+mj-lt"/>
                <a:ea typeface="Gill Sans"/>
                <a:cs typeface="Gill Sans"/>
                <a:sym typeface="Gill Sans"/>
              </a:rPr>
              <a:t>Estimación de las Emisiones CO</a:t>
            </a:r>
            <a:r>
              <a:rPr lang="es-PE" sz="2400" b="1" dirty="0">
                <a:solidFill>
                  <a:srgbClr val="B45F06"/>
                </a:solidFill>
                <a:latin typeface="+mj-lt"/>
                <a:ea typeface="Gill Sans"/>
                <a:cs typeface="Gill Sans"/>
                <a:sym typeface="Gill Sans"/>
              </a:rPr>
              <a:t>2</a:t>
            </a:r>
          </a:p>
        </p:txBody>
      </p:sp>
      <p:sp>
        <p:nvSpPr>
          <p:cNvPr id="7" name="Google Shape;93;p2"/>
          <p:cNvSpPr/>
          <p:nvPr/>
        </p:nvSpPr>
        <p:spPr>
          <a:xfrm>
            <a:off x="280145" y="3366664"/>
            <a:ext cx="6740737" cy="1077178"/>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dirty="0">
                <a:solidFill>
                  <a:schemeClr val="tx1"/>
                </a:solidFill>
                <a:latin typeface="+mn-lt"/>
                <a:cs typeface="Times New Roman" panose="02020603050405020304" pitchFamily="18" charset="0"/>
              </a:rPr>
              <a:t>Para el cálculo de las emisiones de GEI, se utilizó la metodología implementada en el informe de construcción del nivel de referencia (NREF) del Perú, para medir, reportar y verificar las futuras emisiones por deforestación en el contexto de pagos por resultados</a:t>
            </a:r>
            <a:r>
              <a:rPr lang="es-PE" sz="1600" dirty="0">
                <a:solidFill>
                  <a:srgbClr val="CC6600"/>
                </a:solidFill>
                <a:latin typeface="+mn-lt"/>
              </a:rPr>
              <a:t>.</a:t>
            </a:r>
            <a:endParaRPr sz="1600" dirty="0">
              <a:solidFill>
                <a:srgbClr val="B45F06"/>
              </a:solidFill>
              <a:latin typeface="+mn-lt"/>
              <a:ea typeface="Gill Sans"/>
              <a:cs typeface="Gill Sans"/>
              <a:sym typeface="Gill Sans"/>
            </a:endParaRPr>
          </a:p>
        </p:txBody>
      </p:sp>
      <mc:AlternateContent xmlns:mc="http://schemas.openxmlformats.org/markup-compatibility/2006" xmlns:a14="http://schemas.microsoft.com/office/drawing/2010/main">
        <mc:Choice Requires="a14">
          <p:sp>
            <p:nvSpPr>
              <p:cNvPr id="4" name="Rectángulo 3"/>
              <p:cNvSpPr/>
              <p:nvPr/>
            </p:nvSpPr>
            <p:spPr>
              <a:xfrm>
                <a:off x="4097398" y="4212096"/>
                <a:ext cx="2550378" cy="9700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PE" sz="2000" b="1" i="1">
                              <a:latin typeface="Cambria Math" panose="02040503050406030204" pitchFamily="18" charset="0"/>
                            </a:rPr>
                          </m:ctrlPr>
                        </m:sSubPr>
                        <m:e>
                          <m:r>
                            <a:rPr lang="es-PE" sz="2000" b="1" i="1">
                              <a:latin typeface="Cambria Math" panose="02040503050406030204" pitchFamily="18" charset="0"/>
                            </a:rPr>
                            <m:t>𝑬</m:t>
                          </m:r>
                        </m:e>
                        <m:sub>
                          <m:r>
                            <a:rPr lang="es-PE" sz="2000" b="1" i="1">
                              <a:latin typeface="Cambria Math" panose="02040503050406030204" pitchFamily="18" charset="0"/>
                            </a:rPr>
                            <m:t>𝒕</m:t>
                          </m:r>
                        </m:sub>
                      </m:sSub>
                      <m:r>
                        <a:rPr lang="es-PE" sz="2000" b="1">
                          <a:latin typeface="Cambria Math" panose="02040503050406030204" pitchFamily="18" charset="0"/>
                        </a:rPr>
                        <m:t>=</m:t>
                      </m:r>
                      <m:nary>
                        <m:naryPr>
                          <m:chr m:val="∑"/>
                          <m:limLoc m:val="undOvr"/>
                          <m:ctrlPr>
                            <a:rPr lang="es-PE" sz="2000" b="1" i="1">
                              <a:latin typeface="Cambria Math" panose="02040503050406030204" pitchFamily="18" charset="0"/>
                            </a:rPr>
                          </m:ctrlPr>
                        </m:naryPr>
                        <m:sub>
                          <m:r>
                            <a:rPr lang="es-PE" sz="2000" b="1" i="1">
                              <a:latin typeface="Cambria Math" panose="02040503050406030204" pitchFamily="18" charset="0"/>
                            </a:rPr>
                            <m:t>𝒊</m:t>
                          </m:r>
                        </m:sub>
                        <m:sup>
                          <m:r>
                            <a:rPr lang="es-PE" sz="2000" b="1" i="1">
                              <a:latin typeface="Cambria Math" panose="02040503050406030204" pitchFamily="18" charset="0"/>
                            </a:rPr>
                            <m:t>𝒍</m:t>
                          </m:r>
                        </m:sup>
                        <m:e>
                          <m:d>
                            <m:dPr>
                              <m:ctrlPr>
                                <a:rPr lang="es-PE" sz="2000" b="1" i="1">
                                  <a:latin typeface="Cambria Math" panose="02040503050406030204" pitchFamily="18" charset="0"/>
                                </a:rPr>
                              </m:ctrlPr>
                            </m:dPr>
                            <m:e>
                              <m:sSub>
                                <m:sSubPr>
                                  <m:ctrlPr>
                                    <a:rPr lang="es-PE" sz="2000" b="1" i="1">
                                      <a:latin typeface="Cambria Math" panose="02040503050406030204" pitchFamily="18" charset="0"/>
                                    </a:rPr>
                                  </m:ctrlPr>
                                </m:sSubPr>
                                <m:e>
                                  <m:r>
                                    <a:rPr lang="es-PE" sz="2000" b="1" i="1">
                                      <a:latin typeface="Cambria Math" panose="02040503050406030204" pitchFamily="18" charset="0"/>
                                    </a:rPr>
                                    <m:t>𝑨</m:t>
                                  </m:r>
                                </m:e>
                                <m:sub>
                                  <m:r>
                                    <a:rPr lang="es-PE" sz="2000" b="1" i="1">
                                      <a:latin typeface="Cambria Math" panose="02040503050406030204" pitchFamily="18" charset="0"/>
                                    </a:rPr>
                                    <m:t>𝒊</m:t>
                                  </m:r>
                                  <m:r>
                                    <a:rPr lang="es-PE" sz="2000" b="1">
                                      <a:latin typeface="Cambria Math" panose="02040503050406030204" pitchFamily="18" charset="0"/>
                                    </a:rPr>
                                    <m:t>,</m:t>
                                  </m:r>
                                  <m:r>
                                    <a:rPr lang="es-PE" sz="2000" b="1" i="1">
                                      <a:latin typeface="Cambria Math" panose="02040503050406030204" pitchFamily="18" charset="0"/>
                                    </a:rPr>
                                    <m:t>𝒕</m:t>
                                  </m:r>
                                </m:sub>
                              </m:sSub>
                              <m:r>
                                <a:rPr lang="es-PE" sz="2000" b="1">
                                  <a:latin typeface="Cambria Math" panose="02040503050406030204" pitchFamily="18" charset="0"/>
                                </a:rPr>
                                <m:t>∗</m:t>
                              </m:r>
                              <m:sSub>
                                <m:sSubPr>
                                  <m:ctrlPr>
                                    <a:rPr lang="es-PE" sz="2000" b="1" i="1">
                                      <a:latin typeface="Cambria Math" panose="02040503050406030204" pitchFamily="18" charset="0"/>
                                    </a:rPr>
                                  </m:ctrlPr>
                                </m:sSubPr>
                                <m:e>
                                  <m:r>
                                    <a:rPr lang="es-PE" sz="2000" b="1" i="1">
                                      <a:latin typeface="Cambria Math" panose="02040503050406030204" pitchFamily="18" charset="0"/>
                                    </a:rPr>
                                    <m:t>𝑬𝑭</m:t>
                                  </m:r>
                                </m:e>
                                <m:sub>
                                  <m:r>
                                    <a:rPr lang="es-PE" sz="2000" b="1" i="1">
                                      <a:latin typeface="Cambria Math" panose="02040503050406030204" pitchFamily="18" charset="0"/>
                                    </a:rPr>
                                    <m:t>𝒊</m:t>
                                  </m:r>
                                  <m:r>
                                    <a:rPr lang="es-PE" sz="2000" b="1">
                                      <a:latin typeface="Cambria Math" panose="02040503050406030204" pitchFamily="18" charset="0"/>
                                    </a:rPr>
                                    <m:t>,</m:t>
                                  </m:r>
                                  <m:r>
                                    <a:rPr lang="es-PE" sz="2000" b="1" i="1">
                                      <a:latin typeface="Cambria Math" panose="02040503050406030204" pitchFamily="18" charset="0"/>
                                    </a:rPr>
                                    <m:t>𝒕</m:t>
                                  </m:r>
                                </m:sub>
                              </m:sSub>
                            </m:e>
                          </m:d>
                        </m:e>
                      </m:nary>
                    </m:oMath>
                  </m:oMathPara>
                </a14:m>
                <a:endParaRPr lang="es-PE" sz="2000" b="1" dirty="0"/>
              </a:p>
            </p:txBody>
          </p:sp>
        </mc:Choice>
        <mc:Fallback xmlns="">
          <p:sp>
            <p:nvSpPr>
              <p:cNvPr id="4" name="Rectángulo 3"/>
              <p:cNvSpPr>
                <a:spLocks noRot="1" noChangeAspect="1" noMove="1" noResize="1" noEditPoints="1" noAdjustHandles="1" noChangeArrowheads="1" noChangeShapeType="1" noTextEdit="1"/>
              </p:cNvSpPr>
              <p:nvPr/>
            </p:nvSpPr>
            <p:spPr>
              <a:xfrm>
                <a:off x="4097398" y="4212096"/>
                <a:ext cx="2550378" cy="970009"/>
              </a:xfrm>
              <a:prstGeom prst="rect">
                <a:avLst/>
              </a:prstGeom>
              <a:blipFill>
                <a:blip r:embed="rId3"/>
                <a:stretch>
                  <a:fillRect/>
                </a:stretch>
              </a:blipFill>
            </p:spPr>
            <p:txBody>
              <a:bodyPr/>
              <a:lstStyle/>
              <a:p>
                <a:r>
                  <a:rPr lang="es-PE">
                    <a:noFill/>
                  </a:rPr>
                  <a:t> </a:t>
                </a:r>
              </a:p>
            </p:txBody>
          </p:sp>
        </mc:Fallback>
      </mc:AlternateContent>
      <p:sp>
        <p:nvSpPr>
          <p:cNvPr id="8" name="Rectángulo 7"/>
          <p:cNvSpPr/>
          <p:nvPr/>
        </p:nvSpPr>
        <p:spPr>
          <a:xfrm>
            <a:off x="382160" y="4950358"/>
            <a:ext cx="6754089" cy="2015936"/>
          </a:xfrm>
          <a:prstGeom prst="rect">
            <a:avLst/>
          </a:prstGeom>
        </p:spPr>
        <p:txBody>
          <a:bodyPr wrap="square">
            <a:spAutoFit/>
          </a:bodyPr>
          <a:lstStyle/>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a:t>
            </a:r>
            <a:r>
              <a:rPr lang="es-ES" sz="12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Emisiones por deforestación en el año t; tCO2eq/año</a:t>
            </a:r>
            <a:endParaRPr lang="es-P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a:t>
            </a:r>
            <a:r>
              <a:rPr lang="es-ES" sz="12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i,t</a:t>
            </a: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Área deforestada en la eco zona i para establecer la categoría de uso del uso del suelo en el año t; ha/año</a:t>
            </a:r>
            <a:endParaRPr lang="es-P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EF</a:t>
            </a:r>
            <a:r>
              <a:rPr lang="es-ES" sz="12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i,t</a:t>
            </a: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Factor de emisión aplicable a la eco zona i, cuando se convierte en la categoría de uso del suelo en el año t; </a:t>
            </a:r>
            <a:r>
              <a:rPr lang="es-ES" sz="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tC</a:t>
            </a: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/ha</a:t>
            </a:r>
            <a:endParaRPr lang="es-P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i: Eco zona i; sin dimensiones</a:t>
            </a:r>
            <a:endParaRPr lang="es-P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 Número total de eco zonas; sin dimensiones</a:t>
            </a:r>
            <a:endParaRPr lang="es-PE"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5000"/>
              </a:lnSpc>
            </a:pPr>
            <a:r>
              <a:rPr lang="es-ES" sz="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 Un año; sin dimensiones</a:t>
            </a:r>
            <a:endParaRPr lang="es-PE"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nvGraphicFramePr>
        <p:xfrm>
          <a:off x="7720537" y="4036051"/>
          <a:ext cx="3893128" cy="2036974"/>
        </p:xfrm>
        <a:graphic>
          <a:graphicData uri="http://schemas.openxmlformats.org/drawingml/2006/table">
            <a:tbl>
              <a:tblPr firstRow="1" firstCol="1" bandRow="1">
                <a:tableStyleId>{85BE263C-DBD7-4A20-BB59-AAB30ACAA65A}</a:tableStyleId>
              </a:tblPr>
              <a:tblGrid>
                <a:gridCol w="1297710">
                  <a:extLst>
                    <a:ext uri="{9D8B030D-6E8A-4147-A177-3AD203B41FA5}">
                      <a16:colId xmlns:a16="http://schemas.microsoft.com/office/drawing/2014/main" val="1658204881"/>
                    </a:ext>
                  </a:extLst>
                </a:gridCol>
                <a:gridCol w="1141004">
                  <a:extLst>
                    <a:ext uri="{9D8B030D-6E8A-4147-A177-3AD203B41FA5}">
                      <a16:colId xmlns:a16="http://schemas.microsoft.com/office/drawing/2014/main" val="3292973383"/>
                    </a:ext>
                  </a:extLst>
                </a:gridCol>
                <a:gridCol w="1454414">
                  <a:extLst>
                    <a:ext uri="{9D8B030D-6E8A-4147-A177-3AD203B41FA5}">
                      <a16:colId xmlns:a16="http://schemas.microsoft.com/office/drawing/2014/main" val="836687702"/>
                    </a:ext>
                  </a:extLst>
                </a:gridCol>
              </a:tblGrid>
              <a:tr h="401053">
                <a:tc>
                  <a:txBody>
                    <a:bodyPr/>
                    <a:lstStyle/>
                    <a:p>
                      <a:pPr algn="ctr">
                        <a:lnSpc>
                          <a:spcPct val="115000"/>
                        </a:lnSpc>
                        <a:spcAft>
                          <a:spcPts val="0"/>
                        </a:spcAft>
                      </a:pPr>
                      <a:r>
                        <a:rPr lang="es-PE" sz="1400" dirty="0">
                          <a:effectLst/>
                          <a:latin typeface="Gill Sans" panose="020B0604020202020204" charset="0"/>
                        </a:rPr>
                        <a:t>ECOZONA</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Cestimado</a:t>
                      </a:r>
                    </a:p>
                    <a:p>
                      <a:pPr algn="ctr">
                        <a:lnSpc>
                          <a:spcPct val="115000"/>
                        </a:lnSpc>
                        <a:spcAft>
                          <a:spcPts val="0"/>
                        </a:spcAft>
                      </a:pPr>
                      <a:r>
                        <a:rPr lang="es-PE" sz="1400" dirty="0">
                          <a:effectLst/>
                          <a:latin typeface="Gill Sans" panose="020B0604020202020204" charset="0"/>
                        </a:rPr>
                        <a:t>(tC/ha)</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FE (tCO2eq/ha)</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64423172"/>
                  </a:ext>
                </a:extLst>
              </a:tr>
              <a:tr h="401053">
                <a:tc>
                  <a:txBody>
                    <a:bodyPr/>
                    <a:lstStyle/>
                    <a:p>
                      <a:pPr algn="ctr">
                        <a:lnSpc>
                          <a:spcPct val="115000"/>
                        </a:lnSpc>
                        <a:spcAft>
                          <a:spcPts val="0"/>
                        </a:spcAft>
                      </a:pPr>
                      <a:r>
                        <a:rPr lang="es-PE" sz="1400" dirty="0">
                          <a:effectLst/>
                          <a:latin typeface="Gill Sans" panose="020B0604020202020204" charset="0"/>
                        </a:rPr>
                        <a:t>Selva difícil acceso</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119.73</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a:effectLst/>
                          <a:latin typeface="Gill Sans" panose="020B0604020202020204" charset="0"/>
                        </a:rPr>
                        <a:t>439.01</a:t>
                      </a:r>
                      <a:endParaRPr lang="es-PE" sz="140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4321664"/>
                  </a:ext>
                </a:extLst>
              </a:tr>
              <a:tr h="401053">
                <a:tc>
                  <a:txBody>
                    <a:bodyPr/>
                    <a:lstStyle/>
                    <a:p>
                      <a:pPr algn="ctr">
                        <a:lnSpc>
                          <a:spcPct val="115000"/>
                        </a:lnSpc>
                        <a:spcAft>
                          <a:spcPts val="0"/>
                        </a:spcAft>
                      </a:pPr>
                      <a:r>
                        <a:rPr lang="es-PE" sz="1400" dirty="0">
                          <a:effectLst/>
                          <a:latin typeface="Gill Sans" panose="020B0604020202020204" charset="0"/>
                        </a:rPr>
                        <a:t>Selva alta accesible</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103.59</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379.83</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1129339"/>
                  </a:ext>
                </a:extLst>
              </a:tr>
              <a:tr h="282395">
                <a:tc>
                  <a:txBody>
                    <a:bodyPr/>
                    <a:lstStyle/>
                    <a:p>
                      <a:pPr algn="ctr">
                        <a:lnSpc>
                          <a:spcPct val="115000"/>
                        </a:lnSpc>
                        <a:spcAft>
                          <a:spcPts val="0"/>
                        </a:spcAft>
                      </a:pPr>
                      <a:r>
                        <a:rPr lang="es-PE" sz="1400" dirty="0">
                          <a:effectLst/>
                          <a:latin typeface="Gill Sans" panose="020B0604020202020204" charset="0"/>
                        </a:rPr>
                        <a:t>Selva Baja</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a:effectLst/>
                          <a:latin typeface="Gill Sans" panose="020B0604020202020204" charset="0"/>
                        </a:rPr>
                        <a:t>141.96</a:t>
                      </a:r>
                      <a:endParaRPr lang="es-PE" sz="140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520.52</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250877"/>
                  </a:ext>
                </a:extLst>
              </a:tr>
              <a:tr h="282395">
                <a:tc>
                  <a:txBody>
                    <a:bodyPr/>
                    <a:lstStyle/>
                    <a:p>
                      <a:pPr algn="ctr">
                        <a:lnSpc>
                          <a:spcPct val="115000"/>
                        </a:lnSpc>
                        <a:spcAft>
                          <a:spcPts val="0"/>
                        </a:spcAft>
                      </a:pPr>
                      <a:r>
                        <a:rPr lang="es-PE" sz="1400" dirty="0">
                          <a:effectLst/>
                          <a:latin typeface="Gill Sans" panose="020B0604020202020204" charset="0"/>
                        </a:rPr>
                        <a:t>Hidromórfica</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86.48</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PE" sz="1400" dirty="0">
                          <a:effectLst/>
                          <a:latin typeface="Gill Sans" panose="020B0604020202020204" charset="0"/>
                        </a:rPr>
                        <a:t>317.09</a:t>
                      </a:r>
                      <a:endParaRPr lang="es-PE" sz="1400" dirty="0">
                        <a:effectLst/>
                        <a:latin typeface="Gill Sans" panose="020B060402020202020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1251261"/>
                  </a:ext>
                </a:extLst>
              </a:tr>
            </a:tbl>
          </a:graphicData>
        </a:graphic>
      </p:graphicFrame>
      <p:sp>
        <p:nvSpPr>
          <p:cNvPr id="10" name="Rectángulo 9"/>
          <p:cNvSpPr/>
          <p:nvPr/>
        </p:nvSpPr>
        <p:spPr>
          <a:xfrm>
            <a:off x="6882337" y="3424670"/>
            <a:ext cx="5406803" cy="645008"/>
          </a:xfrm>
          <a:prstGeom prst="rect">
            <a:avLst/>
          </a:prstGeom>
        </p:spPr>
        <p:txBody>
          <a:bodyPr wrap="square">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Tabla 2. Existencias de carbono promedio y factores de emisión estimados para las eco-zonas del Perú </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ángulo 11"/>
          <p:cNvSpPr/>
          <p:nvPr/>
        </p:nvSpPr>
        <p:spPr>
          <a:xfrm>
            <a:off x="7367803" y="6280566"/>
            <a:ext cx="4804461" cy="253916"/>
          </a:xfrm>
          <a:prstGeom prst="rect">
            <a:avLst/>
          </a:prstGeom>
        </p:spPr>
        <p:txBody>
          <a:bodyPr wrap="square">
            <a:spAutoFit/>
          </a:bodyPr>
          <a:lstStyle/>
          <a:p>
            <a:r>
              <a:rPr lang="es-PE" sz="1050" dirty="0">
                <a:latin typeface="Times New Roman" panose="02020603050405020304" pitchFamily="18" charset="0"/>
                <a:ea typeface="Calibri" panose="020F0502020204030204" pitchFamily="34" charset="0"/>
              </a:rPr>
              <a:t>Fuente: Inventario Nacional de Gases de Efecto Invernadero – Sector USCUSS, 2014</a:t>
            </a:r>
            <a:endParaRPr lang="es-PE" sz="1050" dirty="0"/>
          </a:p>
        </p:txBody>
      </p:sp>
      <p:sp>
        <p:nvSpPr>
          <p:cNvPr id="13" name="Google Shape;92;p2"/>
          <p:cNvSpPr txBox="1">
            <a:spLocks/>
          </p:cNvSpPr>
          <p:nvPr/>
        </p:nvSpPr>
        <p:spPr>
          <a:xfrm>
            <a:off x="556426" y="936627"/>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Metodología</a:t>
            </a:r>
            <a:endParaRPr lang="es-PE" sz="2000" b="1" dirty="0">
              <a:solidFill>
                <a:srgbClr val="B45F06"/>
              </a:solidFill>
              <a:latin typeface="+mj-lt"/>
              <a:ea typeface="Gill Sans"/>
              <a:cs typeface="Gill Sans"/>
              <a:sym typeface="Gill Sans"/>
            </a:endParaRPr>
          </a:p>
        </p:txBody>
      </p:sp>
      <p:sp>
        <p:nvSpPr>
          <p:cNvPr id="11" name="Rectángulo 10"/>
          <p:cNvSpPr/>
          <p:nvPr/>
        </p:nvSpPr>
        <p:spPr>
          <a:xfrm>
            <a:off x="223200" y="1468993"/>
            <a:ext cx="11745600" cy="1707552"/>
          </a:xfrm>
          <a:prstGeom prst="rect">
            <a:avLst/>
          </a:prstGeom>
        </p:spPr>
        <p:txBody>
          <a:bodyPr wrap="square">
            <a:spAutoFit/>
          </a:bodyPr>
          <a:lstStyle/>
          <a:p>
            <a:pPr algn="just">
              <a:lnSpc>
                <a:spcPct val="125000"/>
              </a:lnSpc>
              <a:spcAft>
                <a:spcPts val="800"/>
              </a:spcAft>
            </a:pPr>
            <a:r>
              <a:rPr lang="es-ES" dirty="0">
                <a:latin typeface="+mn-lt"/>
                <a:ea typeface="Meiryo"/>
                <a:cs typeface="Times New Roman" panose="02020603050405020304" pitchFamily="18" charset="0"/>
              </a:rPr>
              <a:t>Se generaron escenarios considerando la premisa de que, los proyectos de construcción generan mayor deforestación que otros tipos (rehabilitación y mejoramiento) e incluyendo tanto las vías existentes como las proyectadas. Como primer paso, se estimó un porcentaje promedio (Tabla 1) del impacto en la pérdida de bosque durante y posterior a la ejecución de la obra, para lo cual, se identificó dentro de cada muestra departamental aquellas vías construidas en el periodo 2001-2018. Como segundo paso, se agregó a los escenarios E1, E2 y E3, el porcentaje promedio (32%) que representa el impacto que se generaría en la pérdida de bosques por la construcción de las vías, obteniendo como resultados los escenarios: E4 (tendencia +32%), E5 (promedio +32%) y </a:t>
            </a:r>
            <a:r>
              <a:rPr lang="es-ES" b="1" dirty="0">
                <a:latin typeface="+mn-lt"/>
                <a:ea typeface="Meiryo"/>
                <a:cs typeface="Times New Roman" panose="02020603050405020304" pitchFamily="18" charset="0"/>
              </a:rPr>
              <a:t>E6 (promedio de los últimos 10 años +32%).</a:t>
            </a:r>
            <a:endParaRPr lang="es-PE" b="1" dirty="0">
              <a:latin typeface="+mn-lt"/>
              <a:ea typeface="Meiryo"/>
              <a:cs typeface="Times New Roman" panose="02020603050405020304" pitchFamily="18" charset="0"/>
            </a:endParaRPr>
          </a:p>
        </p:txBody>
      </p:sp>
    </p:spTree>
    <p:extLst>
      <p:ext uri="{BB962C8B-B14F-4D97-AF65-F5344CB8AC3E}">
        <p14:creationId xmlns:p14="http://schemas.microsoft.com/office/powerpoint/2010/main" val="4082146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Google Shape;92;p2"/>
          <p:cNvSpPr txBox="1">
            <a:spLocks/>
          </p:cNvSpPr>
          <p:nvPr/>
        </p:nvSpPr>
        <p:spPr>
          <a:xfrm>
            <a:off x="191719" y="-117909"/>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Escenarios</a:t>
            </a:r>
            <a:endParaRPr lang="es-PE" sz="2000" b="1" dirty="0">
              <a:solidFill>
                <a:srgbClr val="B45F06"/>
              </a:solidFill>
              <a:latin typeface="+mj-lt"/>
              <a:ea typeface="Gill Sans"/>
              <a:cs typeface="Gill Sans"/>
              <a:sym typeface="Gill Sans"/>
            </a:endParaRPr>
          </a:p>
        </p:txBody>
      </p:sp>
      <p:sp>
        <p:nvSpPr>
          <p:cNvPr id="7" name="Google Shape;93;p2"/>
          <p:cNvSpPr/>
          <p:nvPr/>
        </p:nvSpPr>
        <p:spPr>
          <a:xfrm>
            <a:off x="185914" y="1794168"/>
            <a:ext cx="11820172" cy="1569620"/>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dirty="0">
                <a:solidFill>
                  <a:schemeClr val="tx1"/>
                </a:solidFill>
                <a:latin typeface="+mn-lt"/>
                <a:cs typeface="Times New Roman" panose="02020603050405020304" pitchFamily="18" charset="0"/>
              </a:rPr>
              <a:t>El escenario de línea base, considera que los proyectos viales (carreteras) que se desarrollen a partir del 2019 siguen careciendo de una adecuada planificación y gestión del territorio, por consecuencia las áreas deforestadas se incrementarían.</a:t>
            </a:r>
          </a:p>
          <a:p>
            <a:pPr marL="114300" algn="just">
              <a:buClr>
                <a:srgbClr val="B45F06"/>
              </a:buClr>
              <a:buSzPts val="1800"/>
            </a:pPr>
            <a:endParaRPr lang="es-PE" sz="1600" dirty="0">
              <a:solidFill>
                <a:schemeClr val="tx1"/>
              </a:solidFill>
              <a:latin typeface="+mn-lt"/>
              <a:cs typeface="Times New Roman" panose="02020603050405020304" pitchFamily="18" charset="0"/>
            </a:endParaRPr>
          </a:p>
          <a:p>
            <a:pPr marL="114300" algn="just">
              <a:buClr>
                <a:srgbClr val="B45F06"/>
              </a:buClr>
              <a:buSzPts val="1800"/>
            </a:pPr>
            <a:r>
              <a:rPr lang="es-PE" sz="1600" dirty="0">
                <a:solidFill>
                  <a:schemeClr val="tx1"/>
                </a:solidFill>
                <a:latin typeface="+mn-lt"/>
                <a:cs typeface="Times New Roman" panose="02020603050405020304" pitchFamily="18" charset="0"/>
              </a:rPr>
              <a:t>Para la proyección de áreas deforestadas en el periodo 2019-2030, se utilizaron los resultados del modelo de Análisis de Riesgo elaborado por DAR, en relación al modelo de predicción del promedio de los últimos 10 años con un incremento del 32%. </a:t>
            </a:r>
          </a:p>
        </p:txBody>
      </p:sp>
      <p:sp>
        <p:nvSpPr>
          <p:cNvPr id="15" name="Google Shape;92;p2"/>
          <p:cNvSpPr txBox="1">
            <a:spLocks/>
          </p:cNvSpPr>
          <p:nvPr/>
        </p:nvSpPr>
        <p:spPr>
          <a:xfrm>
            <a:off x="611942" y="855703"/>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n-lt"/>
                <a:ea typeface="Gill Sans"/>
                <a:cs typeface="Gill Sans"/>
                <a:sym typeface="Gill Sans"/>
              </a:rPr>
              <a:t>Escenario Base</a:t>
            </a:r>
            <a:endParaRPr lang="es-PE" sz="2000" b="1" dirty="0">
              <a:solidFill>
                <a:srgbClr val="B45F06"/>
              </a:solidFill>
              <a:latin typeface="+mn-lt"/>
              <a:ea typeface="Gill Sans"/>
              <a:cs typeface="Gill Sans"/>
              <a:sym typeface="Gill Sans"/>
            </a:endParaRPr>
          </a:p>
        </p:txBody>
      </p:sp>
      <p:graphicFrame>
        <p:nvGraphicFramePr>
          <p:cNvPr id="18" name="Tabla 17"/>
          <p:cNvGraphicFramePr>
            <a:graphicFrameLocks noGrp="1"/>
          </p:cNvGraphicFramePr>
          <p:nvPr/>
        </p:nvGraphicFramePr>
        <p:xfrm>
          <a:off x="594323" y="3853559"/>
          <a:ext cx="5063835" cy="1917567"/>
        </p:xfrm>
        <a:graphic>
          <a:graphicData uri="http://schemas.openxmlformats.org/drawingml/2006/table">
            <a:tbl>
              <a:tblPr/>
              <a:tblGrid>
                <a:gridCol w="1012767">
                  <a:extLst>
                    <a:ext uri="{9D8B030D-6E8A-4147-A177-3AD203B41FA5}">
                      <a16:colId xmlns:a16="http://schemas.microsoft.com/office/drawing/2014/main" val="2529434245"/>
                    </a:ext>
                  </a:extLst>
                </a:gridCol>
                <a:gridCol w="1012767">
                  <a:extLst>
                    <a:ext uri="{9D8B030D-6E8A-4147-A177-3AD203B41FA5}">
                      <a16:colId xmlns:a16="http://schemas.microsoft.com/office/drawing/2014/main" val="206984124"/>
                    </a:ext>
                  </a:extLst>
                </a:gridCol>
                <a:gridCol w="1012767">
                  <a:extLst>
                    <a:ext uri="{9D8B030D-6E8A-4147-A177-3AD203B41FA5}">
                      <a16:colId xmlns:a16="http://schemas.microsoft.com/office/drawing/2014/main" val="2587456330"/>
                    </a:ext>
                  </a:extLst>
                </a:gridCol>
                <a:gridCol w="1012767">
                  <a:extLst>
                    <a:ext uri="{9D8B030D-6E8A-4147-A177-3AD203B41FA5}">
                      <a16:colId xmlns:a16="http://schemas.microsoft.com/office/drawing/2014/main" val="1207151891"/>
                    </a:ext>
                  </a:extLst>
                </a:gridCol>
                <a:gridCol w="1012767">
                  <a:extLst>
                    <a:ext uri="{9D8B030D-6E8A-4147-A177-3AD203B41FA5}">
                      <a16:colId xmlns:a16="http://schemas.microsoft.com/office/drawing/2014/main" val="715166514"/>
                    </a:ext>
                  </a:extLst>
                </a:gridCol>
              </a:tblGrid>
              <a:tr h="473454">
                <a:tc>
                  <a:txBody>
                    <a:bodyPr/>
                    <a:lstStyle/>
                    <a:p>
                      <a:pPr algn="ctr" fontAlgn="b"/>
                      <a:r>
                        <a:rPr lang="es-PE" sz="1600" b="1" i="0" u="none" strike="noStrike" dirty="0">
                          <a:solidFill>
                            <a:srgbClr val="000000"/>
                          </a:solidFill>
                          <a:effectLst/>
                          <a:latin typeface="Times New Roman" panose="02020603050405020304" pitchFamily="18" charset="0"/>
                        </a:rPr>
                        <a:t>buffer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PE" sz="1600" b="1" i="0" u="none" strike="noStrike" dirty="0">
                          <a:solidFill>
                            <a:srgbClr val="000000"/>
                          </a:solidFill>
                          <a:effectLst/>
                          <a:latin typeface="Times New Roman" panose="02020603050405020304" pitchFamily="18" charset="0"/>
                        </a:rPr>
                        <a:t>San Martín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PE" sz="1600" b="1" i="0" u="none" strike="noStrike" dirty="0">
                          <a:solidFill>
                            <a:srgbClr val="000000"/>
                          </a:solidFill>
                          <a:effectLst/>
                          <a:latin typeface="Times New Roman" panose="02020603050405020304" pitchFamily="18" charset="0"/>
                        </a:rPr>
                        <a:t>Loreto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PE" sz="1600" b="1" i="0" u="none" strike="noStrike" dirty="0">
                          <a:solidFill>
                            <a:srgbClr val="000000"/>
                          </a:solidFill>
                          <a:effectLst/>
                          <a:latin typeface="Times New Roman" panose="02020603050405020304" pitchFamily="18" charset="0"/>
                        </a:rPr>
                        <a:t>Ucayali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s-PE" sz="1600" b="1" i="0" u="none" strike="noStrike" dirty="0">
                          <a:solidFill>
                            <a:srgbClr val="000000"/>
                          </a:solidFill>
                          <a:effectLst/>
                          <a:latin typeface="Times New Roman" panose="02020603050405020304" pitchFamily="18" charset="0"/>
                        </a:rPr>
                        <a:t>TOTAL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306586043"/>
                  </a:ext>
                </a:extLst>
              </a:tr>
              <a:tr h="473454">
                <a:tc>
                  <a:txBody>
                    <a:bodyPr/>
                    <a:lstStyle/>
                    <a:p>
                      <a:pPr algn="ctr" fontAlgn="b"/>
                      <a:r>
                        <a:rPr lang="es-PE" sz="1600" b="1" i="0" u="none" strike="noStrike" dirty="0">
                          <a:solidFill>
                            <a:srgbClr val="000000"/>
                          </a:solidFill>
                          <a:effectLst/>
                          <a:latin typeface="Times New Roman" panose="02020603050405020304" pitchFamily="18" charset="0"/>
                        </a:rPr>
                        <a:t>1km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40,303.89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13,885.20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solidFill>
                            <a:srgbClr val="000000"/>
                          </a:solidFill>
                          <a:effectLst/>
                          <a:latin typeface="Times New Roman" panose="02020603050405020304" pitchFamily="18" charset="0"/>
                        </a:rPr>
                        <a:t>39,084.57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16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9376995"/>
                  </a:ext>
                </a:extLst>
              </a:tr>
              <a:tr h="473454">
                <a:tc>
                  <a:txBody>
                    <a:bodyPr/>
                    <a:lstStyle/>
                    <a:p>
                      <a:pPr algn="ctr" fontAlgn="b"/>
                      <a:r>
                        <a:rPr lang="es-PE" sz="1600" b="1" i="0" u="none" strike="noStrike" dirty="0">
                          <a:solidFill>
                            <a:srgbClr val="000000"/>
                          </a:solidFill>
                          <a:effectLst/>
                          <a:latin typeface="Times New Roman" panose="02020603050405020304" pitchFamily="18" charset="0"/>
                        </a:rPr>
                        <a:t>2km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solidFill>
                            <a:srgbClr val="000000"/>
                          </a:solidFill>
                          <a:effectLst/>
                          <a:latin typeface="Times New Roman" panose="02020603050405020304" pitchFamily="18" charset="0"/>
                        </a:rPr>
                        <a:t>43,151.85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26,108.10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36,162.90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PE" sz="1600" b="0" i="0" u="none" strike="noStrike">
                        <a:solidFill>
                          <a:srgbClr val="000000"/>
                        </a:solidFill>
                        <a:effectLst/>
                        <a:latin typeface="Times New Roman" panose="02020603050405020304" pitchFamily="18"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1106952"/>
                  </a:ext>
                </a:extLst>
              </a:tr>
              <a:tr h="473454">
                <a:tc>
                  <a:txBody>
                    <a:bodyPr/>
                    <a:lstStyle/>
                    <a:p>
                      <a:pPr algn="ctr" fontAlgn="b"/>
                      <a:r>
                        <a:rPr lang="es-PE" sz="1600" b="1" i="0" u="none" strike="noStrike" dirty="0">
                          <a:solidFill>
                            <a:srgbClr val="000000"/>
                          </a:solidFill>
                          <a:effectLst/>
                          <a:latin typeface="Times New Roman" panose="02020603050405020304" pitchFamily="18" charset="0"/>
                        </a:rPr>
                        <a:t>5km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a:solidFill>
                            <a:srgbClr val="000000"/>
                          </a:solidFill>
                          <a:effectLst/>
                          <a:latin typeface="Times New Roman" panose="02020603050405020304" pitchFamily="18" charset="0"/>
                        </a:rPr>
                        <a:t>112,116.06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56,813.67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600" b="0" i="0" u="none" strike="noStrike" dirty="0">
                          <a:solidFill>
                            <a:srgbClr val="000000"/>
                          </a:solidFill>
                          <a:effectLst/>
                          <a:latin typeface="Times New Roman" panose="02020603050405020304" pitchFamily="18" charset="0"/>
                        </a:rPr>
                        <a:t>82,808.10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E" sz="1600" b="1" i="0" u="none" strike="noStrike" dirty="0">
                          <a:solidFill>
                            <a:srgbClr val="000000"/>
                          </a:solidFill>
                          <a:effectLst/>
                          <a:latin typeface="Times New Roman" panose="02020603050405020304" pitchFamily="18" charset="0"/>
                        </a:rPr>
                        <a:t>251,737.83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34389601"/>
                  </a:ext>
                </a:extLst>
              </a:tr>
            </a:tbl>
          </a:graphicData>
        </a:graphic>
      </p:graphicFrame>
      <p:sp>
        <p:nvSpPr>
          <p:cNvPr id="19" name="Rectángulo 18"/>
          <p:cNvSpPr/>
          <p:nvPr/>
        </p:nvSpPr>
        <p:spPr>
          <a:xfrm>
            <a:off x="-185914" y="3465664"/>
            <a:ext cx="6096000" cy="361637"/>
          </a:xfrm>
          <a:prstGeom prst="rect">
            <a:avLst/>
          </a:prstGeom>
        </p:spPr>
        <p:txBody>
          <a:bodyPr>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Tabla 3. Deforestación por carreteras existentes 2001-2018 (Ha)</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4" name="Gráfico 13"/>
          <p:cNvGraphicFramePr>
            <a:graphicFrameLocks/>
          </p:cNvGraphicFramePr>
          <p:nvPr/>
        </p:nvGraphicFramePr>
        <p:xfrm>
          <a:off x="5751115" y="3279344"/>
          <a:ext cx="6257925" cy="29146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2106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13234"/>
            <a:ext cx="12197953" cy="6858000"/>
          </a:xfrm>
          <a:prstGeom prst="rect">
            <a:avLst/>
          </a:prstGeom>
          <a:noFill/>
          <a:ln>
            <a:noFill/>
          </a:ln>
        </p:spPr>
      </p:pic>
      <p:sp>
        <p:nvSpPr>
          <p:cNvPr id="6" name="Google Shape;92;p2"/>
          <p:cNvSpPr txBox="1">
            <a:spLocks/>
          </p:cNvSpPr>
          <p:nvPr/>
        </p:nvSpPr>
        <p:spPr>
          <a:xfrm>
            <a:off x="93796" y="-2009"/>
            <a:ext cx="6798631" cy="133212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800" b="1" dirty="0">
                <a:solidFill>
                  <a:srgbClr val="B45F06"/>
                </a:solidFill>
                <a:latin typeface="+mj-lt"/>
                <a:ea typeface="Gill Sans"/>
                <a:cs typeface="Gill Sans"/>
                <a:sym typeface="Gill Sans"/>
              </a:rPr>
              <a:t>Estimación de las Emisiones CO</a:t>
            </a:r>
            <a:r>
              <a:rPr lang="es-PE" sz="2400" b="1" dirty="0">
                <a:solidFill>
                  <a:srgbClr val="B45F06"/>
                </a:solidFill>
                <a:latin typeface="+mj-lt"/>
                <a:ea typeface="Gill Sans"/>
                <a:cs typeface="Gill Sans"/>
                <a:sym typeface="Gill Sans"/>
              </a:rPr>
              <a:t>2</a:t>
            </a:r>
          </a:p>
        </p:txBody>
      </p:sp>
      <p:sp>
        <p:nvSpPr>
          <p:cNvPr id="10" name="Rectángulo 9"/>
          <p:cNvSpPr/>
          <p:nvPr/>
        </p:nvSpPr>
        <p:spPr>
          <a:xfrm>
            <a:off x="7317852" y="6519175"/>
            <a:ext cx="4692238" cy="361637"/>
          </a:xfrm>
          <a:prstGeom prst="rect">
            <a:avLst/>
          </a:prstGeom>
        </p:spPr>
        <p:txBody>
          <a:bodyPr wrap="square">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Figura 4. Mapa Actual del Impacto Vial en Loreto</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92;p2"/>
          <p:cNvSpPr txBox="1">
            <a:spLocks/>
          </p:cNvSpPr>
          <p:nvPr/>
        </p:nvSpPr>
        <p:spPr>
          <a:xfrm>
            <a:off x="468656" y="933123"/>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Loreto</a:t>
            </a:r>
            <a:endParaRPr lang="es-PE" sz="2000" b="1" dirty="0">
              <a:solidFill>
                <a:srgbClr val="B45F06"/>
              </a:solidFill>
              <a:latin typeface="+mj-lt"/>
              <a:ea typeface="Gill Sans"/>
              <a:cs typeface="Gill Sans"/>
              <a:sym typeface="Gill Sans"/>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3124" y="91867"/>
            <a:ext cx="4905080" cy="6430421"/>
          </a:xfrm>
          <a:prstGeom prst="rect">
            <a:avLst/>
          </a:prstGeom>
        </p:spPr>
      </p:pic>
      <p:graphicFrame>
        <p:nvGraphicFramePr>
          <p:cNvPr id="14" name="Gráfico 13"/>
          <p:cNvGraphicFramePr>
            <a:graphicFrameLocks/>
          </p:cNvGraphicFramePr>
          <p:nvPr/>
        </p:nvGraphicFramePr>
        <p:xfrm>
          <a:off x="1024110" y="1556640"/>
          <a:ext cx="5186214" cy="3500877"/>
        </p:xfrm>
        <a:graphic>
          <a:graphicData uri="http://schemas.openxmlformats.org/drawingml/2006/chart">
            <c:chart xmlns:c="http://schemas.openxmlformats.org/drawingml/2006/chart" xmlns:r="http://schemas.openxmlformats.org/officeDocument/2006/relationships" r:id="rId4"/>
          </a:graphicData>
        </a:graphic>
      </p:graphicFrame>
      <p:sp>
        <p:nvSpPr>
          <p:cNvPr id="15" name="Google Shape;93;p2"/>
          <p:cNvSpPr/>
          <p:nvPr/>
        </p:nvSpPr>
        <p:spPr>
          <a:xfrm>
            <a:off x="288558" y="5100553"/>
            <a:ext cx="6740737" cy="1569620"/>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b="1" dirty="0">
                <a:solidFill>
                  <a:srgbClr val="FF0000"/>
                </a:solidFill>
                <a:latin typeface="+mn-lt"/>
                <a:cs typeface="Times New Roman" panose="02020603050405020304" pitchFamily="18" charset="0"/>
              </a:rPr>
              <a:t>Loreto ha perdido </a:t>
            </a:r>
            <a:r>
              <a:rPr lang="es-PE" sz="1600" dirty="0">
                <a:solidFill>
                  <a:schemeClr val="tx1"/>
                </a:solidFill>
                <a:latin typeface="+mn-lt"/>
                <a:cs typeface="Times New Roman" panose="02020603050405020304" pitchFamily="18" charset="0"/>
              </a:rPr>
              <a:t>del 2001 al 2018, </a:t>
            </a:r>
            <a:r>
              <a:rPr lang="es-PE" sz="1600" b="1" dirty="0">
                <a:solidFill>
                  <a:srgbClr val="FF0000"/>
                </a:solidFill>
                <a:latin typeface="+mn-lt"/>
              </a:rPr>
              <a:t>56,813.67 Ha de bosques </a:t>
            </a:r>
            <a:r>
              <a:rPr lang="es-PE" sz="1600" dirty="0">
                <a:latin typeface="+mn-lt"/>
              </a:rPr>
              <a:t>por la ejecución de algún tipo de proyecto vial, lo que </a:t>
            </a:r>
            <a:r>
              <a:rPr lang="es-PE" sz="1600" b="1" dirty="0">
                <a:solidFill>
                  <a:srgbClr val="FF0000"/>
                </a:solidFill>
                <a:latin typeface="+mn-lt"/>
              </a:rPr>
              <a:t>equivale a la emisión de 27.73 MtCO2.</a:t>
            </a:r>
          </a:p>
          <a:p>
            <a:pPr marL="114300" algn="just">
              <a:buClr>
                <a:srgbClr val="B45F06"/>
              </a:buClr>
              <a:buSzPts val="1800"/>
            </a:pPr>
            <a:endParaRPr lang="es-PE" sz="1600" dirty="0">
              <a:solidFill>
                <a:srgbClr val="CC6600"/>
              </a:solidFill>
              <a:latin typeface="+mn-lt"/>
              <a:ea typeface="Gill Sans"/>
              <a:cs typeface="Gill Sans"/>
              <a:sym typeface="Gill Sans"/>
            </a:endParaRPr>
          </a:p>
          <a:p>
            <a:pPr marL="114300" algn="just">
              <a:buClr>
                <a:srgbClr val="B45F06"/>
              </a:buClr>
              <a:buSzPts val="1800"/>
            </a:pPr>
            <a:r>
              <a:rPr lang="es-PE" sz="1600" dirty="0">
                <a:solidFill>
                  <a:schemeClr val="tx1"/>
                </a:solidFill>
                <a:latin typeface="+mn-lt"/>
                <a:ea typeface="Gill Sans"/>
                <a:cs typeface="Times New Roman" panose="02020603050405020304" pitchFamily="18" charset="0"/>
                <a:sym typeface="Gill Sans"/>
              </a:rPr>
              <a:t>Si no se hace nada al respecto, </a:t>
            </a:r>
            <a:r>
              <a:rPr lang="es-PE" sz="1600" b="1" dirty="0">
                <a:solidFill>
                  <a:schemeClr val="tx1"/>
                </a:solidFill>
                <a:latin typeface="+mn-lt"/>
                <a:ea typeface="Gill Sans"/>
                <a:cs typeface="Times New Roman" panose="02020603050405020304" pitchFamily="18" charset="0"/>
                <a:sym typeface="Gill Sans"/>
              </a:rPr>
              <a:t>puede llegar a perder 33,921 Ha de bosque </a:t>
            </a:r>
            <a:r>
              <a:rPr lang="es-PE" sz="1600" dirty="0">
                <a:solidFill>
                  <a:schemeClr val="tx1"/>
                </a:solidFill>
                <a:latin typeface="+mn-lt"/>
                <a:ea typeface="Gill Sans"/>
                <a:cs typeface="Times New Roman" panose="02020603050405020304" pitchFamily="18" charset="0"/>
                <a:sym typeface="Gill Sans"/>
              </a:rPr>
              <a:t>del 2019-2030, </a:t>
            </a:r>
            <a:r>
              <a:rPr lang="es-PE" sz="1600" b="1" dirty="0">
                <a:solidFill>
                  <a:schemeClr val="tx1"/>
                </a:solidFill>
                <a:latin typeface="+mn-lt"/>
                <a:ea typeface="Gill Sans"/>
                <a:cs typeface="Times New Roman" panose="02020603050405020304" pitchFamily="18" charset="0"/>
                <a:sym typeface="Gill Sans"/>
              </a:rPr>
              <a:t>emitiendo 15.31 MtCO2.</a:t>
            </a:r>
            <a:endParaRPr sz="1600" b="1" dirty="0">
              <a:solidFill>
                <a:schemeClr val="tx1"/>
              </a:solidFill>
              <a:latin typeface="+mn-lt"/>
              <a:ea typeface="Gill Sans"/>
              <a:cs typeface="Times New Roman" panose="02020603050405020304" pitchFamily="18" charset="0"/>
              <a:sym typeface="Gill Sans"/>
            </a:endParaRPr>
          </a:p>
        </p:txBody>
      </p:sp>
    </p:spTree>
    <p:extLst>
      <p:ext uri="{BB962C8B-B14F-4D97-AF65-F5344CB8AC3E}">
        <p14:creationId xmlns:p14="http://schemas.microsoft.com/office/powerpoint/2010/main" val="263945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13234"/>
            <a:ext cx="12197953" cy="6858000"/>
          </a:xfrm>
          <a:prstGeom prst="rect">
            <a:avLst/>
          </a:prstGeom>
          <a:noFill/>
          <a:ln>
            <a:noFill/>
          </a:ln>
        </p:spPr>
      </p:pic>
      <p:sp>
        <p:nvSpPr>
          <p:cNvPr id="6" name="Google Shape;92;p2"/>
          <p:cNvSpPr txBox="1">
            <a:spLocks/>
          </p:cNvSpPr>
          <p:nvPr/>
        </p:nvSpPr>
        <p:spPr>
          <a:xfrm>
            <a:off x="114787" y="-29802"/>
            <a:ext cx="6798631" cy="133212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Estimación de las Emisiones CO2</a:t>
            </a:r>
          </a:p>
        </p:txBody>
      </p:sp>
      <p:sp>
        <p:nvSpPr>
          <p:cNvPr id="10" name="Rectángulo 9"/>
          <p:cNvSpPr/>
          <p:nvPr/>
        </p:nvSpPr>
        <p:spPr>
          <a:xfrm>
            <a:off x="7150921" y="6542208"/>
            <a:ext cx="4970032" cy="361637"/>
          </a:xfrm>
          <a:prstGeom prst="rect">
            <a:avLst/>
          </a:prstGeom>
        </p:spPr>
        <p:txBody>
          <a:bodyPr wrap="square">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Figura 5. Mapa Actual del Impacto Vial en San Martín</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92;p2"/>
          <p:cNvSpPr txBox="1">
            <a:spLocks/>
          </p:cNvSpPr>
          <p:nvPr/>
        </p:nvSpPr>
        <p:spPr>
          <a:xfrm>
            <a:off x="333185" y="858475"/>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San Martín</a:t>
            </a:r>
            <a:endParaRPr lang="es-PE" sz="2000" b="1" dirty="0">
              <a:solidFill>
                <a:srgbClr val="B45F06"/>
              </a:solidFill>
              <a:latin typeface="+mj-lt"/>
              <a:ea typeface="Gill Sans"/>
              <a:cs typeface="Gill Sans"/>
              <a:sym typeface="Gill Sans"/>
            </a:endParaRPr>
          </a:p>
        </p:txBody>
      </p:sp>
      <p:sp>
        <p:nvSpPr>
          <p:cNvPr id="15" name="Google Shape;93;p2"/>
          <p:cNvSpPr/>
          <p:nvPr/>
        </p:nvSpPr>
        <p:spPr>
          <a:xfrm>
            <a:off x="333185" y="4988649"/>
            <a:ext cx="6740737" cy="1569620"/>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b="1" dirty="0">
                <a:solidFill>
                  <a:srgbClr val="FF0000"/>
                </a:solidFill>
                <a:latin typeface="+mn-lt"/>
                <a:cs typeface="Times New Roman" panose="02020603050405020304" pitchFamily="18" charset="0"/>
              </a:rPr>
              <a:t>San Martín ha perdido</a:t>
            </a:r>
            <a:r>
              <a:rPr lang="es-PE" sz="1600" dirty="0">
                <a:solidFill>
                  <a:schemeClr val="tx1"/>
                </a:solidFill>
                <a:latin typeface="+mn-lt"/>
                <a:cs typeface="Times New Roman" panose="02020603050405020304" pitchFamily="18" charset="0"/>
              </a:rPr>
              <a:t> del 2001 al 2018, </a:t>
            </a:r>
            <a:r>
              <a:rPr lang="es-PE" sz="1600" b="1" dirty="0">
                <a:solidFill>
                  <a:srgbClr val="FF0000"/>
                </a:solidFill>
                <a:latin typeface="+mn-lt"/>
              </a:rPr>
              <a:t>112,116 Ha de bosques </a:t>
            </a:r>
            <a:r>
              <a:rPr lang="es-PE" sz="1600" dirty="0">
                <a:latin typeface="+mn-lt"/>
              </a:rPr>
              <a:t>por la ejecución de algún tipo de proyecto vial, lo que </a:t>
            </a:r>
            <a:r>
              <a:rPr lang="es-PE" sz="1600" b="1" dirty="0">
                <a:solidFill>
                  <a:srgbClr val="FF0000"/>
                </a:solidFill>
                <a:latin typeface="+mn-lt"/>
              </a:rPr>
              <a:t>equivale a la emisión de 56 MtCO2.</a:t>
            </a:r>
          </a:p>
          <a:p>
            <a:pPr marL="114300" algn="just">
              <a:buClr>
                <a:srgbClr val="B45F06"/>
              </a:buClr>
              <a:buSzPts val="1800"/>
            </a:pPr>
            <a:endParaRPr lang="es-PE" sz="1600" dirty="0">
              <a:solidFill>
                <a:srgbClr val="CC6600"/>
              </a:solidFill>
              <a:latin typeface="+mn-lt"/>
              <a:ea typeface="Gill Sans"/>
              <a:cs typeface="Gill Sans"/>
              <a:sym typeface="Gill Sans"/>
            </a:endParaRPr>
          </a:p>
          <a:p>
            <a:pPr marL="114300" algn="just">
              <a:buClr>
                <a:srgbClr val="B45F06"/>
              </a:buClr>
              <a:buSzPts val="1800"/>
            </a:pPr>
            <a:r>
              <a:rPr lang="es-PE" sz="1600" dirty="0">
                <a:solidFill>
                  <a:schemeClr val="tx1"/>
                </a:solidFill>
                <a:latin typeface="+mn-lt"/>
                <a:ea typeface="Gill Sans"/>
                <a:cs typeface="Times New Roman" panose="02020603050405020304" pitchFamily="18" charset="0"/>
                <a:sym typeface="Gill Sans"/>
              </a:rPr>
              <a:t>Si no se hace nada al respecto, </a:t>
            </a:r>
            <a:r>
              <a:rPr lang="es-PE" sz="1600" b="1" dirty="0">
                <a:solidFill>
                  <a:schemeClr val="tx1"/>
                </a:solidFill>
                <a:latin typeface="+mn-lt"/>
                <a:ea typeface="Gill Sans"/>
                <a:cs typeface="Times New Roman" panose="02020603050405020304" pitchFamily="18" charset="0"/>
                <a:sym typeface="Gill Sans"/>
              </a:rPr>
              <a:t>puede llegar a perder 32,952 Ha de bosque </a:t>
            </a:r>
            <a:r>
              <a:rPr lang="es-PE" sz="1600" dirty="0">
                <a:solidFill>
                  <a:schemeClr val="tx1"/>
                </a:solidFill>
                <a:latin typeface="+mn-lt"/>
                <a:ea typeface="Gill Sans"/>
                <a:cs typeface="Times New Roman" panose="02020603050405020304" pitchFamily="18" charset="0"/>
                <a:sym typeface="Gill Sans"/>
              </a:rPr>
              <a:t>del 2019-2030, </a:t>
            </a:r>
            <a:r>
              <a:rPr lang="es-PE" sz="1600" b="1" dirty="0">
                <a:solidFill>
                  <a:schemeClr val="tx1"/>
                </a:solidFill>
                <a:latin typeface="+mn-lt"/>
                <a:ea typeface="Gill Sans"/>
                <a:cs typeface="Times New Roman" panose="02020603050405020304" pitchFamily="18" charset="0"/>
                <a:sym typeface="Gill Sans"/>
              </a:rPr>
              <a:t>emitiendo 14.87 MtCO2.</a:t>
            </a:r>
            <a:endParaRPr sz="1600" b="1" dirty="0">
              <a:solidFill>
                <a:schemeClr val="tx1"/>
              </a:solidFill>
              <a:latin typeface="+mn-lt"/>
              <a:ea typeface="Gill Sans"/>
              <a:cs typeface="Times New Roman" panose="02020603050405020304" pitchFamily="18" charset="0"/>
              <a:sym typeface="Gill Sans"/>
            </a:endParaRPr>
          </a:p>
        </p:txBody>
      </p:sp>
      <p:graphicFrame>
        <p:nvGraphicFramePr>
          <p:cNvPr id="16" name="Gráfico 15"/>
          <p:cNvGraphicFramePr>
            <a:graphicFrameLocks/>
          </p:cNvGraphicFramePr>
          <p:nvPr/>
        </p:nvGraphicFramePr>
        <p:xfrm>
          <a:off x="1039200" y="1649049"/>
          <a:ext cx="5328709" cy="32938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2064" y="85999"/>
            <a:ext cx="4988889" cy="6456209"/>
          </a:xfrm>
          <a:prstGeom prst="rect">
            <a:avLst/>
          </a:prstGeom>
        </p:spPr>
      </p:pic>
    </p:spTree>
    <p:extLst>
      <p:ext uri="{BB962C8B-B14F-4D97-AF65-F5344CB8AC3E}">
        <p14:creationId xmlns:p14="http://schemas.microsoft.com/office/powerpoint/2010/main" val="1023459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13234"/>
            <a:ext cx="12197953" cy="6858000"/>
          </a:xfrm>
          <a:prstGeom prst="rect">
            <a:avLst/>
          </a:prstGeom>
          <a:noFill/>
          <a:ln>
            <a:noFill/>
          </a:ln>
        </p:spPr>
      </p:pic>
      <p:sp>
        <p:nvSpPr>
          <p:cNvPr id="6" name="Google Shape;92;p2"/>
          <p:cNvSpPr txBox="1">
            <a:spLocks/>
          </p:cNvSpPr>
          <p:nvPr/>
        </p:nvSpPr>
        <p:spPr>
          <a:xfrm>
            <a:off x="1" y="-29802"/>
            <a:ext cx="5125914" cy="133212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Estimación de las Emisiones CO2</a:t>
            </a:r>
          </a:p>
        </p:txBody>
      </p:sp>
      <p:sp>
        <p:nvSpPr>
          <p:cNvPr id="10" name="Rectángulo 9"/>
          <p:cNvSpPr/>
          <p:nvPr/>
        </p:nvSpPr>
        <p:spPr>
          <a:xfrm>
            <a:off x="6186526" y="4861510"/>
            <a:ext cx="6096000" cy="361637"/>
          </a:xfrm>
          <a:prstGeom prst="rect">
            <a:avLst/>
          </a:prstGeom>
        </p:spPr>
        <p:txBody>
          <a:bodyPr>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Figura 6. Mapa Actual del Impacto Vial en Ucayali</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92;p2"/>
          <p:cNvSpPr txBox="1">
            <a:spLocks/>
          </p:cNvSpPr>
          <p:nvPr/>
        </p:nvSpPr>
        <p:spPr>
          <a:xfrm>
            <a:off x="219773" y="803157"/>
            <a:ext cx="354700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Ucayali</a:t>
            </a:r>
            <a:endParaRPr lang="es-PE" sz="2000" b="1" dirty="0">
              <a:solidFill>
                <a:srgbClr val="B45F06"/>
              </a:solidFill>
              <a:latin typeface="+mj-lt"/>
              <a:ea typeface="Gill Sans"/>
              <a:cs typeface="Gill Sans"/>
              <a:sym typeface="Gill Sans"/>
            </a:endParaRPr>
          </a:p>
        </p:txBody>
      </p:sp>
      <p:sp>
        <p:nvSpPr>
          <p:cNvPr id="15" name="Google Shape;93;p2"/>
          <p:cNvSpPr/>
          <p:nvPr/>
        </p:nvSpPr>
        <p:spPr>
          <a:xfrm>
            <a:off x="333185" y="4988649"/>
            <a:ext cx="6740737" cy="1569620"/>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b="1" dirty="0">
                <a:solidFill>
                  <a:srgbClr val="FF0000"/>
                </a:solidFill>
                <a:latin typeface="+mn-lt"/>
                <a:cs typeface="Times New Roman" panose="02020603050405020304" pitchFamily="18" charset="0"/>
              </a:rPr>
              <a:t>Ucayali ha perdido</a:t>
            </a:r>
            <a:r>
              <a:rPr lang="es-PE" sz="1600" dirty="0">
                <a:solidFill>
                  <a:schemeClr val="tx1"/>
                </a:solidFill>
                <a:latin typeface="+mn-lt"/>
                <a:cs typeface="Times New Roman" panose="02020603050405020304" pitchFamily="18" charset="0"/>
              </a:rPr>
              <a:t> del 2001 al 2018, </a:t>
            </a:r>
            <a:r>
              <a:rPr lang="es-PE" sz="1600" b="1" dirty="0">
                <a:solidFill>
                  <a:srgbClr val="FF0000"/>
                </a:solidFill>
                <a:latin typeface="+mn-lt"/>
              </a:rPr>
              <a:t>82,808 Ha de bosques </a:t>
            </a:r>
            <a:r>
              <a:rPr lang="es-PE" sz="1600" dirty="0">
                <a:latin typeface="+mn-lt"/>
              </a:rPr>
              <a:t>por la ejecución de algún tipo de proyecto vial, lo que </a:t>
            </a:r>
            <a:r>
              <a:rPr lang="es-PE" sz="1600" b="1" dirty="0">
                <a:solidFill>
                  <a:srgbClr val="FF0000"/>
                </a:solidFill>
                <a:latin typeface="+mn-lt"/>
              </a:rPr>
              <a:t>equivale a la emisión de 42.40 MtCO2.</a:t>
            </a:r>
          </a:p>
          <a:p>
            <a:pPr marL="114300" algn="just">
              <a:buClr>
                <a:srgbClr val="B45F06"/>
              </a:buClr>
              <a:buSzPts val="1800"/>
            </a:pPr>
            <a:endParaRPr lang="es-PE" sz="1600" dirty="0">
              <a:solidFill>
                <a:srgbClr val="CC6600"/>
              </a:solidFill>
              <a:latin typeface="+mn-lt"/>
              <a:ea typeface="Gill Sans"/>
              <a:cs typeface="Gill Sans"/>
              <a:sym typeface="Gill Sans"/>
            </a:endParaRPr>
          </a:p>
          <a:p>
            <a:pPr marL="114300" algn="just">
              <a:buClr>
                <a:srgbClr val="B45F06"/>
              </a:buClr>
              <a:buSzPts val="1800"/>
            </a:pPr>
            <a:r>
              <a:rPr lang="es-PE" sz="1600" dirty="0">
                <a:solidFill>
                  <a:schemeClr val="tx1"/>
                </a:solidFill>
                <a:latin typeface="+mn-lt"/>
                <a:ea typeface="Gill Sans"/>
                <a:cs typeface="Times New Roman" panose="02020603050405020304" pitchFamily="18" charset="0"/>
                <a:sym typeface="Gill Sans"/>
              </a:rPr>
              <a:t>Si no se hace nada al respecto, </a:t>
            </a:r>
            <a:r>
              <a:rPr lang="es-PE" sz="1600" b="1" dirty="0">
                <a:solidFill>
                  <a:schemeClr val="tx1"/>
                </a:solidFill>
                <a:latin typeface="+mn-lt"/>
                <a:ea typeface="Gill Sans"/>
                <a:cs typeface="Times New Roman" panose="02020603050405020304" pitchFamily="18" charset="0"/>
                <a:sym typeface="Gill Sans"/>
              </a:rPr>
              <a:t>puede llegar a perder 30,044 Ha de bosque </a:t>
            </a:r>
            <a:r>
              <a:rPr lang="es-PE" sz="1600" dirty="0">
                <a:solidFill>
                  <a:schemeClr val="tx1"/>
                </a:solidFill>
                <a:latin typeface="+mn-lt"/>
                <a:ea typeface="Gill Sans"/>
                <a:cs typeface="Times New Roman" panose="02020603050405020304" pitchFamily="18" charset="0"/>
                <a:sym typeface="Gill Sans"/>
              </a:rPr>
              <a:t>del 2019-2030, </a:t>
            </a:r>
            <a:r>
              <a:rPr lang="es-PE" sz="1600" b="1" dirty="0">
                <a:solidFill>
                  <a:schemeClr val="tx1"/>
                </a:solidFill>
                <a:latin typeface="+mn-lt"/>
                <a:ea typeface="Gill Sans"/>
                <a:cs typeface="Times New Roman" panose="02020603050405020304" pitchFamily="18" charset="0"/>
                <a:sym typeface="Gill Sans"/>
              </a:rPr>
              <a:t>emitiendo 13.56 MtCO2.</a:t>
            </a:r>
            <a:endParaRPr sz="1600" b="1" dirty="0">
              <a:solidFill>
                <a:schemeClr val="tx1"/>
              </a:solidFill>
              <a:latin typeface="+mn-lt"/>
              <a:ea typeface="Gill Sans"/>
              <a:cs typeface="Times New Roman" panose="02020603050405020304" pitchFamily="18" charset="0"/>
              <a:sym typeface="Gill Sans"/>
            </a:endParaRPr>
          </a:p>
        </p:txBody>
      </p:sp>
      <p:graphicFrame>
        <p:nvGraphicFramePr>
          <p:cNvPr id="12" name="Gráfico 11"/>
          <p:cNvGraphicFramePr>
            <a:graphicFrameLocks/>
          </p:cNvGraphicFramePr>
          <p:nvPr/>
        </p:nvGraphicFramePr>
        <p:xfrm>
          <a:off x="245871" y="1727669"/>
          <a:ext cx="4757203" cy="2872619"/>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4863" y="13234"/>
            <a:ext cx="7137670" cy="4758446"/>
          </a:xfrm>
          <a:prstGeom prst="rect">
            <a:avLst/>
          </a:prstGeom>
        </p:spPr>
      </p:pic>
    </p:spTree>
    <p:extLst>
      <p:ext uri="{BB962C8B-B14F-4D97-AF65-F5344CB8AC3E}">
        <p14:creationId xmlns:p14="http://schemas.microsoft.com/office/powerpoint/2010/main" val="295674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3449"/>
            <a:ext cx="12197953" cy="6858000"/>
          </a:xfrm>
          <a:prstGeom prst="rect">
            <a:avLst/>
          </a:prstGeom>
          <a:noFill/>
          <a:ln>
            <a:noFill/>
          </a:ln>
        </p:spPr>
      </p:pic>
      <p:sp>
        <p:nvSpPr>
          <p:cNvPr id="6" name="Google Shape;92;p2"/>
          <p:cNvSpPr txBox="1">
            <a:spLocks/>
          </p:cNvSpPr>
          <p:nvPr/>
        </p:nvSpPr>
        <p:spPr>
          <a:xfrm>
            <a:off x="128641" y="8710"/>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Escenarios</a:t>
            </a:r>
            <a:endParaRPr lang="es-PE" sz="2000" b="1" dirty="0">
              <a:solidFill>
                <a:srgbClr val="B45F06"/>
              </a:solidFill>
              <a:latin typeface="+mj-lt"/>
              <a:ea typeface="Gill Sans"/>
              <a:cs typeface="Gill Sans"/>
              <a:sym typeface="Gill Sans"/>
            </a:endParaRPr>
          </a:p>
        </p:txBody>
      </p:sp>
      <p:sp>
        <p:nvSpPr>
          <p:cNvPr id="13" name="Google Shape;93;p2"/>
          <p:cNvSpPr/>
          <p:nvPr/>
        </p:nvSpPr>
        <p:spPr>
          <a:xfrm>
            <a:off x="0" y="1598489"/>
            <a:ext cx="11656356" cy="2400617"/>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500" dirty="0">
                <a:solidFill>
                  <a:schemeClr val="tx1"/>
                </a:solidFill>
                <a:latin typeface="+mn-lt"/>
                <a:cs typeface="Times New Roman" panose="02020603050405020304" pitchFamily="18" charset="0"/>
              </a:rPr>
              <a:t>Este escenario comprende iniciativas que permitan la buena planificación y gestión del territorio en zonas altamente vulnerables y de gran riqueza en almacenamiento de carbono. </a:t>
            </a:r>
          </a:p>
          <a:p>
            <a:pPr marL="114300" algn="just">
              <a:buClr>
                <a:srgbClr val="B45F06"/>
              </a:buClr>
              <a:buSzPts val="1800"/>
            </a:pPr>
            <a:endParaRPr lang="es-PE" sz="1500" dirty="0">
              <a:solidFill>
                <a:schemeClr val="tx1"/>
              </a:solidFill>
              <a:latin typeface="+mn-lt"/>
              <a:cs typeface="Times New Roman" panose="02020603050405020304" pitchFamily="18" charset="0"/>
            </a:endParaRPr>
          </a:p>
          <a:p>
            <a:pPr marL="114300" algn="just">
              <a:buClr>
                <a:srgbClr val="B45F06"/>
              </a:buClr>
              <a:buSzPts val="1800"/>
            </a:pPr>
            <a:r>
              <a:rPr lang="es-PE" sz="1500" dirty="0">
                <a:solidFill>
                  <a:schemeClr val="tx1"/>
                </a:solidFill>
                <a:latin typeface="+mn-lt"/>
                <a:cs typeface="Times New Roman" panose="02020603050405020304" pitchFamily="18" charset="0"/>
              </a:rPr>
              <a:t>Como primera acción o iniciativa, se partirá de la entrada en vigencia del </a:t>
            </a:r>
            <a:r>
              <a:rPr lang="es-PE" sz="1500" b="1" dirty="0">
                <a:solidFill>
                  <a:schemeClr val="tx1"/>
                </a:solidFill>
                <a:latin typeface="+mn-lt"/>
                <a:cs typeface="Times New Roman" panose="02020603050405020304" pitchFamily="18" charset="0"/>
              </a:rPr>
              <a:t>Decreto Supremo N°005-2018-MTC</a:t>
            </a:r>
            <a:r>
              <a:rPr lang="es-PE" sz="1500" dirty="0">
                <a:solidFill>
                  <a:schemeClr val="tx1"/>
                </a:solidFill>
                <a:latin typeface="+mn-lt"/>
                <a:cs typeface="Times New Roman" panose="02020603050405020304" pitchFamily="18" charset="0"/>
              </a:rPr>
              <a:t>, a través del cual se establece que los proyectos viales a cargo de los tres niveles de gobierno (nacional, regional y local), deben cautelar el cumplimiento de la normativa ambiental, la protección de las áreas naturales protegidas de uso indirecto y directo, así como las zonas de amortiguamiento, y garantizar la protección de los pueblos indígenas u originarios en situación de aislamiento y en situación de contacto inicial. </a:t>
            </a:r>
          </a:p>
          <a:p>
            <a:pPr marL="114300" algn="just">
              <a:buClr>
                <a:srgbClr val="B45F06"/>
              </a:buClr>
              <a:buSzPts val="1800"/>
            </a:pPr>
            <a:endParaRPr lang="es-PE" sz="1500" dirty="0">
              <a:solidFill>
                <a:schemeClr val="tx1"/>
              </a:solidFill>
              <a:latin typeface="+mn-lt"/>
              <a:cs typeface="Times New Roman" panose="02020603050405020304" pitchFamily="18" charset="0"/>
            </a:endParaRPr>
          </a:p>
          <a:p>
            <a:pPr marL="114300" algn="just">
              <a:buClr>
                <a:srgbClr val="B45F06"/>
              </a:buClr>
              <a:buSzPts val="1800"/>
            </a:pPr>
            <a:r>
              <a:rPr lang="es-PE" sz="1500" dirty="0">
                <a:solidFill>
                  <a:schemeClr val="tx1"/>
                </a:solidFill>
                <a:latin typeface="+mn-lt"/>
                <a:cs typeface="Times New Roman" panose="02020603050405020304" pitchFamily="18" charset="0"/>
              </a:rPr>
              <a:t>De la aplicabilidad de esta acción, </a:t>
            </a:r>
            <a:r>
              <a:rPr lang="es-PE" sz="1500" b="1" dirty="0">
                <a:solidFill>
                  <a:schemeClr val="tx1"/>
                </a:solidFill>
                <a:latin typeface="+mn-lt"/>
                <a:cs typeface="Times New Roman" panose="02020603050405020304" pitchFamily="18" charset="0"/>
              </a:rPr>
              <a:t>se proponen dos (02) escenarios </a:t>
            </a:r>
            <a:r>
              <a:rPr lang="es-PE" sz="1500" dirty="0">
                <a:solidFill>
                  <a:schemeClr val="tx1"/>
                </a:solidFill>
                <a:latin typeface="+mn-lt"/>
                <a:cs typeface="Times New Roman" panose="02020603050405020304" pitchFamily="18" charset="0"/>
              </a:rPr>
              <a:t>o alternativas de mitigación:</a:t>
            </a:r>
          </a:p>
        </p:txBody>
      </p:sp>
      <p:sp>
        <p:nvSpPr>
          <p:cNvPr id="15" name="Google Shape;92;p2"/>
          <p:cNvSpPr txBox="1">
            <a:spLocks/>
          </p:cNvSpPr>
          <p:nvPr/>
        </p:nvSpPr>
        <p:spPr>
          <a:xfrm>
            <a:off x="128641" y="954555"/>
            <a:ext cx="4876496" cy="486888"/>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Escenario de Mitigación</a:t>
            </a:r>
            <a:endParaRPr lang="es-PE" sz="2000" b="1" dirty="0">
              <a:solidFill>
                <a:srgbClr val="B45F06"/>
              </a:solidFill>
              <a:latin typeface="+mj-lt"/>
              <a:ea typeface="Gill Sans"/>
              <a:cs typeface="Gill Sans"/>
              <a:sym typeface="Gill Sans"/>
            </a:endParaRPr>
          </a:p>
        </p:txBody>
      </p:sp>
      <p:sp>
        <p:nvSpPr>
          <p:cNvPr id="9" name="Rectángulo 8"/>
          <p:cNvSpPr/>
          <p:nvPr/>
        </p:nvSpPr>
        <p:spPr>
          <a:xfrm>
            <a:off x="77808" y="3979099"/>
            <a:ext cx="5879011" cy="1631216"/>
          </a:xfrm>
          <a:prstGeom prst="rect">
            <a:avLst/>
          </a:prstGeom>
          <a:ln w="28575">
            <a:solidFill>
              <a:schemeClr val="accent2"/>
            </a:solidFill>
            <a:prstDash val="sysDot"/>
          </a:ln>
        </p:spPr>
        <p:txBody>
          <a:bodyPr wrap="square">
            <a:spAutoFit/>
          </a:bodyPr>
          <a:lstStyle/>
          <a:p>
            <a:pPr marL="457200" algn="just">
              <a:lnSpc>
                <a:spcPct val="125000"/>
              </a:lnSpc>
            </a:pPr>
            <a:r>
              <a:rPr lang="es-ES" sz="1600" b="1" i="1" u="sng" dirty="0">
                <a:latin typeface="Times New Roman" panose="02020603050405020304" pitchFamily="18" charset="0"/>
                <a:ea typeface="Times New Roman" panose="02020603050405020304" pitchFamily="18" charset="0"/>
                <a:cs typeface="Times New Roman" panose="02020603050405020304" pitchFamily="18" charset="0"/>
              </a:rPr>
              <a:t>Alternativa 1</a:t>
            </a:r>
            <a:r>
              <a:rPr lang="es-ES"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es-PE" sz="1600" dirty="0">
                <a:latin typeface="Times New Roman" panose="02020603050405020304" pitchFamily="18" charset="0"/>
                <a:cs typeface="Times New Roman" panose="02020603050405020304" pitchFamily="18" charset="0"/>
              </a:rPr>
              <a:t>Se basa principalmente en el desarrollo de carreteras, pero que en la medida de lo posible sigan </a:t>
            </a:r>
            <a:r>
              <a:rPr lang="es-PE" sz="1600" b="1" dirty="0">
                <a:solidFill>
                  <a:srgbClr val="FF0000"/>
                </a:solidFill>
                <a:latin typeface="Times New Roman" panose="02020603050405020304" pitchFamily="18" charset="0"/>
                <a:cs typeface="Times New Roman" panose="02020603050405020304" pitchFamily="18" charset="0"/>
              </a:rPr>
              <a:t>las rutas pre existes</a:t>
            </a:r>
            <a:r>
              <a:rPr lang="es-PE" sz="1600" dirty="0">
                <a:latin typeface="Times New Roman" panose="02020603050405020304" pitchFamily="18" charset="0"/>
                <a:cs typeface="Times New Roman" panose="02020603050405020304" pitchFamily="18" charset="0"/>
              </a:rPr>
              <a:t> (carreteras pavimentadas o sin pavimentar), procurando que el impacto por la nueva construcción o el mejoramiento sea el menor posible. </a:t>
            </a:r>
            <a:endParaRPr lang="es-P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ángulo 9"/>
          <p:cNvSpPr/>
          <p:nvPr/>
        </p:nvSpPr>
        <p:spPr>
          <a:xfrm>
            <a:off x="6503003" y="4004323"/>
            <a:ext cx="5126182" cy="1631216"/>
          </a:xfrm>
          <a:prstGeom prst="rect">
            <a:avLst/>
          </a:prstGeom>
          <a:ln w="28575">
            <a:solidFill>
              <a:schemeClr val="accent2"/>
            </a:solidFill>
            <a:prstDash val="sysDot"/>
          </a:ln>
        </p:spPr>
        <p:txBody>
          <a:bodyPr wrap="square">
            <a:spAutoFit/>
          </a:bodyPr>
          <a:lstStyle/>
          <a:p>
            <a:pPr marL="457200" algn="just">
              <a:lnSpc>
                <a:spcPct val="125000"/>
              </a:lnSpc>
            </a:pPr>
            <a:r>
              <a:rPr lang="es-ES" sz="1600" b="1" i="1" u="sng" dirty="0">
                <a:latin typeface="Times New Roman" panose="02020603050405020304" pitchFamily="18" charset="0"/>
                <a:ea typeface="Times New Roman" panose="02020603050405020304" pitchFamily="18" charset="0"/>
                <a:cs typeface="Times New Roman" panose="02020603050405020304" pitchFamily="18" charset="0"/>
              </a:rPr>
              <a:t>Alternativa 2</a:t>
            </a:r>
            <a:r>
              <a:rPr lang="es-ES" sz="1600" i="1" dirty="0">
                <a:latin typeface="Times New Roman" panose="02020603050405020304" pitchFamily="18" charset="0"/>
                <a:ea typeface="Times New Roman" panose="02020603050405020304" pitchFamily="18" charset="0"/>
                <a:cs typeface="Times New Roman" panose="02020603050405020304" pitchFamily="18" charset="0"/>
              </a:rPr>
              <a:t>. </a:t>
            </a:r>
            <a:r>
              <a:rPr lang="es-PE" sz="1600" dirty="0">
                <a:latin typeface="Times New Roman" panose="02020603050405020304" pitchFamily="18" charset="0"/>
                <a:cs typeface="Times New Roman" panose="02020603050405020304" pitchFamily="18" charset="0"/>
              </a:rPr>
              <a:t>Se basa principalmente en el desarrollo de carreteras, pero siguiendo </a:t>
            </a:r>
            <a:r>
              <a:rPr lang="es-PE" sz="1600" b="1" dirty="0">
                <a:solidFill>
                  <a:srgbClr val="FF0000"/>
                </a:solidFill>
                <a:latin typeface="Times New Roman" panose="02020603050405020304" pitchFamily="18" charset="0"/>
                <a:cs typeface="Times New Roman" panose="02020603050405020304" pitchFamily="18" charset="0"/>
              </a:rPr>
              <a:t>una ruta que evite en gran medida fragmentar un paisaje boscoso</a:t>
            </a:r>
            <a:r>
              <a:rPr lang="es-PE" sz="1600" dirty="0">
                <a:latin typeface="Times New Roman" panose="02020603050405020304" pitchFamily="18" charset="0"/>
                <a:cs typeface="Times New Roman" panose="02020603050405020304" pitchFamily="18" charset="0"/>
              </a:rPr>
              <a:t> y el resto de limitaciones que promueve el DS N°005-2018-MTC. </a:t>
            </a:r>
            <a:endParaRPr lang="es-PE"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ángulo 3"/>
          <p:cNvSpPr/>
          <p:nvPr/>
        </p:nvSpPr>
        <p:spPr>
          <a:xfrm>
            <a:off x="-30687" y="5946878"/>
            <a:ext cx="6096000" cy="746358"/>
          </a:xfrm>
          <a:prstGeom prst="rect">
            <a:avLst/>
          </a:prstGeom>
        </p:spPr>
        <p:txBody>
          <a:bodyPr>
            <a:spAutoFit/>
          </a:bodyPr>
          <a:lstStyle/>
          <a:p>
            <a:pPr marL="457200" algn="ctr">
              <a:lnSpc>
                <a:spcPct val="125000"/>
              </a:lnSpc>
            </a:pPr>
            <a:r>
              <a:rPr lang="es-PE" sz="1600" dirty="0">
                <a:latin typeface="Times New Roman" panose="02020603050405020304" pitchFamily="18" charset="0"/>
                <a:cs typeface="Times New Roman" panose="02020603050405020304" pitchFamily="18" charset="0"/>
              </a:rPr>
              <a:t>Esta alternativa </a:t>
            </a:r>
            <a:r>
              <a:rPr lang="es-PE" sz="1800" b="1" dirty="0">
                <a:latin typeface="Times New Roman" panose="02020603050405020304" pitchFamily="18" charset="0"/>
                <a:cs typeface="Times New Roman" panose="02020603050405020304" pitchFamily="18" charset="0"/>
              </a:rPr>
              <a:t>podría reducir en un </a:t>
            </a:r>
            <a:r>
              <a:rPr lang="es-PE" sz="1800" b="1" dirty="0">
                <a:solidFill>
                  <a:srgbClr val="FF0000"/>
                </a:solidFill>
                <a:latin typeface="Times New Roman" panose="02020603050405020304" pitchFamily="18" charset="0"/>
                <a:cs typeface="Times New Roman" panose="02020603050405020304" pitchFamily="18" charset="0"/>
              </a:rPr>
              <a:t>5% </a:t>
            </a:r>
            <a:r>
              <a:rPr lang="es-PE" sz="1600" dirty="0">
                <a:latin typeface="Times New Roman" panose="02020603050405020304" pitchFamily="18" charset="0"/>
                <a:cs typeface="Times New Roman" panose="02020603050405020304" pitchFamily="18" charset="0"/>
              </a:rPr>
              <a:t>las emisiones resultantes de la línea base.</a:t>
            </a:r>
            <a:endParaRPr lang="es-PE" sz="1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ángulo 7"/>
          <p:cNvSpPr/>
          <p:nvPr/>
        </p:nvSpPr>
        <p:spPr>
          <a:xfrm>
            <a:off x="6413240" y="5887291"/>
            <a:ext cx="5461520" cy="746358"/>
          </a:xfrm>
          <a:prstGeom prst="rect">
            <a:avLst/>
          </a:prstGeom>
        </p:spPr>
        <p:txBody>
          <a:bodyPr wrap="square">
            <a:spAutoFit/>
          </a:bodyPr>
          <a:lstStyle/>
          <a:p>
            <a:pPr marL="457200" algn="ctr">
              <a:lnSpc>
                <a:spcPct val="125000"/>
              </a:lnSpc>
            </a:pPr>
            <a:r>
              <a:rPr lang="es-PE" sz="1600" dirty="0">
                <a:latin typeface="Times New Roman" panose="02020603050405020304" pitchFamily="18" charset="0"/>
                <a:cs typeface="Times New Roman" panose="02020603050405020304" pitchFamily="18" charset="0"/>
              </a:rPr>
              <a:t>Esta alternativa </a:t>
            </a:r>
            <a:r>
              <a:rPr lang="es-PE" sz="1800" b="1" dirty="0">
                <a:latin typeface="Times New Roman" panose="02020603050405020304" pitchFamily="18" charset="0"/>
                <a:cs typeface="Times New Roman" panose="02020603050405020304" pitchFamily="18" charset="0"/>
              </a:rPr>
              <a:t>podría reducir en un </a:t>
            </a:r>
            <a:r>
              <a:rPr lang="es-PE" sz="1800" b="1" dirty="0">
                <a:solidFill>
                  <a:srgbClr val="FF0000"/>
                </a:solidFill>
                <a:latin typeface="Times New Roman" panose="02020603050405020304" pitchFamily="18" charset="0"/>
                <a:cs typeface="Times New Roman" panose="02020603050405020304" pitchFamily="18" charset="0"/>
              </a:rPr>
              <a:t>10% </a:t>
            </a:r>
            <a:r>
              <a:rPr lang="es-PE" sz="1600" dirty="0">
                <a:latin typeface="Times New Roman" panose="02020603050405020304" pitchFamily="18" charset="0"/>
                <a:cs typeface="Times New Roman" panose="02020603050405020304" pitchFamily="18" charset="0"/>
              </a:rPr>
              <a:t>las emisiones resultantes de la línea base</a:t>
            </a:r>
            <a:endParaRPr lang="es-PE" sz="1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lecha abajo 10"/>
          <p:cNvSpPr/>
          <p:nvPr/>
        </p:nvSpPr>
        <p:spPr>
          <a:xfrm>
            <a:off x="2618509" y="5610315"/>
            <a:ext cx="498764" cy="3365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Flecha abajo 13"/>
          <p:cNvSpPr/>
          <p:nvPr/>
        </p:nvSpPr>
        <p:spPr>
          <a:xfrm>
            <a:off x="8894618" y="5635539"/>
            <a:ext cx="498764" cy="3365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9699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Google Shape;92;p2"/>
          <p:cNvSpPr txBox="1">
            <a:spLocks/>
          </p:cNvSpPr>
          <p:nvPr/>
        </p:nvSpPr>
        <p:spPr>
          <a:xfrm>
            <a:off x="255663" y="28265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4400"/>
            </a:pPr>
            <a:r>
              <a:rPr lang="es-PE" sz="2400" b="1" dirty="0">
                <a:solidFill>
                  <a:srgbClr val="B45F06"/>
                </a:solidFill>
                <a:latin typeface="+mj-lt"/>
                <a:ea typeface="Gill Sans"/>
                <a:cs typeface="Gill Sans"/>
                <a:sym typeface="Gill Sans"/>
              </a:rPr>
              <a:t>Reducción de emisiones GEI</a:t>
            </a:r>
            <a:endParaRPr lang="es-PE" sz="2000" b="1" dirty="0">
              <a:solidFill>
                <a:srgbClr val="B45F06"/>
              </a:solidFill>
              <a:latin typeface="+mj-lt"/>
              <a:ea typeface="Gill Sans"/>
              <a:cs typeface="Gill Sans"/>
              <a:sym typeface="Gill Sans"/>
            </a:endParaRPr>
          </a:p>
        </p:txBody>
      </p:sp>
      <p:sp>
        <p:nvSpPr>
          <p:cNvPr id="19" name="Rectángulo 18"/>
          <p:cNvSpPr/>
          <p:nvPr/>
        </p:nvSpPr>
        <p:spPr>
          <a:xfrm>
            <a:off x="3145286" y="2898147"/>
            <a:ext cx="6096000" cy="361637"/>
          </a:xfrm>
          <a:prstGeom prst="rect">
            <a:avLst/>
          </a:prstGeom>
        </p:spPr>
        <p:txBody>
          <a:bodyPr>
            <a:spAutoFit/>
          </a:bodyPr>
          <a:lstStyle/>
          <a:p>
            <a:pPr marL="457200" algn="ctr">
              <a:lnSpc>
                <a:spcPct val="125000"/>
              </a:lnSpc>
            </a:pPr>
            <a:r>
              <a:rPr lang="es-ES" i="1" dirty="0">
                <a:latin typeface="Times New Roman" panose="02020603050405020304" pitchFamily="18" charset="0"/>
                <a:ea typeface="Times New Roman" panose="02020603050405020304" pitchFamily="18" charset="0"/>
                <a:cs typeface="Times New Roman" panose="02020603050405020304" pitchFamily="18" charset="0"/>
              </a:rPr>
              <a:t>Tabla 4. Reducción de Emisiones GEI (MtCO2)</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Google Shape;93;p2"/>
          <p:cNvSpPr/>
          <p:nvPr/>
        </p:nvSpPr>
        <p:spPr>
          <a:xfrm>
            <a:off x="73955" y="1789360"/>
            <a:ext cx="11820172" cy="1077178"/>
          </a:xfrm>
          <a:prstGeom prst="rect">
            <a:avLst/>
          </a:prstGeom>
          <a:noFill/>
          <a:ln>
            <a:noFill/>
          </a:ln>
        </p:spPr>
        <p:txBody>
          <a:bodyPr spcFirstLastPara="1" wrap="square" lIns="91425" tIns="45700" rIns="91425" bIns="45700" anchor="t" anchorCtr="0">
            <a:spAutoFit/>
          </a:bodyPr>
          <a:lstStyle/>
          <a:p>
            <a:pPr marL="114300" algn="just">
              <a:buClr>
                <a:srgbClr val="B45F06"/>
              </a:buClr>
              <a:buSzPts val="1800"/>
            </a:pPr>
            <a:r>
              <a:rPr lang="es-PE" sz="1600" dirty="0">
                <a:solidFill>
                  <a:schemeClr val="tx1"/>
                </a:solidFill>
                <a:latin typeface="+mn-lt"/>
                <a:cs typeface="Times New Roman" panose="02020603050405020304" pitchFamily="18" charset="0"/>
              </a:rPr>
              <a:t>El potencial de mitigación presentado a continuación, fue estimado a partir de los resultados obtenidos del Análisis de Riesgo de la Deforestación Asociada a la Infraestructura en la Región Loreto, San Martín y Ucayali, en base al modelo de predicción del promedio de los 10 últimos años, considerando un incremento del 32%, para un área de influencia (buffer) de 25 km de una vía existente y proyectada</a:t>
            </a:r>
          </a:p>
        </p:txBody>
      </p:sp>
      <p:graphicFrame>
        <p:nvGraphicFramePr>
          <p:cNvPr id="12" name="Tabla 11"/>
          <p:cNvGraphicFramePr>
            <a:graphicFrameLocks noGrp="1"/>
          </p:cNvGraphicFramePr>
          <p:nvPr/>
        </p:nvGraphicFramePr>
        <p:xfrm>
          <a:off x="1231611" y="3301353"/>
          <a:ext cx="9728777" cy="2834041"/>
        </p:xfrm>
        <a:graphic>
          <a:graphicData uri="http://schemas.openxmlformats.org/drawingml/2006/table">
            <a:tbl>
              <a:tblPr>
                <a:tableStyleId>{5C22544A-7EE6-4342-B048-85BDC9FD1C3A}</a:tableStyleId>
              </a:tblPr>
              <a:tblGrid>
                <a:gridCol w="2059812">
                  <a:extLst>
                    <a:ext uri="{9D8B030D-6E8A-4147-A177-3AD203B41FA5}">
                      <a16:colId xmlns:a16="http://schemas.microsoft.com/office/drawing/2014/main" val="1198952448"/>
                    </a:ext>
                  </a:extLst>
                </a:gridCol>
                <a:gridCol w="1422699">
                  <a:extLst>
                    <a:ext uri="{9D8B030D-6E8A-4147-A177-3AD203B41FA5}">
                      <a16:colId xmlns:a16="http://schemas.microsoft.com/office/drawing/2014/main" val="4200951928"/>
                    </a:ext>
                  </a:extLst>
                </a:gridCol>
                <a:gridCol w="1079716">
                  <a:extLst>
                    <a:ext uri="{9D8B030D-6E8A-4147-A177-3AD203B41FA5}">
                      <a16:colId xmlns:a16="http://schemas.microsoft.com/office/drawing/2014/main" val="761214357"/>
                    </a:ext>
                  </a:extLst>
                </a:gridCol>
                <a:gridCol w="1363772">
                  <a:extLst>
                    <a:ext uri="{9D8B030D-6E8A-4147-A177-3AD203B41FA5}">
                      <a16:colId xmlns:a16="http://schemas.microsoft.com/office/drawing/2014/main" val="2072639064"/>
                    </a:ext>
                  </a:extLst>
                </a:gridCol>
                <a:gridCol w="1326926">
                  <a:extLst>
                    <a:ext uri="{9D8B030D-6E8A-4147-A177-3AD203B41FA5}">
                      <a16:colId xmlns:a16="http://schemas.microsoft.com/office/drawing/2014/main" val="1042786006"/>
                    </a:ext>
                  </a:extLst>
                </a:gridCol>
                <a:gridCol w="1242797">
                  <a:extLst>
                    <a:ext uri="{9D8B030D-6E8A-4147-A177-3AD203B41FA5}">
                      <a16:colId xmlns:a16="http://schemas.microsoft.com/office/drawing/2014/main" val="834608228"/>
                    </a:ext>
                  </a:extLst>
                </a:gridCol>
                <a:gridCol w="1233055">
                  <a:extLst>
                    <a:ext uri="{9D8B030D-6E8A-4147-A177-3AD203B41FA5}">
                      <a16:colId xmlns:a16="http://schemas.microsoft.com/office/drawing/2014/main" val="4053940543"/>
                    </a:ext>
                  </a:extLst>
                </a:gridCol>
              </a:tblGrid>
              <a:tr h="391409">
                <a:tc rowSpan="2">
                  <a:txBody>
                    <a:bodyPr/>
                    <a:lstStyle/>
                    <a:p>
                      <a:pPr algn="ctr" fontAlgn="ctr"/>
                      <a:r>
                        <a:rPr lang="es-PE" sz="1600" b="1" u="none" strike="noStrike" dirty="0">
                          <a:solidFill>
                            <a:schemeClr val="tx1"/>
                          </a:solidFill>
                          <a:effectLst/>
                          <a:latin typeface="Times New Roman" panose="02020603050405020304" pitchFamily="18" charset="0"/>
                          <a:cs typeface="Times New Roman" panose="02020603050405020304" pitchFamily="18" charset="0"/>
                        </a:rPr>
                        <a:t>Departamento</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CC6600"/>
                    </a:solidFill>
                  </a:tcPr>
                </a:tc>
                <a:tc rowSpan="2">
                  <a:txBody>
                    <a:bodyPr/>
                    <a:lstStyle/>
                    <a:p>
                      <a:pPr algn="ctr" fontAlgn="ctr"/>
                      <a:r>
                        <a:rPr lang="es-PE" sz="1600" b="1" u="none" strike="noStrike" dirty="0">
                          <a:solidFill>
                            <a:schemeClr val="tx1"/>
                          </a:solidFill>
                          <a:effectLst/>
                          <a:latin typeface="Times New Roman" panose="02020603050405020304" pitchFamily="18" charset="0"/>
                          <a:cs typeface="Times New Roman" panose="02020603050405020304" pitchFamily="18" charset="0"/>
                        </a:rPr>
                        <a:t>Participación (%)</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solidFill>
                      <a:srgbClr val="CC6600"/>
                    </a:solidFill>
                  </a:tcPr>
                </a:tc>
                <a:tc rowSpan="2">
                  <a:txBody>
                    <a:bodyPr/>
                    <a:lstStyle/>
                    <a:p>
                      <a:pPr algn="ctr" fontAlgn="ctr"/>
                      <a:r>
                        <a:rPr lang="es-PE" sz="1600" b="1" u="none" strike="noStrike" dirty="0">
                          <a:solidFill>
                            <a:schemeClr val="tx1"/>
                          </a:solidFill>
                          <a:effectLst/>
                          <a:latin typeface="Times New Roman" panose="02020603050405020304" pitchFamily="18" charset="0"/>
                          <a:cs typeface="Times New Roman" panose="02020603050405020304" pitchFamily="18" charset="0"/>
                        </a:rPr>
                        <a:t>Escenario Base</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solidFill>
                      <a:srgbClr val="CC6600"/>
                    </a:solidFill>
                  </a:tcPr>
                </a:tc>
                <a:tc gridSpan="2">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Escenario de Mitigación</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R w="3175" cap="flat" cmpd="sng" algn="ctr">
                      <a:solidFill>
                        <a:schemeClr val="tx1"/>
                      </a:solidFill>
                      <a:prstDash val="solid"/>
                      <a:round/>
                      <a:headEnd type="none" w="med" len="med"/>
                      <a:tailEnd type="none" w="med" len="med"/>
                    </a:lnR>
                    <a:solidFill>
                      <a:srgbClr val="CC6600"/>
                    </a:solidFill>
                  </a:tcPr>
                </a:tc>
                <a:tc hMerge="1">
                  <a:txBody>
                    <a:bodyPr/>
                    <a:lstStyle/>
                    <a:p>
                      <a:endParaRPr lang="es-PE"/>
                    </a:p>
                  </a:txBody>
                  <a:tcPr/>
                </a:tc>
                <a:tc gridSpan="2">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Reducción</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solidFill>
                      <a:srgbClr val="CC6600"/>
                    </a:solidFill>
                  </a:tcPr>
                </a:tc>
                <a:tc hMerge="1">
                  <a:txBody>
                    <a:bodyPr/>
                    <a:lstStyle/>
                    <a:p>
                      <a:endParaRPr lang="es-PE"/>
                    </a:p>
                  </a:txBody>
                  <a:tcPr/>
                </a:tc>
                <a:extLst>
                  <a:ext uri="{0D108BD9-81ED-4DB2-BD59-A6C34878D82A}">
                    <a16:rowId xmlns:a16="http://schemas.microsoft.com/office/drawing/2014/main" val="3012178297"/>
                  </a:ext>
                </a:extLst>
              </a:tr>
              <a:tr h="610658">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Alternativa 1 (5%)</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solidFill>
                      <a:srgbClr val="FFFF00"/>
                    </a:solidFill>
                  </a:tcPr>
                </a:tc>
                <a:tc>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Alternativa 2 (10%)</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R w="3175" cap="flat" cmpd="sng" algn="ctr">
                      <a:solidFill>
                        <a:schemeClr val="tx1"/>
                      </a:solidFill>
                      <a:prstDash val="solid"/>
                      <a:round/>
                      <a:headEnd type="none" w="med" len="med"/>
                      <a:tailEnd type="none" w="med" len="med"/>
                    </a:lnR>
                    <a:solidFill>
                      <a:srgbClr val="FFC000"/>
                    </a:solidFill>
                  </a:tcPr>
                </a:tc>
                <a:tc>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Alternativa 1 (5%)</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solidFill>
                      <a:srgbClr val="FFFF00"/>
                    </a:solidFill>
                  </a:tcPr>
                </a:tc>
                <a:tc>
                  <a:txBody>
                    <a:bodyPr/>
                    <a:lstStyle/>
                    <a:p>
                      <a:pPr algn="ctr" fontAlgn="b"/>
                      <a:r>
                        <a:rPr lang="es-PE" sz="1600" b="1" u="none" strike="noStrike" dirty="0">
                          <a:solidFill>
                            <a:schemeClr val="tx1"/>
                          </a:solidFill>
                          <a:effectLst/>
                          <a:latin typeface="Times New Roman" panose="02020603050405020304" pitchFamily="18" charset="0"/>
                          <a:cs typeface="Times New Roman" panose="02020603050405020304" pitchFamily="18" charset="0"/>
                        </a:rPr>
                        <a:t>Alternativa 2 (10%)</a:t>
                      </a:r>
                      <a:endParaRPr lang="es-PE"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R w="3175" cap="flat" cmpd="sng" algn="ctr">
                      <a:solidFill>
                        <a:schemeClr val="tx1"/>
                      </a:solidFill>
                      <a:prstDash val="solid"/>
                      <a:round/>
                      <a:headEnd type="none" w="med" len="med"/>
                      <a:tailEnd type="none" w="med" len="med"/>
                    </a:lnR>
                    <a:solidFill>
                      <a:srgbClr val="FFC000"/>
                    </a:solidFill>
                  </a:tcPr>
                </a:tc>
                <a:extLst>
                  <a:ext uri="{0D108BD9-81ED-4DB2-BD59-A6C34878D82A}">
                    <a16:rowId xmlns:a16="http://schemas.microsoft.com/office/drawing/2014/main" val="3882088574"/>
                  </a:ext>
                </a:extLst>
              </a:tr>
              <a:tr h="305329">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LORETO</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35%</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15.314</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14.548</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13.782</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0.766</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1.531</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663665779"/>
                  </a:ext>
                </a:extLst>
              </a:tr>
              <a:tr h="305329">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SAN MARTIN</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34%</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14.876</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14.133</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13.389</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0.744</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1.488</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085743340"/>
                  </a:ext>
                </a:extLst>
              </a:tr>
              <a:tr h="305329">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UCAYALI</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ctr"/>
                      <a:r>
                        <a:rPr lang="es-PE" sz="1600" u="none" strike="noStrike" dirty="0">
                          <a:effectLst/>
                          <a:latin typeface="Times New Roman" panose="02020603050405020304" pitchFamily="18" charset="0"/>
                          <a:cs typeface="Times New Roman" panose="02020603050405020304" pitchFamily="18" charset="0"/>
                        </a:rPr>
                        <a:t>31%</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13.564</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12.886</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12.207</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0.678</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r>
                        <a:rPr lang="es-PE" sz="1600" u="none" strike="noStrike" dirty="0">
                          <a:effectLst/>
                          <a:latin typeface="Times New Roman" panose="02020603050405020304" pitchFamily="18" charset="0"/>
                          <a:cs typeface="Times New Roman" panose="02020603050405020304" pitchFamily="18" charset="0"/>
                        </a:rPr>
                        <a:t>1.356</a:t>
                      </a:r>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2968780470"/>
                  </a:ext>
                </a:extLst>
              </a:tr>
              <a:tr h="305329">
                <a:tc>
                  <a:txBody>
                    <a:bodyPr/>
                    <a:lstStyle/>
                    <a:p>
                      <a:pPr algn="ctr" fontAlgn="ctr"/>
                      <a:r>
                        <a:rPr lang="es-PE" sz="1600" b="1" u="none" strike="noStrike" dirty="0">
                          <a:effectLst/>
                          <a:latin typeface="Times New Roman" panose="02020603050405020304" pitchFamily="18" charset="0"/>
                          <a:cs typeface="Times New Roman" panose="02020603050405020304" pitchFamily="18" charset="0"/>
                        </a:rPr>
                        <a:t>TOTAL (2030)</a:t>
                      </a:r>
                      <a:endParaRPr lang="es-PE"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solid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T w="12700" cap="flat" cmpd="sng" algn="ctr">
                      <a:solidFill>
                        <a:schemeClr val="tx1"/>
                      </a:solidFill>
                      <a:prstDash val="sysDot"/>
                      <a:round/>
                      <a:headEnd type="none" w="med" len="med"/>
                      <a:tailEnd type="none" w="med" len="med"/>
                    </a:lnT>
                    <a:no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ysDot"/>
                      <a:round/>
                      <a:headEnd type="none" w="med" len="med"/>
                      <a:tailEnd type="none" w="med" len="med"/>
                    </a:lnT>
                    <a:no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T w="12700" cap="flat" cmpd="sng" algn="ctr">
                      <a:solidFill>
                        <a:schemeClr val="tx1"/>
                      </a:solidFill>
                      <a:prstDash val="sysDot"/>
                      <a:round/>
                      <a:headEnd type="none" w="med" len="med"/>
                      <a:tailEnd type="none" w="med" len="med"/>
                    </a:lnT>
                    <a:noFill/>
                  </a:tcPr>
                </a:tc>
                <a:tc>
                  <a:txBody>
                    <a:bodyPr/>
                    <a:lstStyle/>
                    <a:p>
                      <a:pPr algn="ctr" fontAlgn="b"/>
                      <a:endParaRPr lang="es-PE"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noFill/>
                  </a:tcPr>
                </a:tc>
                <a:tc>
                  <a:txBody>
                    <a:bodyPr/>
                    <a:lstStyle/>
                    <a:p>
                      <a:pPr algn="ctr" fontAlgn="ctr"/>
                      <a:r>
                        <a:rPr lang="es-PE" sz="1600" b="1" u="none" strike="noStrike" dirty="0">
                          <a:solidFill>
                            <a:srgbClr val="FF0000"/>
                          </a:solidFill>
                          <a:effectLst/>
                          <a:latin typeface="Times New Roman" panose="02020603050405020304" pitchFamily="18" charset="0"/>
                          <a:cs typeface="Times New Roman" panose="02020603050405020304" pitchFamily="18" charset="0"/>
                        </a:rPr>
                        <a:t>2.188</a:t>
                      </a:r>
                      <a:endParaRPr lang="es-PE" sz="16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90000"/>
                      </a:schemeClr>
                    </a:solidFill>
                  </a:tcPr>
                </a:tc>
                <a:tc>
                  <a:txBody>
                    <a:bodyPr/>
                    <a:lstStyle/>
                    <a:p>
                      <a:pPr algn="ctr" fontAlgn="ctr"/>
                      <a:r>
                        <a:rPr lang="es-PE" sz="1600" b="1" u="none" strike="noStrike" dirty="0">
                          <a:solidFill>
                            <a:srgbClr val="FF0000"/>
                          </a:solidFill>
                          <a:effectLst/>
                          <a:latin typeface="Times New Roman" panose="02020603050405020304" pitchFamily="18" charset="0"/>
                          <a:cs typeface="Times New Roman" panose="02020603050405020304" pitchFamily="18" charset="0"/>
                        </a:rPr>
                        <a:t>4.375</a:t>
                      </a:r>
                      <a:endParaRPr lang="es-PE" sz="16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tx2">
                        <a:lumMod val="90000"/>
                      </a:schemeClr>
                    </a:solidFill>
                  </a:tcPr>
                </a:tc>
                <a:extLst>
                  <a:ext uri="{0D108BD9-81ED-4DB2-BD59-A6C34878D82A}">
                    <a16:rowId xmlns:a16="http://schemas.microsoft.com/office/drawing/2014/main" val="4217886235"/>
                  </a:ext>
                </a:extLst>
              </a:tr>
              <a:tr h="610658">
                <a:tc>
                  <a:txBody>
                    <a:bodyPr/>
                    <a:lstStyle/>
                    <a:p>
                      <a:pPr algn="ctr" fontAlgn="ctr"/>
                      <a:r>
                        <a:rPr lang="es-PE" sz="1600" b="1" u="none" strike="noStrike" dirty="0">
                          <a:effectLst/>
                          <a:latin typeface="Times New Roman" panose="02020603050405020304" pitchFamily="18" charset="0"/>
                          <a:cs typeface="Times New Roman" panose="02020603050405020304" pitchFamily="18" charset="0"/>
                        </a:rPr>
                        <a:t>Acumulado 2019-2030</a:t>
                      </a:r>
                      <a:endParaRPr lang="es-PE"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no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no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noFill/>
                  </a:tcPr>
                </a:tc>
                <a:tc>
                  <a:txBody>
                    <a:bodyPr/>
                    <a:lstStyle/>
                    <a:p>
                      <a:pPr algn="ctr" fontAlgn="b"/>
                      <a:endParaRPr lang="es-PE"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R w="3175" cap="flat" cmpd="sng" algn="ctr">
                      <a:solidFill>
                        <a:schemeClr val="tx1"/>
                      </a:solidFill>
                      <a:prstDash val="solid"/>
                      <a:round/>
                      <a:headEnd type="none" w="med" len="med"/>
                      <a:tailEnd type="none" w="med" len="med"/>
                    </a:lnR>
                    <a:noFill/>
                  </a:tcPr>
                </a:tc>
                <a:tc>
                  <a:txBody>
                    <a:bodyPr/>
                    <a:lstStyle/>
                    <a:p>
                      <a:pPr algn="ctr" fontAlgn="ctr"/>
                      <a:r>
                        <a:rPr lang="es-PE" sz="1600" b="1" u="none" strike="noStrike" dirty="0">
                          <a:solidFill>
                            <a:srgbClr val="FF0000"/>
                          </a:solidFill>
                          <a:effectLst/>
                          <a:latin typeface="Times New Roman" panose="02020603050405020304" pitchFamily="18" charset="0"/>
                          <a:cs typeface="Times New Roman" panose="02020603050405020304" pitchFamily="18" charset="0"/>
                        </a:rPr>
                        <a:t>24.065</a:t>
                      </a:r>
                      <a:endParaRPr lang="es-PE" sz="16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3175"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schemeClr>
                    </a:solidFill>
                  </a:tcPr>
                </a:tc>
                <a:tc>
                  <a:txBody>
                    <a:bodyPr/>
                    <a:lstStyle/>
                    <a:p>
                      <a:pPr algn="ctr" fontAlgn="ctr"/>
                      <a:r>
                        <a:rPr lang="es-PE" sz="1600" b="1" u="none" strike="noStrike" dirty="0">
                          <a:solidFill>
                            <a:srgbClr val="FF0000"/>
                          </a:solidFill>
                          <a:effectLst/>
                          <a:latin typeface="Times New Roman" panose="02020603050405020304" pitchFamily="18" charset="0"/>
                          <a:cs typeface="Times New Roman" panose="02020603050405020304" pitchFamily="18" charset="0"/>
                        </a:rPr>
                        <a:t>48.129</a:t>
                      </a:r>
                      <a:endParaRPr lang="es-PE" sz="1600" b="1" i="0" u="none" strike="noStrike" dirty="0">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ysDot"/>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schemeClr>
                    </a:solidFill>
                  </a:tcPr>
                </a:tc>
                <a:extLst>
                  <a:ext uri="{0D108BD9-81ED-4DB2-BD59-A6C34878D82A}">
                    <a16:rowId xmlns:a16="http://schemas.microsoft.com/office/drawing/2014/main" val="1490260674"/>
                  </a:ext>
                </a:extLst>
              </a:tr>
            </a:tbl>
          </a:graphicData>
        </a:graphic>
      </p:graphicFrame>
    </p:spTree>
    <p:extLst>
      <p:ext uri="{BB962C8B-B14F-4D97-AF65-F5344CB8AC3E}">
        <p14:creationId xmlns:p14="http://schemas.microsoft.com/office/powerpoint/2010/main" val="2725237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0"/>
            <a:ext cx="12197953" cy="6858000"/>
          </a:xfrm>
          <a:prstGeom prst="rect">
            <a:avLst/>
          </a:prstGeom>
          <a:noFill/>
          <a:ln>
            <a:noFill/>
          </a:ln>
        </p:spPr>
      </p:pic>
      <p:sp>
        <p:nvSpPr>
          <p:cNvPr id="8" name="Título 3">
            <a:extLst>
              <a:ext uri="{FF2B5EF4-FFF2-40B4-BE49-F238E27FC236}">
                <a16:creationId xmlns:a16="http://schemas.microsoft.com/office/drawing/2014/main" id="{A2CC76B8-71B4-894F-929B-8AA6939C0FE9}"/>
              </a:ext>
            </a:extLst>
          </p:cNvPr>
          <p:cNvSpPr>
            <a:spLocks noGrp="1"/>
          </p:cNvSpPr>
          <p:nvPr>
            <p:ph type="title"/>
          </p:nvPr>
        </p:nvSpPr>
        <p:spPr>
          <a:xfrm>
            <a:off x="6808337" y="288925"/>
            <a:ext cx="3967240" cy="801980"/>
          </a:xfrm>
        </p:spPr>
        <p:txBody>
          <a:bodyPr>
            <a:normAutofit/>
          </a:bodyPr>
          <a:lstStyle/>
          <a:p>
            <a:pPr>
              <a:buSzPts val="6000"/>
            </a:pPr>
            <a:r>
              <a:rPr lang="es-PE" sz="2400" b="1" dirty="0">
                <a:solidFill>
                  <a:srgbClr val="CC6600"/>
                </a:solidFill>
                <a:latin typeface="+mj-lt"/>
                <a:ea typeface="Arial"/>
                <a:cs typeface="Times New Roman" panose="02020603050405020304" pitchFamily="18" charset="0"/>
              </a:rPr>
              <a:t>X. Evaluación económica:</a:t>
            </a:r>
          </a:p>
        </p:txBody>
      </p:sp>
      <p:sp>
        <p:nvSpPr>
          <p:cNvPr id="9" name="Marcador de contenido 4">
            <a:extLst>
              <a:ext uri="{FF2B5EF4-FFF2-40B4-BE49-F238E27FC236}">
                <a16:creationId xmlns:a16="http://schemas.microsoft.com/office/drawing/2014/main" id="{29DA2217-CAB1-9F47-B0A5-EA1EF3807660}"/>
              </a:ext>
            </a:extLst>
          </p:cNvPr>
          <p:cNvSpPr txBox="1">
            <a:spLocks/>
          </p:cNvSpPr>
          <p:nvPr/>
        </p:nvSpPr>
        <p:spPr>
          <a:xfrm>
            <a:off x="208547" y="1328152"/>
            <a:ext cx="6095999" cy="50323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s-PE" sz="2400" b="1" dirty="0">
                <a:latin typeface="+mn-lt"/>
              </a:rPr>
              <a:t>¿Para qué sirve?</a:t>
            </a:r>
          </a:p>
          <a:p>
            <a:r>
              <a:rPr lang="es-PE" sz="2400" dirty="0">
                <a:latin typeface="+mn-lt"/>
              </a:rPr>
              <a:t>Para recabar información importante que sirva de base a la toma de decisiones.</a:t>
            </a:r>
          </a:p>
          <a:p>
            <a:r>
              <a:rPr lang="es-PE" sz="2400" dirty="0">
                <a:latin typeface="+mn-lt"/>
              </a:rPr>
              <a:t>Para que, en la medida de lo posible, se cuantifiquen  monetariamente todos los beneficios atribuibles a la implementación de un proyecto/política.</a:t>
            </a:r>
          </a:p>
          <a:p>
            <a:r>
              <a:rPr lang="es-PE" sz="2400" dirty="0">
                <a:latin typeface="+mn-lt"/>
              </a:rPr>
              <a:t>Para poder medir cuánto le costaría al agente económico implementar un proyecto/política.</a:t>
            </a:r>
          </a:p>
          <a:p>
            <a:endParaRPr lang="es-PE" sz="2400" dirty="0">
              <a:latin typeface="+mn-lt"/>
            </a:endParaRPr>
          </a:p>
        </p:txBody>
      </p:sp>
      <p:sp>
        <p:nvSpPr>
          <p:cNvPr id="10" name="Marcador de contenido 5">
            <a:extLst>
              <a:ext uri="{FF2B5EF4-FFF2-40B4-BE49-F238E27FC236}">
                <a16:creationId xmlns:a16="http://schemas.microsoft.com/office/drawing/2014/main" id="{78F0DD50-F410-984C-8EA8-D4C9DEBBD041}"/>
              </a:ext>
            </a:extLst>
          </p:cNvPr>
          <p:cNvSpPr txBox="1">
            <a:spLocks/>
          </p:cNvSpPr>
          <p:nvPr/>
        </p:nvSpPr>
        <p:spPr>
          <a:xfrm>
            <a:off x="6304546" y="1379829"/>
            <a:ext cx="5181600" cy="489585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PE" sz="2400" b="1" dirty="0"/>
              <a:t>Limitaciones:</a:t>
            </a:r>
          </a:p>
          <a:p>
            <a:pPr marL="285750" indent="-285750">
              <a:buFont typeface="Arial" panose="020B0604020202020204" pitchFamily="34" charset="0"/>
              <a:buChar char="•"/>
            </a:pPr>
            <a:r>
              <a:rPr lang="es-PE" sz="2400" dirty="0"/>
              <a:t>Limitaciones en la información disponible para su realización.</a:t>
            </a:r>
          </a:p>
          <a:p>
            <a:pPr marL="285750" indent="-285750">
              <a:buFont typeface="Arial" panose="020B0604020202020204" pitchFamily="34" charset="0"/>
              <a:buChar char="•"/>
            </a:pPr>
            <a:r>
              <a:rPr lang="es-PE" sz="2400" dirty="0"/>
              <a:t>Es un análisis </a:t>
            </a:r>
            <a:r>
              <a:rPr lang="es-PE" sz="2400" i="1" dirty="0"/>
              <a:t>ex-ante </a:t>
            </a:r>
            <a:r>
              <a:rPr lang="es-PE" sz="2400" dirty="0"/>
              <a:t>(la incertidumbre puede ser muy alta).</a:t>
            </a:r>
          </a:p>
          <a:p>
            <a:pPr marL="285750" indent="-285750">
              <a:buFont typeface="Arial" panose="020B0604020202020204" pitchFamily="34" charset="0"/>
              <a:buChar char="•"/>
            </a:pPr>
            <a:r>
              <a:rPr lang="es-PE" sz="2400" dirty="0"/>
              <a:t>Pueden emerger controversias en cuanto a cómo medir algunos beneficios del proyecto.</a:t>
            </a:r>
          </a:p>
          <a:p>
            <a:pPr marL="285750" indent="-285750">
              <a:buFont typeface="Arial" panose="020B0604020202020204" pitchFamily="34" charset="0"/>
              <a:buChar char="•"/>
            </a:pPr>
            <a:r>
              <a:rPr lang="es-PE" sz="2400" dirty="0"/>
              <a:t>Predominancia del principio de eficiencia como criterio en la toma de decisiones.</a:t>
            </a:r>
          </a:p>
        </p:txBody>
      </p:sp>
    </p:spTree>
    <p:extLst>
      <p:ext uri="{BB962C8B-B14F-4D97-AF65-F5344CB8AC3E}">
        <p14:creationId xmlns:p14="http://schemas.microsoft.com/office/powerpoint/2010/main" val="137995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B6163875-40D2-1144-BADE-F9A241440342}"/>
              </a:ext>
            </a:extLst>
          </p:cNvPr>
          <p:cNvSpPr>
            <a:spLocks noGrp="1"/>
          </p:cNvSpPr>
          <p:nvPr>
            <p:ph type="title"/>
          </p:nvPr>
        </p:nvSpPr>
        <p:spPr>
          <a:xfrm>
            <a:off x="1402976" y="948297"/>
            <a:ext cx="2631142" cy="629491"/>
          </a:xfrm>
        </p:spPr>
        <p:txBody>
          <a:bodyPr>
            <a:noAutofit/>
          </a:bodyPr>
          <a:lstStyle/>
          <a:p>
            <a:pPr>
              <a:buSzPts val="6000"/>
            </a:pPr>
            <a:r>
              <a:rPr lang="es-PE" sz="2800" b="1" dirty="0">
                <a:solidFill>
                  <a:srgbClr val="CC6600"/>
                </a:solidFill>
                <a:latin typeface="+mj-lt"/>
                <a:ea typeface="Arial"/>
                <a:cs typeface="Times New Roman" panose="02020603050405020304" pitchFamily="18" charset="0"/>
              </a:rPr>
              <a:t>Métodos (1/3)</a:t>
            </a:r>
          </a:p>
        </p:txBody>
      </p:sp>
      <p:sp>
        <p:nvSpPr>
          <p:cNvPr id="4" name="Marcador de contenido 2">
            <a:extLst>
              <a:ext uri="{FF2B5EF4-FFF2-40B4-BE49-F238E27FC236}">
                <a16:creationId xmlns:a16="http://schemas.microsoft.com/office/drawing/2014/main" id="{E2585F10-CDC3-9944-ACE8-5C9D6F35567A}"/>
              </a:ext>
            </a:extLst>
          </p:cNvPr>
          <p:cNvSpPr txBox="1">
            <a:spLocks/>
          </p:cNvSpPr>
          <p:nvPr/>
        </p:nvSpPr>
        <p:spPr>
          <a:xfrm>
            <a:off x="838200" y="1825625"/>
            <a:ext cx="10515600" cy="399460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gn="just"/>
            <a:r>
              <a:rPr lang="es-PE" sz="2400" dirty="0">
                <a:latin typeface="+mn-lt"/>
              </a:rPr>
              <a:t>Se utilizaron principalmente dos fuentes de información: </a:t>
            </a:r>
          </a:p>
          <a:p>
            <a:pPr marL="514350" indent="-514350" algn="just">
              <a:buFont typeface="Arial"/>
              <a:buAutoNum type="arabicParenR"/>
            </a:pPr>
            <a:r>
              <a:rPr lang="es-PE" sz="2400" b="1" dirty="0">
                <a:latin typeface="+mn-lt"/>
              </a:rPr>
              <a:t>Información primaria,</a:t>
            </a:r>
            <a:r>
              <a:rPr lang="es-PE" sz="2400" dirty="0">
                <a:latin typeface="+mn-lt"/>
              </a:rPr>
              <a:t> proveniente de entrevistas </a:t>
            </a:r>
            <a:r>
              <a:rPr lang="es-PE" sz="2400" dirty="0" err="1">
                <a:latin typeface="+mn-lt"/>
              </a:rPr>
              <a:t>semi</a:t>
            </a:r>
            <a:r>
              <a:rPr lang="es-PE" sz="2400" dirty="0">
                <a:latin typeface="+mn-lt"/>
              </a:rPr>
              <a:t>-estructuradas realizadas en el marco de la presente consultoría con especialistas técnicos que vienen trabajando con temas relacionados a la presente consultoría.</a:t>
            </a:r>
          </a:p>
          <a:p>
            <a:pPr marL="514350" indent="-514350" algn="just">
              <a:buFont typeface="Arial"/>
              <a:buAutoNum type="arabicParenR"/>
            </a:pPr>
            <a:r>
              <a:rPr lang="es-PE" sz="2400" b="1" dirty="0">
                <a:latin typeface="+mn-lt"/>
              </a:rPr>
              <a:t>Información secundaria,</a:t>
            </a:r>
            <a:r>
              <a:rPr lang="es-PE" sz="2400" dirty="0">
                <a:latin typeface="+mn-lt"/>
              </a:rPr>
              <a:t> normativa legal de ámbito nacional y regional, artículos científicos, documentos de consultorías relacionadas, y reportes internos de organizaciones tanto gubernamentales como no gubernamentales.</a:t>
            </a:r>
          </a:p>
        </p:txBody>
      </p:sp>
    </p:spTree>
    <p:extLst>
      <p:ext uri="{BB962C8B-B14F-4D97-AF65-F5344CB8AC3E}">
        <p14:creationId xmlns:p14="http://schemas.microsoft.com/office/powerpoint/2010/main" val="2080997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0"/>
            <a:ext cx="12197953" cy="6858000"/>
          </a:xfrm>
          <a:prstGeom prst="rect">
            <a:avLst/>
          </a:prstGeom>
          <a:noFill/>
          <a:ln>
            <a:noFill/>
          </a:ln>
        </p:spPr>
      </p:pic>
      <p:graphicFrame>
        <p:nvGraphicFramePr>
          <p:cNvPr id="7" name="Marcador de contenido 4"/>
          <p:cNvGraphicFramePr>
            <a:graphicFrameLocks/>
          </p:cNvGraphicFramePr>
          <p:nvPr/>
        </p:nvGraphicFramePr>
        <p:xfrm>
          <a:off x="2207603" y="1204546"/>
          <a:ext cx="9099305" cy="43940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B5A677F2-6BE4-4E6D-95D3-14BA4EFD1FC0}"/>
              </a:ext>
            </a:extLst>
          </p:cNvPr>
          <p:cNvSpPr txBox="1"/>
          <p:nvPr/>
        </p:nvSpPr>
        <p:spPr>
          <a:xfrm>
            <a:off x="539496" y="349807"/>
            <a:ext cx="11393424" cy="830997"/>
          </a:xfrm>
          <a:prstGeom prst="rect">
            <a:avLst/>
          </a:prstGeom>
          <a:noFill/>
        </p:spPr>
        <p:txBody>
          <a:bodyPr wrap="square">
            <a:spAutoFit/>
          </a:bodyPr>
          <a:lstStyle/>
          <a:p>
            <a:pPr lvl="0" algn="r"/>
            <a:r>
              <a:rPr lang="es-MX" sz="2400" b="1" dirty="0">
                <a:solidFill>
                  <a:srgbClr val="B45F06"/>
                </a:solidFill>
                <a:latin typeface="+mj-lt"/>
              </a:rPr>
              <a:t>I. Análisis de Riesgo a la deforestación </a:t>
            </a:r>
          </a:p>
          <a:p>
            <a:pPr lvl="0" algn="r"/>
            <a:r>
              <a:rPr lang="es-MX" sz="2400" b="1" dirty="0">
                <a:solidFill>
                  <a:srgbClr val="B45F06"/>
                </a:solidFill>
                <a:latin typeface="+mj-lt"/>
              </a:rPr>
              <a:t>asociada a la infraestructura</a:t>
            </a:r>
            <a:endParaRPr lang="es-MX" sz="1600" b="1" dirty="0">
              <a:solidFill>
                <a:srgbClr val="B45F06"/>
              </a:solidFill>
              <a:latin typeface="+mj-lt"/>
              <a:sym typeface="Gill Sans"/>
            </a:endParaRPr>
          </a:p>
        </p:txBody>
      </p:sp>
    </p:spTree>
    <p:extLst>
      <p:ext uri="{BB962C8B-B14F-4D97-AF65-F5344CB8AC3E}">
        <p14:creationId xmlns:p14="http://schemas.microsoft.com/office/powerpoint/2010/main" val="1392695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0"/>
            <a:ext cx="12197953" cy="6858000"/>
          </a:xfrm>
          <a:prstGeom prst="rect">
            <a:avLst/>
          </a:prstGeom>
          <a:noFill/>
          <a:ln>
            <a:noFill/>
          </a:ln>
        </p:spPr>
      </p:pic>
      <p:sp>
        <p:nvSpPr>
          <p:cNvPr id="3" name="Título 1">
            <a:extLst>
              <a:ext uri="{FF2B5EF4-FFF2-40B4-BE49-F238E27FC236}">
                <a16:creationId xmlns:a16="http://schemas.microsoft.com/office/drawing/2014/main" id="{6D2AA74F-CB55-E749-AC82-3D8D3243CFB7}"/>
              </a:ext>
            </a:extLst>
          </p:cNvPr>
          <p:cNvSpPr>
            <a:spLocks noGrp="1"/>
          </p:cNvSpPr>
          <p:nvPr>
            <p:ph type="title"/>
          </p:nvPr>
        </p:nvSpPr>
        <p:spPr>
          <a:xfrm>
            <a:off x="829235" y="736015"/>
            <a:ext cx="2631141" cy="741779"/>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Métodos (2/3)</a:t>
            </a:r>
          </a:p>
        </p:txBody>
      </p:sp>
      <p:graphicFrame>
        <p:nvGraphicFramePr>
          <p:cNvPr id="4" name="Diagrama 3">
            <a:extLst>
              <a:ext uri="{FF2B5EF4-FFF2-40B4-BE49-F238E27FC236}">
                <a16:creationId xmlns:a16="http://schemas.microsoft.com/office/drawing/2014/main" id="{7D5BAD2D-86FD-884B-BE3E-75EFF2223EC2}"/>
              </a:ext>
            </a:extLst>
          </p:cNvPr>
          <p:cNvGraphicFramePr/>
          <p:nvPr/>
        </p:nvGraphicFramePr>
        <p:xfrm>
          <a:off x="749300" y="1106905"/>
          <a:ext cx="11152414" cy="5630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0161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A57C86B0-58C5-644E-A56C-350CE9F94710}"/>
              </a:ext>
            </a:extLst>
          </p:cNvPr>
          <p:cNvSpPr>
            <a:spLocks noGrp="1"/>
          </p:cNvSpPr>
          <p:nvPr>
            <p:ph type="title"/>
          </p:nvPr>
        </p:nvSpPr>
        <p:spPr>
          <a:xfrm>
            <a:off x="403969" y="546647"/>
            <a:ext cx="2585416" cy="789116"/>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Métodos (3/3)</a:t>
            </a:r>
          </a:p>
        </p:txBody>
      </p:sp>
      <p:sp>
        <p:nvSpPr>
          <p:cNvPr id="4" name="Marcador de contenido 2">
            <a:extLst>
              <a:ext uri="{FF2B5EF4-FFF2-40B4-BE49-F238E27FC236}">
                <a16:creationId xmlns:a16="http://schemas.microsoft.com/office/drawing/2014/main" id="{36EB5BEA-AC7D-A14E-9D10-6C3039147CF2}"/>
              </a:ext>
            </a:extLst>
          </p:cNvPr>
          <p:cNvSpPr txBox="1">
            <a:spLocks/>
          </p:cNvSpPr>
          <p:nvPr/>
        </p:nvSpPr>
        <p:spPr>
          <a:xfrm>
            <a:off x="329657" y="1215167"/>
            <a:ext cx="11526731" cy="461413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just">
              <a:buFont typeface="Arial"/>
              <a:buNone/>
            </a:pPr>
            <a:r>
              <a:rPr lang="es-PE" sz="1800" b="1" dirty="0">
                <a:latin typeface="+mn-lt"/>
              </a:rPr>
              <a:t>Consideraciones y supuestos para la EE:</a:t>
            </a:r>
          </a:p>
          <a:p>
            <a:pPr algn="just"/>
            <a:r>
              <a:rPr lang="es-PE" sz="1800" dirty="0">
                <a:latin typeface="+mn-lt"/>
              </a:rPr>
              <a:t>El (principal) inversionista sería el Estado Peruano, por lo que los beneficios serían percibidos principalmente por sus ciudadanos. </a:t>
            </a:r>
          </a:p>
          <a:p>
            <a:pPr algn="just"/>
            <a:r>
              <a:rPr lang="es-PE" sz="1800" dirty="0">
                <a:latin typeface="+mn-lt"/>
              </a:rPr>
              <a:t>El periodo de evaluación fue 2019-2030.</a:t>
            </a:r>
          </a:p>
          <a:p>
            <a:pPr algn="just"/>
            <a:r>
              <a:rPr lang="es-PE" sz="1800" dirty="0">
                <a:latin typeface="+mn-lt"/>
              </a:rPr>
              <a:t>Siguiendo lo recomendado por el MEF (anexo 3 del DS 002-2017/EF/63.01), se utilizó una tasa de descuento del 4%.</a:t>
            </a:r>
          </a:p>
          <a:p>
            <a:pPr algn="just"/>
            <a:r>
              <a:rPr lang="es-PE" sz="1800" dirty="0">
                <a:latin typeface="+mn-lt"/>
              </a:rPr>
              <a:t>Algunas inversiones se darían en periodos subsiguientes a la fase inicial de la iniciativa.</a:t>
            </a:r>
          </a:p>
          <a:p>
            <a:pPr algn="just"/>
            <a:r>
              <a:rPr lang="es-PE" sz="1800" dirty="0">
                <a:latin typeface="+mn-lt"/>
              </a:rPr>
              <a:t>Para cuantificar los beneficios por la mitigación de GEF de la medida se utilizó el precio social del carbono sugerido por el MEF (US$ 7.17 / S/. 26.17 por </a:t>
            </a:r>
            <a:r>
              <a:rPr lang="es-PE" sz="1800" dirty="0" err="1">
                <a:latin typeface="+mn-lt"/>
              </a:rPr>
              <a:t>Tn</a:t>
            </a:r>
            <a:r>
              <a:rPr lang="es-PE" sz="1800" dirty="0">
                <a:latin typeface="+mn-lt"/>
              </a:rPr>
              <a:t> CO</a:t>
            </a:r>
            <a:r>
              <a:rPr lang="es-PE" sz="1800" baseline="-25000" dirty="0">
                <a:latin typeface="+mn-lt"/>
              </a:rPr>
              <a:t>2e</a:t>
            </a:r>
            <a:r>
              <a:rPr lang="es-PE" sz="1800" dirty="0">
                <a:latin typeface="+mn-lt"/>
              </a:rPr>
              <a:t>)</a:t>
            </a:r>
          </a:p>
          <a:p>
            <a:pPr algn="just"/>
            <a:r>
              <a:rPr lang="es-PE" sz="1800" dirty="0">
                <a:latin typeface="+mn-lt"/>
              </a:rPr>
              <a:t>En el escenario 2 (E2) se plantearon 2 situaciones: la primera en la que se requieran incrementar en 8% la longitud de la infraestructura vial planificada (218 km), y la segunda en la que esta se incrementaría en 12% (327 km).</a:t>
            </a:r>
          </a:p>
          <a:p>
            <a:pPr algn="just"/>
            <a:r>
              <a:rPr lang="es-PE" sz="1800" dirty="0">
                <a:latin typeface="+mn-lt"/>
              </a:rPr>
              <a:t>Para la estimación de los costos incrementales por la construcción de carreteras sostenibles (E2) se utilizó el parámetro de inversión por cada km de carretera en la región selva estimado por el MTC (S/. 4’029’121).</a:t>
            </a:r>
          </a:p>
        </p:txBody>
      </p:sp>
    </p:spTree>
    <p:extLst>
      <p:ext uri="{BB962C8B-B14F-4D97-AF65-F5344CB8AC3E}">
        <p14:creationId xmlns:p14="http://schemas.microsoft.com/office/powerpoint/2010/main" val="3880428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6420C519-163C-194C-91D7-2029525434C6}"/>
              </a:ext>
            </a:extLst>
          </p:cNvPr>
          <p:cNvSpPr>
            <a:spLocks noGrp="1"/>
          </p:cNvSpPr>
          <p:nvPr>
            <p:ph type="title"/>
          </p:nvPr>
        </p:nvSpPr>
        <p:spPr>
          <a:xfrm>
            <a:off x="838200" y="844062"/>
            <a:ext cx="2960077" cy="668215"/>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Resultados (1/5)</a:t>
            </a:r>
          </a:p>
        </p:txBody>
      </p:sp>
      <p:sp>
        <p:nvSpPr>
          <p:cNvPr id="4" name="Marcador de contenido 2">
            <a:extLst>
              <a:ext uri="{FF2B5EF4-FFF2-40B4-BE49-F238E27FC236}">
                <a16:creationId xmlns:a16="http://schemas.microsoft.com/office/drawing/2014/main" id="{27A40818-79A3-074B-BC28-FC442228C2AE}"/>
              </a:ext>
            </a:extLst>
          </p:cNvPr>
          <p:cNvSpPr txBox="1">
            <a:spLocks/>
          </p:cNvSpPr>
          <p:nvPr/>
        </p:nvSpPr>
        <p:spPr>
          <a:xfrm>
            <a:off x="838200" y="2063018"/>
            <a:ext cx="10515600" cy="238589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s-PE" sz="2000" b="1" u="sng" dirty="0">
                <a:latin typeface="+mn-lt"/>
              </a:rPr>
              <a:t>Escenario de línea base </a:t>
            </a:r>
            <a:r>
              <a:rPr lang="es-PE" sz="1800" b="1" u="sng" dirty="0">
                <a:latin typeface="+mn-lt"/>
              </a:rPr>
              <a:t>(Tomado de Enciso 2020)</a:t>
            </a:r>
            <a:r>
              <a:rPr lang="es-PE" sz="2000" b="1" u="sng" dirty="0">
                <a:latin typeface="+mn-lt"/>
              </a:rPr>
              <a:t>:</a:t>
            </a:r>
            <a:endParaRPr lang="es-PE" sz="2000" dirty="0">
              <a:latin typeface="+mn-lt"/>
            </a:endParaRPr>
          </a:p>
          <a:p>
            <a:pPr algn="just"/>
            <a:r>
              <a:rPr lang="es-PE" sz="2000" dirty="0">
                <a:latin typeface="+mn-lt"/>
              </a:rPr>
              <a:t>Se considera la </a:t>
            </a:r>
            <a:r>
              <a:rPr lang="es-PE" sz="2000" dirty="0" err="1">
                <a:latin typeface="+mn-lt"/>
              </a:rPr>
              <a:t>deforestación</a:t>
            </a:r>
            <a:r>
              <a:rPr lang="es-PE" sz="2000" dirty="0">
                <a:latin typeface="+mn-lt"/>
              </a:rPr>
              <a:t> producida por las carreteras existentes y proyectadas en la zona de estudio, considerando el uso del </a:t>
            </a:r>
            <a:r>
              <a:rPr lang="es-PE" sz="2000" dirty="0" err="1">
                <a:latin typeface="+mn-lt"/>
              </a:rPr>
              <a:t>método</a:t>
            </a:r>
            <a:r>
              <a:rPr lang="es-PE" sz="2000" dirty="0">
                <a:latin typeface="+mn-lt"/>
              </a:rPr>
              <a:t> predictivo del promedio de los </a:t>
            </a:r>
            <a:r>
              <a:rPr lang="es-PE" sz="2000" dirty="0" err="1">
                <a:latin typeface="+mn-lt"/>
              </a:rPr>
              <a:t>últimos</a:t>
            </a:r>
            <a:r>
              <a:rPr lang="es-PE" sz="2000" dirty="0">
                <a:latin typeface="+mn-lt"/>
              </a:rPr>
              <a:t> 10 </a:t>
            </a:r>
            <a:r>
              <a:rPr lang="es-PE" sz="2000" dirty="0" err="1">
                <a:latin typeface="+mn-lt"/>
              </a:rPr>
              <a:t>años</a:t>
            </a:r>
            <a:r>
              <a:rPr lang="es-PE" sz="2000" dirty="0">
                <a:latin typeface="+mn-lt"/>
              </a:rPr>
              <a:t>. Para la </a:t>
            </a:r>
            <a:r>
              <a:rPr lang="es-PE" sz="2000" dirty="0" err="1">
                <a:latin typeface="+mn-lt"/>
              </a:rPr>
              <a:t>proyección</a:t>
            </a:r>
            <a:r>
              <a:rPr lang="es-PE" sz="2000" dirty="0">
                <a:latin typeface="+mn-lt"/>
              </a:rPr>
              <a:t> de </a:t>
            </a:r>
            <a:r>
              <a:rPr lang="es-PE" sz="2000" dirty="0" err="1">
                <a:latin typeface="+mn-lt"/>
              </a:rPr>
              <a:t>áreas</a:t>
            </a:r>
            <a:r>
              <a:rPr lang="es-PE" sz="2000" dirty="0">
                <a:latin typeface="+mn-lt"/>
              </a:rPr>
              <a:t> deforestadas en el periodo 2019-2030, se analizaron los buffers de influencia hasta una distancia de hasta 25 km de carreteras existente y proyectada, considerando el comportamiento diferenciado que </a:t>
            </a:r>
            <a:r>
              <a:rPr lang="es-PE" sz="2000" dirty="0" err="1">
                <a:latin typeface="+mn-lt"/>
              </a:rPr>
              <a:t>tendría</a:t>
            </a:r>
            <a:r>
              <a:rPr lang="es-PE" sz="2000" dirty="0">
                <a:latin typeface="+mn-lt"/>
              </a:rPr>
              <a:t> en cada </a:t>
            </a:r>
            <a:r>
              <a:rPr lang="es-PE" sz="2000" dirty="0" err="1">
                <a:latin typeface="+mn-lt"/>
              </a:rPr>
              <a:t>región</a:t>
            </a:r>
            <a:r>
              <a:rPr lang="es-PE" sz="2000" dirty="0">
                <a:latin typeface="+mn-lt"/>
              </a:rPr>
              <a:t>.</a:t>
            </a:r>
          </a:p>
        </p:txBody>
      </p:sp>
    </p:spTree>
    <p:extLst>
      <p:ext uri="{BB962C8B-B14F-4D97-AF65-F5344CB8AC3E}">
        <p14:creationId xmlns:p14="http://schemas.microsoft.com/office/powerpoint/2010/main" val="3398485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DFE057F2-AD3D-A04C-83E7-8C58F17B1CD1}"/>
              </a:ext>
            </a:extLst>
          </p:cNvPr>
          <p:cNvSpPr>
            <a:spLocks noGrp="1"/>
          </p:cNvSpPr>
          <p:nvPr>
            <p:ph type="title"/>
          </p:nvPr>
        </p:nvSpPr>
        <p:spPr>
          <a:xfrm>
            <a:off x="838200" y="798483"/>
            <a:ext cx="3039208" cy="450025"/>
          </a:xfrm>
        </p:spPr>
        <p:txBody>
          <a:bodyPr>
            <a:noAutofit/>
          </a:bodyPr>
          <a:lstStyle/>
          <a:p>
            <a:pPr>
              <a:buSzPts val="6000"/>
            </a:pPr>
            <a:r>
              <a:rPr lang="es-PE" sz="2800" b="1" dirty="0">
                <a:solidFill>
                  <a:srgbClr val="CC6600"/>
                </a:solidFill>
                <a:latin typeface="+mj-lt"/>
                <a:ea typeface="Arial"/>
                <a:cs typeface="Times New Roman" panose="02020603050405020304" pitchFamily="18" charset="0"/>
              </a:rPr>
              <a:t>Resultados (2/5)</a:t>
            </a:r>
          </a:p>
        </p:txBody>
      </p:sp>
      <p:sp>
        <p:nvSpPr>
          <p:cNvPr id="4" name="Marcador de contenido 2">
            <a:extLst>
              <a:ext uri="{FF2B5EF4-FFF2-40B4-BE49-F238E27FC236}">
                <a16:creationId xmlns:a16="http://schemas.microsoft.com/office/drawing/2014/main" id="{5DCAC85C-E3C7-0645-93BE-947C4ABF3B42}"/>
              </a:ext>
            </a:extLst>
          </p:cNvPr>
          <p:cNvSpPr txBox="1">
            <a:spLocks/>
          </p:cNvSpPr>
          <p:nvPr/>
        </p:nvSpPr>
        <p:spPr>
          <a:xfrm>
            <a:off x="838200" y="1530941"/>
            <a:ext cx="10515600" cy="54020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Font typeface="Arial"/>
              <a:buNone/>
            </a:pPr>
            <a:r>
              <a:rPr lang="es-PE" sz="2400" b="1" u="sng" dirty="0">
                <a:latin typeface="+mj-lt"/>
              </a:rPr>
              <a:t>Escenarios de mitigación </a:t>
            </a:r>
            <a:r>
              <a:rPr lang="es-PE" sz="2000" b="1" u="sng" dirty="0">
                <a:latin typeface="+mj-lt"/>
              </a:rPr>
              <a:t>(Tomado de Enciso 2020)</a:t>
            </a:r>
            <a:r>
              <a:rPr lang="es-PE" sz="2400" b="1" u="sng" dirty="0">
                <a:latin typeface="+mj-lt"/>
              </a:rPr>
              <a:t>:</a:t>
            </a:r>
            <a:endParaRPr lang="es-PE" sz="2400" dirty="0">
              <a:latin typeface="+mj-lt"/>
            </a:endParaRPr>
          </a:p>
        </p:txBody>
      </p:sp>
      <p:sp>
        <p:nvSpPr>
          <p:cNvPr id="5" name="CuadroTexto 4">
            <a:extLst>
              <a:ext uri="{FF2B5EF4-FFF2-40B4-BE49-F238E27FC236}">
                <a16:creationId xmlns:a16="http://schemas.microsoft.com/office/drawing/2014/main" id="{3CAC57E1-2C12-FD4C-9BA7-9689B878EC37}"/>
              </a:ext>
            </a:extLst>
          </p:cNvPr>
          <p:cNvSpPr txBox="1"/>
          <p:nvPr/>
        </p:nvSpPr>
        <p:spPr>
          <a:xfrm>
            <a:off x="838200" y="2641600"/>
            <a:ext cx="4967514" cy="1938992"/>
          </a:xfrm>
          <a:prstGeom prst="rect">
            <a:avLst/>
          </a:prstGeom>
          <a:noFill/>
        </p:spPr>
        <p:txBody>
          <a:bodyPr wrap="square" rtlCol="0">
            <a:spAutoFit/>
          </a:bodyPr>
          <a:lstStyle/>
          <a:p>
            <a:pPr lvl="0" algn="just"/>
            <a:r>
              <a:rPr lang="es-PE" sz="2000" i="1" u="sng" dirty="0">
                <a:latin typeface="+mn-lt"/>
              </a:rPr>
              <a:t>Alternativa 1.</a:t>
            </a:r>
            <a:r>
              <a:rPr lang="es-PE" sz="2000" dirty="0">
                <a:latin typeface="+mn-lt"/>
              </a:rPr>
              <a:t> Se basa en que las carreteras planificadas sigan rutas pre existentes (carreteras pavimentadas o sin pavimentar). Siguiendo esta alternativa </a:t>
            </a:r>
            <a:r>
              <a:rPr lang="es-PE" sz="2000" b="1" i="1" dirty="0">
                <a:latin typeface="+mn-lt"/>
              </a:rPr>
              <a:t>se podría reducir en un 5% las emisiones resultantes de la línea base</a:t>
            </a:r>
            <a:r>
              <a:rPr lang="es-PE" sz="2000" dirty="0">
                <a:latin typeface="+mn-lt"/>
              </a:rPr>
              <a:t>.</a:t>
            </a:r>
          </a:p>
        </p:txBody>
      </p:sp>
      <p:sp>
        <p:nvSpPr>
          <p:cNvPr id="6" name="CuadroTexto 5">
            <a:extLst>
              <a:ext uri="{FF2B5EF4-FFF2-40B4-BE49-F238E27FC236}">
                <a16:creationId xmlns:a16="http://schemas.microsoft.com/office/drawing/2014/main" id="{4AF93EC9-DE79-5748-AFE8-77D018B99759}"/>
              </a:ext>
            </a:extLst>
          </p:cNvPr>
          <p:cNvSpPr txBox="1"/>
          <p:nvPr/>
        </p:nvSpPr>
        <p:spPr>
          <a:xfrm>
            <a:off x="6093023" y="2627923"/>
            <a:ext cx="5366203" cy="2246769"/>
          </a:xfrm>
          <a:prstGeom prst="rect">
            <a:avLst/>
          </a:prstGeom>
          <a:noFill/>
        </p:spPr>
        <p:txBody>
          <a:bodyPr wrap="square" rtlCol="0">
            <a:spAutoFit/>
          </a:bodyPr>
          <a:lstStyle/>
          <a:p>
            <a:pPr algn="just"/>
            <a:r>
              <a:rPr lang="es-PE" sz="2000" i="1" u="sng" dirty="0">
                <a:latin typeface="+mn-lt"/>
              </a:rPr>
              <a:t>Alternativa 2.</a:t>
            </a:r>
            <a:r>
              <a:rPr lang="es-PE" sz="2000" dirty="0">
                <a:latin typeface="+mn-lt"/>
              </a:rPr>
              <a:t> Se basa en el desarrollo de nuevas carreteras siguiendo rutas que eviten fragmentar un paisaje boscoso y otras limitaciones que promueve el DS N°005-2018-MTC. Esta alternativa </a:t>
            </a:r>
            <a:r>
              <a:rPr lang="es-PE" sz="2000" b="1" i="1" dirty="0">
                <a:latin typeface="+mn-lt"/>
              </a:rPr>
              <a:t>podría reducir en un 10% las emisiones resultantes de la línea base.</a:t>
            </a:r>
          </a:p>
        </p:txBody>
      </p:sp>
    </p:spTree>
    <p:extLst>
      <p:ext uri="{BB962C8B-B14F-4D97-AF65-F5344CB8AC3E}">
        <p14:creationId xmlns:p14="http://schemas.microsoft.com/office/powerpoint/2010/main" val="3185851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4A35F337-99E9-744E-90E8-9E55C9FA7A27}"/>
              </a:ext>
            </a:extLst>
          </p:cNvPr>
          <p:cNvSpPr>
            <a:spLocks noGrp="1"/>
          </p:cNvSpPr>
          <p:nvPr>
            <p:ph type="title"/>
          </p:nvPr>
        </p:nvSpPr>
        <p:spPr>
          <a:xfrm>
            <a:off x="542193" y="675278"/>
            <a:ext cx="3089030" cy="549579"/>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Resultados (3/5)</a:t>
            </a:r>
          </a:p>
        </p:txBody>
      </p:sp>
      <p:graphicFrame>
        <p:nvGraphicFramePr>
          <p:cNvPr id="4" name="Marcador de contenido 3">
            <a:extLst>
              <a:ext uri="{FF2B5EF4-FFF2-40B4-BE49-F238E27FC236}">
                <a16:creationId xmlns:a16="http://schemas.microsoft.com/office/drawing/2014/main" id="{E1E6B550-3314-B849-8638-0CCEB476D31B}"/>
              </a:ext>
            </a:extLst>
          </p:cNvPr>
          <p:cNvGraphicFramePr>
            <a:graphicFrameLocks/>
          </p:cNvGraphicFramePr>
          <p:nvPr>
            <p:extLst>
              <p:ext uri="{D42A27DB-BD31-4B8C-83A1-F6EECF244321}">
                <p14:modId xmlns:p14="http://schemas.microsoft.com/office/powerpoint/2010/main" val="3591608030"/>
              </p:ext>
            </p:extLst>
          </p:nvPr>
        </p:nvGraphicFramePr>
        <p:xfrm>
          <a:off x="456582" y="1224857"/>
          <a:ext cx="11272882" cy="5479362"/>
        </p:xfrm>
        <a:graphic>
          <a:graphicData uri="http://schemas.openxmlformats.org/drawingml/2006/table">
            <a:tbl>
              <a:tblPr firstRow="1" firstCol="1" bandRow="1">
                <a:tableStyleId>{5C22544A-7EE6-4342-B048-85BDC9FD1C3A}</a:tableStyleId>
              </a:tblPr>
              <a:tblGrid>
                <a:gridCol w="3546808">
                  <a:extLst>
                    <a:ext uri="{9D8B030D-6E8A-4147-A177-3AD203B41FA5}">
                      <a16:colId xmlns:a16="http://schemas.microsoft.com/office/drawing/2014/main" val="597498450"/>
                    </a:ext>
                  </a:extLst>
                </a:gridCol>
                <a:gridCol w="2818900">
                  <a:extLst>
                    <a:ext uri="{9D8B030D-6E8A-4147-A177-3AD203B41FA5}">
                      <a16:colId xmlns:a16="http://schemas.microsoft.com/office/drawing/2014/main" val="1340362210"/>
                    </a:ext>
                  </a:extLst>
                </a:gridCol>
                <a:gridCol w="2453587">
                  <a:extLst>
                    <a:ext uri="{9D8B030D-6E8A-4147-A177-3AD203B41FA5}">
                      <a16:colId xmlns:a16="http://schemas.microsoft.com/office/drawing/2014/main" val="387610028"/>
                    </a:ext>
                  </a:extLst>
                </a:gridCol>
                <a:gridCol w="2453587">
                  <a:extLst>
                    <a:ext uri="{9D8B030D-6E8A-4147-A177-3AD203B41FA5}">
                      <a16:colId xmlns:a16="http://schemas.microsoft.com/office/drawing/2014/main" val="2757852977"/>
                    </a:ext>
                  </a:extLst>
                </a:gridCol>
              </a:tblGrid>
              <a:tr h="391383">
                <a:tc rowSpan="2">
                  <a:txBody>
                    <a:bodyPr/>
                    <a:lstStyle/>
                    <a:p>
                      <a:pPr algn="ctr">
                        <a:lnSpc>
                          <a:spcPct val="150000"/>
                        </a:lnSpc>
                        <a:spcBef>
                          <a:spcPts val="600"/>
                        </a:spcBef>
                        <a:spcAft>
                          <a:spcPts val="600"/>
                        </a:spcAft>
                      </a:pPr>
                      <a:r>
                        <a:rPr lang="es-PE" sz="1600" dirty="0">
                          <a:solidFill>
                            <a:schemeClr val="bg1"/>
                          </a:solidFill>
                          <a:effectLst/>
                          <a:latin typeface="Calibri" panose="020F0502020204030204" pitchFamily="34" charset="0"/>
                          <a:cs typeface="Calibri" panose="020F0502020204030204" pitchFamily="34" charset="0"/>
                        </a:rPr>
                        <a:t>RUBRO</a:t>
                      </a:r>
                    </a:p>
                  </a:txBody>
                  <a:tcPr marL="68580" marR="68580" marT="0" marB="0" anchor="ctr"/>
                </a:tc>
                <a:tc rowSpan="2">
                  <a:txBody>
                    <a:bodyPr/>
                    <a:lstStyle/>
                    <a:p>
                      <a:pPr algn="ctr">
                        <a:lnSpc>
                          <a:spcPct val="150000"/>
                        </a:lnSpc>
                        <a:spcBef>
                          <a:spcPts val="600"/>
                        </a:spcBef>
                        <a:spcAft>
                          <a:spcPts val="600"/>
                        </a:spcAft>
                      </a:pPr>
                      <a:r>
                        <a:rPr lang="es-PE" sz="1600" dirty="0">
                          <a:solidFill>
                            <a:schemeClr val="bg1"/>
                          </a:solidFill>
                          <a:effectLst/>
                          <a:latin typeface="Calibri" panose="020F0502020204030204" pitchFamily="34" charset="0"/>
                          <a:cs typeface="Calibri" panose="020F0502020204030204" pitchFamily="34" charset="0"/>
                        </a:rPr>
                        <a:t>ALTERNATIVA 1</a:t>
                      </a:r>
                    </a:p>
                  </a:txBody>
                  <a:tcPr marL="68580" marR="68580" marT="0" marB="0" anchor="ctr"/>
                </a:tc>
                <a:tc gridSpan="2">
                  <a:txBody>
                    <a:bodyPr/>
                    <a:lstStyle/>
                    <a:p>
                      <a:pPr algn="ctr">
                        <a:lnSpc>
                          <a:spcPct val="150000"/>
                        </a:lnSpc>
                        <a:spcBef>
                          <a:spcPts val="600"/>
                        </a:spcBef>
                        <a:spcAft>
                          <a:spcPts val="600"/>
                        </a:spcAft>
                      </a:pPr>
                      <a:r>
                        <a:rPr lang="es-P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ALTERNATIVA 2</a:t>
                      </a:r>
                    </a:p>
                  </a:txBody>
                  <a:tcPr marL="68580" marR="68580" marT="0" marB="0" anchor="ctr">
                    <a:solidFill>
                      <a:schemeClr val="accent1"/>
                    </a:solidFill>
                  </a:tcPr>
                </a:tc>
                <a:tc hMerge="1">
                  <a:txBody>
                    <a:bodyPr/>
                    <a:lstStyle/>
                    <a:p>
                      <a:pPr algn="ctr">
                        <a:lnSpc>
                          <a:spcPct val="150000"/>
                        </a:lnSpc>
                        <a:spcBef>
                          <a:spcPts val="600"/>
                        </a:spcBef>
                        <a:spcAft>
                          <a:spcPts val="600"/>
                        </a:spcAft>
                      </a:pPr>
                      <a:endParaRPr lang="es-PE"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39721418"/>
                  </a:ext>
                </a:extLst>
              </a:tr>
              <a:tr h="391383">
                <a:tc vMerge="1">
                  <a:txBody>
                    <a:bodyPr/>
                    <a:lstStyle/>
                    <a:p>
                      <a:pPr algn="ctr">
                        <a:lnSpc>
                          <a:spcPct val="150000"/>
                        </a:lnSpc>
                        <a:spcBef>
                          <a:spcPts val="600"/>
                        </a:spcBef>
                        <a:spcAft>
                          <a:spcPts val="600"/>
                        </a:spcAft>
                      </a:pPr>
                      <a:r>
                        <a:rPr lang="es-PE" sz="1800" dirty="0">
                          <a:effectLst/>
                          <a:latin typeface="Calibri" panose="020F0502020204030204" pitchFamily="34" charset="0"/>
                          <a:ea typeface="Calibri" panose="020F0502020204030204" pitchFamily="34" charset="0"/>
                          <a:cs typeface="Calibri" panose="020F0502020204030204" pitchFamily="34" charset="0"/>
                        </a:rPr>
                        <a:t>Rubro</a:t>
                      </a:r>
                    </a:p>
                  </a:txBody>
                  <a:tcPr marL="68580" marR="68580" marT="0" marB="0"/>
                </a:tc>
                <a:tc vMerge="1">
                  <a:txBody>
                    <a:bodyPr/>
                    <a:lstStyle/>
                    <a:p>
                      <a:pPr algn="ctr">
                        <a:lnSpc>
                          <a:spcPct val="150000"/>
                        </a:lnSpc>
                        <a:spcBef>
                          <a:spcPts val="600"/>
                        </a:spcBef>
                        <a:spcAft>
                          <a:spcPts val="600"/>
                        </a:spcAft>
                      </a:pPr>
                      <a:r>
                        <a:rPr lang="es-PE" sz="1800" dirty="0">
                          <a:effectLst/>
                          <a:latin typeface="Calibri" panose="020F0502020204030204" pitchFamily="34" charset="0"/>
                          <a:cs typeface="Calibri" panose="020F0502020204030204" pitchFamily="34" charset="0"/>
                        </a:rPr>
                        <a:t>Alternativa 1 (VAN en S/.)</a:t>
                      </a:r>
                      <a:endParaRPr lang="es-PE"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50000"/>
                        </a:lnSpc>
                        <a:spcBef>
                          <a:spcPts val="600"/>
                        </a:spcBef>
                        <a:spcAft>
                          <a:spcPts val="600"/>
                        </a:spcAft>
                      </a:pPr>
                      <a:r>
                        <a:rPr lang="es-PE" sz="1600" b="1" dirty="0">
                          <a:solidFill>
                            <a:schemeClr val="bg1"/>
                          </a:solidFill>
                          <a:effectLst/>
                          <a:latin typeface="+mn-lt"/>
                          <a:ea typeface="Times New Roman" panose="02020603050405020304" pitchFamily="18" charset="0"/>
                        </a:rPr>
                        <a:t>+ 8% en longitud de IV</a:t>
                      </a:r>
                      <a:endParaRPr lang="es-P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solidFill>
                  </a:tcPr>
                </a:tc>
                <a:tc>
                  <a:txBody>
                    <a:bodyPr/>
                    <a:lstStyle/>
                    <a:p>
                      <a:pPr algn="ctr">
                        <a:lnSpc>
                          <a:spcPct val="150000"/>
                        </a:lnSpc>
                        <a:spcBef>
                          <a:spcPts val="600"/>
                        </a:spcBef>
                        <a:spcAft>
                          <a:spcPts val="600"/>
                        </a:spcAft>
                      </a:pPr>
                      <a:r>
                        <a:rPr lang="es-PE" sz="1600" b="1" dirty="0">
                          <a:solidFill>
                            <a:schemeClr val="bg1"/>
                          </a:solidFill>
                          <a:effectLst/>
                          <a:latin typeface="+mn-lt"/>
                          <a:ea typeface="Times New Roman" panose="02020603050405020304" pitchFamily="18" charset="0"/>
                        </a:rPr>
                        <a:t>+ 12% en longitud de IV</a:t>
                      </a:r>
                      <a:endParaRPr lang="es-PE" sz="1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solidFill>
                      <a:schemeClr val="accent1"/>
                    </a:solidFill>
                  </a:tcPr>
                </a:tc>
                <a:extLst>
                  <a:ext uri="{0D108BD9-81ED-4DB2-BD59-A6C34878D82A}">
                    <a16:rowId xmlns:a16="http://schemas.microsoft.com/office/drawing/2014/main" val="3394062633"/>
                  </a:ext>
                </a:extLst>
              </a:tr>
              <a:tr h="391383">
                <a:tc>
                  <a:txBody>
                    <a:bodyPr/>
                    <a:lstStyle/>
                    <a:p>
                      <a:pPr algn="l">
                        <a:lnSpc>
                          <a:spcPct val="150000"/>
                        </a:lnSpc>
                        <a:spcBef>
                          <a:spcPts val="600"/>
                        </a:spcBef>
                        <a:spcAft>
                          <a:spcPts val="600"/>
                        </a:spcAft>
                      </a:pPr>
                      <a:r>
                        <a:rPr lang="es-PE" sz="1600" i="1" u="sng" dirty="0">
                          <a:solidFill>
                            <a:schemeClr val="bg1"/>
                          </a:solidFill>
                          <a:effectLst/>
                          <a:latin typeface="Calibri" panose="020F0502020204030204" pitchFamily="34" charset="0"/>
                          <a:cs typeface="Calibri" panose="020F0502020204030204" pitchFamily="34" charset="0"/>
                        </a:rPr>
                        <a:t>BENEFICIOS</a:t>
                      </a:r>
                      <a:endParaRPr lang="es-PE" sz="1600" i="1" u="sng"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algn="r" fontAlgn="b"/>
                      <a:r>
                        <a:rPr lang="es-PE" sz="1800" b="1" i="1" u="none" strike="noStrike" dirty="0">
                          <a:solidFill>
                            <a:srgbClr val="000000"/>
                          </a:solidFill>
                          <a:effectLst/>
                          <a:latin typeface="Calibri" panose="020F0502020204030204" pitchFamily="34" charset="0"/>
                        </a:rPr>
                        <a:t>392,195,112.88</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784,390,225.76</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784,390,225.76</a:t>
                      </a:r>
                    </a:p>
                  </a:txBody>
                  <a:tcPr marL="0" marR="0" marT="0" marB="0" anchor="ctr"/>
                </a:tc>
                <a:extLst>
                  <a:ext uri="{0D108BD9-81ED-4DB2-BD59-A6C34878D82A}">
                    <a16:rowId xmlns:a16="http://schemas.microsoft.com/office/drawing/2014/main" val="1162711907"/>
                  </a:ext>
                </a:extLst>
              </a:tr>
              <a:tr h="391383">
                <a:tc>
                  <a:txBody>
                    <a:bodyPr/>
                    <a:lstStyle/>
                    <a:p>
                      <a:pPr algn="l">
                        <a:lnSpc>
                          <a:spcPct val="150000"/>
                        </a:lnSpc>
                        <a:spcBef>
                          <a:spcPts val="600"/>
                        </a:spcBef>
                        <a:spcAft>
                          <a:spcPts val="600"/>
                        </a:spcAft>
                      </a:pPr>
                      <a:r>
                        <a:rPr lang="es-PE" sz="1600" b="1" i="1" kern="1200" dirty="0">
                          <a:solidFill>
                            <a:schemeClr val="bg1"/>
                          </a:solidFill>
                          <a:effectLst/>
                          <a:latin typeface="Calibri" panose="020F0502020204030204" pitchFamily="34" charset="0"/>
                          <a:ea typeface="+mn-ea"/>
                          <a:cs typeface="Calibri" panose="020F0502020204030204" pitchFamily="34" charset="0"/>
                        </a:rPr>
                        <a:t>Mitigación de emisiones GEI</a:t>
                      </a:r>
                      <a:endParaRPr lang="es-PE" sz="1600" u="sng"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algn="r" fontAlgn="b"/>
                      <a:r>
                        <a:rPr lang="es-PE" sz="1800" b="0" i="0" u="none" strike="noStrike" dirty="0">
                          <a:solidFill>
                            <a:srgbClr val="000000"/>
                          </a:solidFill>
                          <a:effectLst/>
                          <a:latin typeface="Calibri" panose="020F0502020204030204" pitchFamily="34" charset="0"/>
                        </a:rPr>
                        <a:t>392,195,112.88</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784,390,225.76</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784,390,225.76</a:t>
                      </a:r>
                    </a:p>
                  </a:txBody>
                  <a:tcPr marL="0" marR="0" marT="0" marB="0" anchor="ctr"/>
                </a:tc>
                <a:extLst>
                  <a:ext uri="{0D108BD9-81ED-4DB2-BD59-A6C34878D82A}">
                    <a16:rowId xmlns:a16="http://schemas.microsoft.com/office/drawing/2014/main" val="2022012115"/>
                  </a:ext>
                </a:extLst>
              </a:tr>
              <a:tr h="391383">
                <a:tc>
                  <a:txBody>
                    <a:bodyPr/>
                    <a:lstStyle/>
                    <a:p>
                      <a:pPr algn="l">
                        <a:lnSpc>
                          <a:spcPct val="150000"/>
                        </a:lnSpc>
                        <a:spcBef>
                          <a:spcPts val="600"/>
                        </a:spcBef>
                        <a:spcAft>
                          <a:spcPts val="600"/>
                        </a:spcAft>
                      </a:pPr>
                      <a:r>
                        <a:rPr lang="es-PE" sz="1600" i="1" u="sng" dirty="0">
                          <a:solidFill>
                            <a:schemeClr val="bg1"/>
                          </a:solidFill>
                          <a:effectLst/>
                          <a:latin typeface="Calibri" panose="020F0502020204030204" pitchFamily="34" charset="0"/>
                          <a:cs typeface="Calibri" panose="020F0502020204030204" pitchFamily="34" charset="0"/>
                        </a:rPr>
                        <a:t>COSTOS RECURRENTES</a:t>
                      </a:r>
                      <a:endParaRPr lang="es-PE" sz="1600" i="1" u="sng" dirty="0">
                        <a:solidFill>
                          <a:schemeClr val="bg1"/>
                        </a:solidFill>
                        <a:effectLst/>
                        <a:latin typeface="Calibri" panose="020F0502020204030204" pitchFamily="34" charset="0"/>
                        <a:ea typeface="+mn-ea"/>
                        <a:cs typeface="Calibri" panose="020F0502020204030204" pitchFamily="34" charset="0"/>
                      </a:endParaRPr>
                    </a:p>
                  </a:txBody>
                  <a:tcPr marL="68580" marR="68580" marT="0" marB="0"/>
                </a:tc>
                <a:tc>
                  <a:txBody>
                    <a:bodyPr/>
                    <a:lstStyle/>
                    <a:p>
                      <a:pPr algn="r" fontAlgn="b"/>
                      <a:r>
                        <a:rPr lang="es-PE" sz="1800" b="1" i="1" u="none" strike="noStrike" dirty="0">
                          <a:solidFill>
                            <a:srgbClr val="000000"/>
                          </a:solidFill>
                          <a:effectLst/>
                          <a:latin typeface="Calibri" panose="020F0502020204030204" pitchFamily="34" charset="0"/>
                        </a:rPr>
                        <a:t>62,268,152.49</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611,271,148.37</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885,772,646.31</a:t>
                      </a:r>
                    </a:p>
                  </a:txBody>
                  <a:tcPr marL="0" marR="0" marT="0" marB="0" anchor="ctr"/>
                </a:tc>
                <a:extLst>
                  <a:ext uri="{0D108BD9-81ED-4DB2-BD59-A6C34878D82A}">
                    <a16:rowId xmlns:a16="http://schemas.microsoft.com/office/drawing/2014/main" val="4118686701"/>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MRV</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3,543,743.94</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3,543,743.94</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3,543,743.94</a:t>
                      </a:r>
                    </a:p>
                  </a:txBody>
                  <a:tcPr marL="0" marR="0" marT="0" marB="0" anchor="ctr"/>
                </a:tc>
                <a:extLst>
                  <a:ext uri="{0D108BD9-81ED-4DB2-BD59-A6C34878D82A}">
                    <a16:rowId xmlns:a16="http://schemas.microsoft.com/office/drawing/2014/main" val="4102085679"/>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Operación de un Consejo Consultivo</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3,729,352.25</a:t>
                      </a:r>
                    </a:p>
                  </a:txBody>
                  <a:tcPr marL="0" marR="0" marT="0" marB="0" anchor="ctr"/>
                </a:tc>
                <a:tc>
                  <a:txBody>
                    <a:bodyPr/>
                    <a:lstStyle/>
                    <a:p>
                      <a:pPr algn="r" fontAlgn="b"/>
                      <a:r>
                        <a:rPr lang="es-PE" sz="1800" b="0" i="0" u="none" strike="noStrike">
                          <a:solidFill>
                            <a:srgbClr val="000000"/>
                          </a:solidFill>
                          <a:effectLst/>
                          <a:latin typeface="Calibri" panose="020F0502020204030204" pitchFamily="34" charset="0"/>
                        </a:rPr>
                        <a:t>3,729,352.25</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3,729,352.25</a:t>
                      </a:r>
                    </a:p>
                  </a:txBody>
                  <a:tcPr marL="0" marR="0" marT="0" marB="0" anchor="ctr"/>
                </a:tc>
                <a:extLst>
                  <a:ext uri="{0D108BD9-81ED-4DB2-BD59-A6C34878D82A}">
                    <a16:rowId xmlns:a16="http://schemas.microsoft.com/office/drawing/2014/main" val="1232740495"/>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Instrumentos de gestión para SEIA</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34,371,910.18</a:t>
                      </a:r>
                    </a:p>
                  </a:txBody>
                  <a:tcPr marL="0" marR="0" marT="0" marB="0" anchor="ctr"/>
                </a:tc>
                <a:tc>
                  <a:txBody>
                    <a:bodyPr/>
                    <a:lstStyle/>
                    <a:p>
                      <a:pPr algn="r" fontAlgn="b"/>
                      <a:r>
                        <a:rPr lang="es-PE" sz="1800" b="0" i="0" u="none" strike="noStrike">
                          <a:solidFill>
                            <a:srgbClr val="000000"/>
                          </a:solidFill>
                          <a:effectLst/>
                          <a:latin typeface="Calibri" panose="020F0502020204030204" pitchFamily="34" charset="0"/>
                        </a:rPr>
                        <a:t>34,371,910.18</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34,371,910.18</a:t>
                      </a:r>
                    </a:p>
                  </a:txBody>
                  <a:tcPr marL="0" marR="0" marT="0" marB="0" anchor="ctr"/>
                </a:tc>
                <a:extLst>
                  <a:ext uri="{0D108BD9-81ED-4DB2-BD59-A6C34878D82A}">
                    <a16:rowId xmlns:a16="http://schemas.microsoft.com/office/drawing/2014/main" val="2693486827"/>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Supervisión y fiscalización</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20,623,146.11</a:t>
                      </a:r>
                    </a:p>
                  </a:txBody>
                  <a:tcPr marL="0" marR="0" marT="0" marB="0" anchor="ctr"/>
                </a:tc>
                <a:tc>
                  <a:txBody>
                    <a:bodyPr/>
                    <a:lstStyle/>
                    <a:p>
                      <a:pPr algn="r" fontAlgn="b"/>
                      <a:r>
                        <a:rPr lang="es-PE" sz="1800" b="0" i="0" u="none" strike="noStrike">
                          <a:solidFill>
                            <a:srgbClr val="000000"/>
                          </a:solidFill>
                          <a:effectLst/>
                          <a:latin typeface="Calibri" panose="020F0502020204030204" pitchFamily="34" charset="0"/>
                        </a:rPr>
                        <a:t>20,623,146.11</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20,623,146.11</a:t>
                      </a:r>
                    </a:p>
                  </a:txBody>
                  <a:tcPr marL="0" marR="0" marT="0" marB="0" anchor="ctr"/>
                </a:tc>
                <a:extLst>
                  <a:ext uri="{0D108BD9-81ED-4DB2-BD59-A6C34878D82A}">
                    <a16:rowId xmlns:a16="http://schemas.microsoft.com/office/drawing/2014/main" val="389736078"/>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Construcción de carreteras sostenibles</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endParaRPr lang="es-PE" sz="1800" b="1" i="0" u="none" strike="noStrike" dirty="0">
                        <a:solidFill>
                          <a:srgbClr val="000000"/>
                        </a:solidFill>
                        <a:effectLst/>
                        <a:latin typeface="Calibri" panose="020F0502020204030204" pitchFamily="34" charset="0"/>
                      </a:endParaRP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549,002,995.88</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823,504,493.82</a:t>
                      </a:r>
                    </a:p>
                  </a:txBody>
                  <a:tcPr marL="0" marR="0" marT="0" marB="0" anchor="ctr"/>
                </a:tc>
                <a:extLst>
                  <a:ext uri="{0D108BD9-81ED-4DB2-BD59-A6C34878D82A}">
                    <a16:rowId xmlns:a16="http://schemas.microsoft.com/office/drawing/2014/main" val="3554790918"/>
                  </a:ext>
                </a:extLst>
              </a:tr>
              <a:tr h="391383">
                <a:tc>
                  <a:txBody>
                    <a:bodyPr/>
                    <a:lstStyle/>
                    <a:p>
                      <a:r>
                        <a:rPr lang="es-PE" sz="1600" b="1" i="1" u="sng" dirty="0">
                          <a:solidFill>
                            <a:schemeClr val="bg1"/>
                          </a:solidFill>
                          <a:effectLst/>
                          <a:latin typeface="Calibri" panose="020F0502020204030204" pitchFamily="34" charset="0"/>
                          <a:ea typeface="Times New Roman" panose="02020603050405020304" pitchFamily="18" charset="0"/>
                        </a:rPr>
                        <a:t>INVERSIÓN</a:t>
                      </a:r>
                      <a:endParaRPr lang="es-PE" sz="1600" i="1"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1" i="1" u="none" strike="noStrike" dirty="0">
                          <a:solidFill>
                            <a:srgbClr val="000000"/>
                          </a:solidFill>
                          <a:effectLst/>
                          <a:latin typeface="Calibri" panose="020F0502020204030204" pitchFamily="34" charset="0"/>
                        </a:rPr>
                        <a:t>3,388,284.25</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3,388,284.25</a:t>
                      </a:r>
                    </a:p>
                  </a:txBody>
                  <a:tcPr marL="0" marR="0" marT="0" marB="0" anchor="ctr"/>
                </a:tc>
                <a:tc>
                  <a:txBody>
                    <a:bodyPr/>
                    <a:lstStyle/>
                    <a:p>
                      <a:pPr algn="r" fontAlgn="b"/>
                      <a:r>
                        <a:rPr lang="es-PE" sz="1800" b="1" i="1" u="none" strike="noStrike" dirty="0">
                          <a:solidFill>
                            <a:srgbClr val="000000"/>
                          </a:solidFill>
                          <a:effectLst/>
                          <a:latin typeface="Calibri" panose="020F0502020204030204" pitchFamily="34" charset="0"/>
                        </a:rPr>
                        <a:t>3,388,284.25</a:t>
                      </a:r>
                    </a:p>
                  </a:txBody>
                  <a:tcPr marL="0" marR="0" marT="0" marB="0" anchor="ctr"/>
                </a:tc>
                <a:extLst>
                  <a:ext uri="{0D108BD9-81ED-4DB2-BD59-A6C34878D82A}">
                    <a16:rowId xmlns:a16="http://schemas.microsoft.com/office/drawing/2014/main" val="971318899"/>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Concientización y asistencia técnica</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97,714.37</a:t>
                      </a:r>
                    </a:p>
                  </a:txBody>
                  <a:tcPr marL="0" marR="0" marT="0" marB="0" anchor="ctr"/>
                </a:tc>
                <a:tc>
                  <a:txBody>
                    <a:bodyPr/>
                    <a:lstStyle/>
                    <a:p>
                      <a:pPr algn="r" fontAlgn="b"/>
                      <a:r>
                        <a:rPr lang="es-PE" sz="1800" b="0" i="0" u="none" strike="noStrike">
                          <a:solidFill>
                            <a:srgbClr val="000000"/>
                          </a:solidFill>
                          <a:effectLst/>
                          <a:latin typeface="Calibri" panose="020F0502020204030204" pitchFamily="34" charset="0"/>
                        </a:rPr>
                        <a:t>97,714.37</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97,714.37</a:t>
                      </a:r>
                    </a:p>
                  </a:txBody>
                  <a:tcPr marL="0" marR="0" marT="0" marB="0" anchor="ctr"/>
                </a:tc>
                <a:extLst>
                  <a:ext uri="{0D108BD9-81ED-4DB2-BD59-A6C34878D82A}">
                    <a16:rowId xmlns:a16="http://schemas.microsoft.com/office/drawing/2014/main" val="1752130416"/>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Instalación de sistema MRV</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a:solidFill>
                            <a:srgbClr val="000000"/>
                          </a:solidFill>
                          <a:effectLst/>
                          <a:latin typeface="Calibri" panose="020F0502020204030204" pitchFamily="34" charset="0"/>
                        </a:rPr>
                        <a:t>1,054,794.18</a:t>
                      </a:r>
                    </a:p>
                  </a:txBody>
                  <a:tcPr marL="0" marR="0" marT="0" marB="0" anchor="ctr"/>
                </a:tc>
                <a:tc>
                  <a:txBody>
                    <a:bodyPr/>
                    <a:lstStyle/>
                    <a:p>
                      <a:pPr algn="r" fontAlgn="b"/>
                      <a:r>
                        <a:rPr lang="es-PE" sz="1800" b="0" i="0" u="none" strike="noStrike">
                          <a:solidFill>
                            <a:srgbClr val="000000"/>
                          </a:solidFill>
                          <a:effectLst/>
                          <a:latin typeface="Calibri" panose="020F0502020204030204" pitchFamily="34" charset="0"/>
                        </a:rPr>
                        <a:t>1,054,794.18</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1,054,794.18</a:t>
                      </a:r>
                    </a:p>
                  </a:txBody>
                  <a:tcPr marL="0" marR="0" marT="0" marB="0" anchor="ctr"/>
                </a:tc>
                <a:extLst>
                  <a:ext uri="{0D108BD9-81ED-4DB2-BD59-A6C34878D82A}">
                    <a16:rowId xmlns:a16="http://schemas.microsoft.com/office/drawing/2014/main" val="560450330"/>
                  </a:ext>
                </a:extLst>
              </a:tr>
              <a:tr h="391383">
                <a:tc>
                  <a:txBody>
                    <a:bodyPr/>
                    <a:lstStyle/>
                    <a:p>
                      <a:r>
                        <a:rPr lang="es-PE" sz="1600" dirty="0">
                          <a:solidFill>
                            <a:schemeClr val="bg1"/>
                          </a:solidFill>
                          <a:effectLst/>
                          <a:latin typeface="Calibri" panose="020F0502020204030204" pitchFamily="34" charset="0"/>
                          <a:ea typeface="Times New Roman" panose="02020603050405020304" pitchFamily="18" charset="0"/>
                        </a:rPr>
                        <a:t>Condiciones habilitantes</a:t>
                      </a:r>
                      <a:endParaRPr lang="es-PE" sz="1600" dirty="0">
                        <a:solidFill>
                          <a:schemeClr val="bg1"/>
                        </a:solidFill>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r" fontAlgn="b"/>
                      <a:r>
                        <a:rPr lang="es-PE" sz="1800" b="0" i="0" u="none" strike="noStrike" dirty="0">
                          <a:solidFill>
                            <a:srgbClr val="000000"/>
                          </a:solidFill>
                          <a:effectLst/>
                          <a:latin typeface="Calibri" panose="020F0502020204030204" pitchFamily="34" charset="0"/>
                        </a:rPr>
                        <a:t>2,235,775.70</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2,235,775.70</a:t>
                      </a:r>
                    </a:p>
                  </a:txBody>
                  <a:tcPr marL="0" marR="0" marT="0" marB="0" anchor="ctr"/>
                </a:tc>
                <a:tc>
                  <a:txBody>
                    <a:bodyPr/>
                    <a:lstStyle/>
                    <a:p>
                      <a:pPr algn="r" fontAlgn="b"/>
                      <a:r>
                        <a:rPr lang="es-PE" sz="1800" b="0" i="0" u="none" strike="noStrike" dirty="0">
                          <a:solidFill>
                            <a:srgbClr val="000000"/>
                          </a:solidFill>
                          <a:effectLst/>
                          <a:latin typeface="Calibri" panose="020F0502020204030204" pitchFamily="34" charset="0"/>
                        </a:rPr>
                        <a:t>2,235,775.70</a:t>
                      </a:r>
                    </a:p>
                  </a:txBody>
                  <a:tcPr marL="0" marR="0" marT="0" marB="0" anchor="ctr"/>
                </a:tc>
                <a:extLst>
                  <a:ext uri="{0D108BD9-81ED-4DB2-BD59-A6C34878D82A}">
                    <a16:rowId xmlns:a16="http://schemas.microsoft.com/office/drawing/2014/main" val="3881077424"/>
                  </a:ext>
                </a:extLst>
              </a:tr>
            </a:tbl>
          </a:graphicData>
        </a:graphic>
      </p:graphicFrame>
      <p:sp>
        <p:nvSpPr>
          <p:cNvPr id="5" name="Rectángulo redondeado 4">
            <a:extLst>
              <a:ext uri="{FF2B5EF4-FFF2-40B4-BE49-F238E27FC236}">
                <a16:creationId xmlns:a16="http://schemas.microsoft.com/office/drawing/2014/main" id="{4D050FFB-FA2C-EF49-A2AA-1E8269DA53C3}"/>
              </a:ext>
            </a:extLst>
          </p:cNvPr>
          <p:cNvSpPr/>
          <p:nvPr/>
        </p:nvSpPr>
        <p:spPr>
          <a:xfrm>
            <a:off x="7416870" y="4681765"/>
            <a:ext cx="4470400" cy="4644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242306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E4AC7847-82CC-254D-838B-7338D72C2241}"/>
              </a:ext>
            </a:extLst>
          </p:cNvPr>
          <p:cNvSpPr>
            <a:spLocks noGrp="1"/>
          </p:cNvSpPr>
          <p:nvPr>
            <p:ph type="title"/>
          </p:nvPr>
        </p:nvSpPr>
        <p:spPr>
          <a:xfrm>
            <a:off x="1276350" y="804873"/>
            <a:ext cx="2968869" cy="657821"/>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Resultados (4/5)</a:t>
            </a:r>
          </a:p>
        </p:txBody>
      </p:sp>
      <p:graphicFrame>
        <p:nvGraphicFramePr>
          <p:cNvPr id="4" name="Marcador de contenido 3">
            <a:extLst>
              <a:ext uri="{FF2B5EF4-FFF2-40B4-BE49-F238E27FC236}">
                <a16:creationId xmlns:a16="http://schemas.microsoft.com/office/drawing/2014/main" id="{0FE2BB5F-052C-E94C-87E2-D861D2F52C18}"/>
              </a:ext>
            </a:extLst>
          </p:cNvPr>
          <p:cNvGraphicFramePr>
            <a:graphicFrameLocks/>
          </p:cNvGraphicFramePr>
          <p:nvPr>
            <p:extLst>
              <p:ext uri="{D42A27DB-BD31-4B8C-83A1-F6EECF244321}">
                <p14:modId xmlns:p14="http://schemas.microsoft.com/office/powerpoint/2010/main" val="2094265847"/>
              </p:ext>
            </p:extLst>
          </p:nvPr>
        </p:nvGraphicFramePr>
        <p:xfrm>
          <a:off x="1276350" y="1544408"/>
          <a:ext cx="9446259" cy="4589693"/>
        </p:xfrm>
        <a:graphic>
          <a:graphicData uri="http://schemas.openxmlformats.org/drawingml/2006/table">
            <a:tbl>
              <a:tblPr firstRow="1" firstCol="1" bandRow="1">
                <a:tableStyleId>{5C22544A-7EE6-4342-B048-85BDC9FD1C3A}</a:tableStyleId>
              </a:tblPr>
              <a:tblGrid>
                <a:gridCol w="2805462">
                  <a:extLst>
                    <a:ext uri="{9D8B030D-6E8A-4147-A177-3AD203B41FA5}">
                      <a16:colId xmlns:a16="http://schemas.microsoft.com/office/drawing/2014/main" val="597498450"/>
                    </a:ext>
                  </a:extLst>
                </a:gridCol>
                <a:gridCol w="2209796">
                  <a:extLst>
                    <a:ext uri="{9D8B030D-6E8A-4147-A177-3AD203B41FA5}">
                      <a16:colId xmlns:a16="http://schemas.microsoft.com/office/drawing/2014/main" val="1340362210"/>
                    </a:ext>
                  </a:extLst>
                </a:gridCol>
                <a:gridCol w="2186583">
                  <a:extLst>
                    <a:ext uri="{9D8B030D-6E8A-4147-A177-3AD203B41FA5}">
                      <a16:colId xmlns:a16="http://schemas.microsoft.com/office/drawing/2014/main" val="387610028"/>
                    </a:ext>
                  </a:extLst>
                </a:gridCol>
                <a:gridCol w="2244418">
                  <a:extLst>
                    <a:ext uri="{9D8B030D-6E8A-4147-A177-3AD203B41FA5}">
                      <a16:colId xmlns:a16="http://schemas.microsoft.com/office/drawing/2014/main" val="3808410739"/>
                    </a:ext>
                  </a:extLst>
                </a:gridCol>
              </a:tblGrid>
              <a:tr h="646958">
                <a:tc rowSpan="2">
                  <a:txBody>
                    <a:bodyPr/>
                    <a:lstStyle/>
                    <a:p>
                      <a:pPr algn="ctr">
                        <a:lnSpc>
                          <a:spcPct val="150000"/>
                        </a:lnSpc>
                        <a:spcBef>
                          <a:spcPts val="600"/>
                        </a:spcBef>
                        <a:spcAft>
                          <a:spcPts val="600"/>
                        </a:spcAft>
                      </a:pPr>
                      <a:r>
                        <a:rPr lang="es-PE" sz="1800" dirty="0">
                          <a:solidFill>
                            <a:schemeClr val="bg1"/>
                          </a:solidFill>
                          <a:effectLst/>
                          <a:latin typeface="+mn-lt"/>
                        </a:rPr>
                        <a:t>INDICADOR</a:t>
                      </a:r>
                      <a:endParaRPr lang="es-PE" sz="1800" dirty="0">
                        <a:solidFill>
                          <a:schemeClr val="bg1"/>
                        </a:solidFill>
                        <a:effectLst/>
                        <a:latin typeface="+mn-lt"/>
                        <a:cs typeface="Times New Roman" panose="02020603050405020304" pitchFamily="18" charset="0"/>
                      </a:endParaRPr>
                    </a:p>
                  </a:txBody>
                  <a:tcPr marL="68580" marR="68580" marT="0" marB="0" anchor="ctr"/>
                </a:tc>
                <a:tc rowSpan="2">
                  <a:txBody>
                    <a:bodyPr/>
                    <a:lstStyle/>
                    <a:p>
                      <a:pPr algn="ctr">
                        <a:lnSpc>
                          <a:spcPct val="150000"/>
                        </a:lnSpc>
                        <a:spcBef>
                          <a:spcPts val="600"/>
                        </a:spcBef>
                        <a:spcAft>
                          <a:spcPts val="600"/>
                        </a:spcAft>
                      </a:pPr>
                      <a:r>
                        <a:rPr lang="es-PE" sz="1800" dirty="0">
                          <a:solidFill>
                            <a:schemeClr val="bg1"/>
                          </a:solidFill>
                          <a:effectLst/>
                          <a:latin typeface="+mn-lt"/>
                        </a:rPr>
                        <a:t>ALTERNATIVA 1</a:t>
                      </a:r>
                      <a:endParaRPr lang="es-PE" sz="1800" dirty="0">
                        <a:solidFill>
                          <a:schemeClr val="bg1"/>
                        </a:solidFill>
                        <a:effectLst/>
                        <a:latin typeface="+mn-lt"/>
                        <a:cs typeface="Times New Roman" panose="02020603050405020304" pitchFamily="18" charset="0"/>
                      </a:endParaRPr>
                    </a:p>
                  </a:txBody>
                  <a:tcPr marL="68580" marR="68580" marT="0" marB="0" anchor="ctr"/>
                </a:tc>
                <a:tc gridSpan="2">
                  <a:txBody>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lang="es-PE" sz="1800" dirty="0">
                          <a:solidFill>
                            <a:schemeClr val="bg1"/>
                          </a:solidFill>
                          <a:effectLst/>
                          <a:latin typeface="+mn-lt"/>
                        </a:rPr>
                        <a:t>ALTERNATIVA 2</a:t>
                      </a:r>
                      <a:endParaRPr lang="es-PE"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50000"/>
                        </a:lnSpc>
                        <a:spcBef>
                          <a:spcPts val="600"/>
                        </a:spcBef>
                        <a:spcAft>
                          <a:spcPts val="600"/>
                        </a:spcAft>
                      </a:pPr>
                      <a:endParaRPr lang="es-P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1091925"/>
                  </a:ext>
                </a:extLst>
              </a:tr>
              <a:tr h="1070763">
                <a:tc vMerge="1">
                  <a:txBody>
                    <a:bodyPr/>
                    <a:lstStyle/>
                    <a:p>
                      <a:pPr algn="ctr">
                        <a:lnSpc>
                          <a:spcPct val="150000"/>
                        </a:lnSpc>
                        <a:spcBef>
                          <a:spcPts val="600"/>
                        </a:spcBef>
                        <a:spcAft>
                          <a:spcPts val="600"/>
                        </a:spcAft>
                      </a:pPr>
                      <a:r>
                        <a:rPr lang="es-PE" sz="2600" dirty="0">
                          <a:effectLst/>
                        </a:rPr>
                        <a:t>Indicador</a:t>
                      </a:r>
                      <a:endParaRPr lang="es-P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pPr algn="ctr">
                        <a:lnSpc>
                          <a:spcPct val="150000"/>
                        </a:lnSpc>
                        <a:spcBef>
                          <a:spcPts val="600"/>
                        </a:spcBef>
                        <a:spcAft>
                          <a:spcPts val="600"/>
                        </a:spcAft>
                      </a:pPr>
                      <a:r>
                        <a:rPr lang="es-PE" sz="2600" dirty="0">
                          <a:effectLst/>
                        </a:rPr>
                        <a:t>Alternativa 1</a:t>
                      </a:r>
                      <a:endParaRPr lang="es-PE" sz="2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s-PE" sz="1800" b="1" dirty="0">
                          <a:solidFill>
                            <a:schemeClr val="bg1"/>
                          </a:solidFill>
                          <a:effectLst/>
                          <a:latin typeface="+mn-lt"/>
                          <a:ea typeface="Times New Roman" panose="02020603050405020304" pitchFamily="18" charset="0"/>
                        </a:rPr>
                        <a:t>+ 8% en la longitud de carreteras</a:t>
                      </a:r>
                      <a:endParaRPr lang="es-PE" sz="1800" dirty="0">
                        <a:solidFill>
                          <a:schemeClr val="bg1"/>
                        </a:solidFill>
                        <a:effectLst/>
                        <a:latin typeface="+mn-lt"/>
                        <a:ea typeface="Times New Roman" panose="02020603050405020304" pitchFamily="18" charset="0"/>
                      </a:endParaRPr>
                    </a:p>
                  </a:txBody>
                  <a:tcPr marL="68580" marR="68580" marT="0" marB="0" anchor="ctr">
                    <a:solidFill>
                      <a:schemeClr val="accent1"/>
                    </a:solidFill>
                  </a:tcPr>
                </a:tc>
                <a:tc>
                  <a:txBody>
                    <a:bodyPr/>
                    <a:lstStyle/>
                    <a:p>
                      <a:pPr algn="ctr">
                        <a:lnSpc>
                          <a:spcPct val="115000"/>
                        </a:lnSpc>
                      </a:pPr>
                      <a:r>
                        <a:rPr lang="es-PE" sz="1800" b="1" dirty="0">
                          <a:solidFill>
                            <a:schemeClr val="bg1"/>
                          </a:solidFill>
                          <a:effectLst/>
                          <a:latin typeface="+mn-lt"/>
                          <a:ea typeface="Times New Roman" panose="02020603050405020304" pitchFamily="18" charset="0"/>
                        </a:rPr>
                        <a:t>+ 12% en la longitud de carreteras</a:t>
                      </a:r>
                      <a:endParaRPr lang="es-PE" sz="1800" dirty="0">
                        <a:solidFill>
                          <a:schemeClr val="bg1"/>
                        </a:solidFill>
                        <a:effectLst/>
                        <a:latin typeface="+mn-lt"/>
                        <a:ea typeface="Times New Roman" panose="02020603050405020304" pitchFamily="18" charset="0"/>
                      </a:endParaRPr>
                    </a:p>
                  </a:txBody>
                  <a:tcPr marL="68580" marR="68580" marT="0" marB="0" anchor="ctr">
                    <a:solidFill>
                      <a:schemeClr val="accent1"/>
                    </a:solidFill>
                  </a:tcPr>
                </a:tc>
                <a:extLst>
                  <a:ext uri="{0D108BD9-81ED-4DB2-BD59-A6C34878D82A}">
                    <a16:rowId xmlns:a16="http://schemas.microsoft.com/office/drawing/2014/main" val="3394062633"/>
                  </a:ext>
                </a:extLst>
              </a:tr>
              <a:tr h="646958">
                <a:tc>
                  <a:txBody>
                    <a:bodyPr/>
                    <a:lstStyle/>
                    <a:p>
                      <a:pPr algn="ctr">
                        <a:lnSpc>
                          <a:spcPct val="150000"/>
                        </a:lnSpc>
                        <a:spcBef>
                          <a:spcPts val="600"/>
                        </a:spcBef>
                        <a:spcAft>
                          <a:spcPts val="600"/>
                        </a:spcAft>
                      </a:pPr>
                      <a:r>
                        <a:rPr lang="es-PE" sz="1800" dirty="0">
                          <a:effectLst/>
                          <a:latin typeface="+mn-lt"/>
                        </a:rPr>
                        <a:t>VAN (S/.)</a:t>
                      </a:r>
                      <a:endParaRPr lang="es-PE" sz="1800" dirty="0">
                        <a:effectLst/>
                        <a:latin typeface="+mn-lt"/>
                        <a:ea typeface="+mn-ea"/>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326,538,676.14</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169’730,793.14</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-104,770,704.80</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62711907"/>
                  </a:ext>
                </a:extLst>
              </a:tr>
              <a:tr h="646958">
                <a:tc>
                  <a:txBody>
                    <a:bodyPr/>
                    <a:lstStyle/>
                    <a:p>
                      <a:pPr algn="ctr">
                        <a:lnSpc>
                          <a:spcPct val="150000"/>
                        </a:lnSpc>
                        <a:spcBef>
                          <a:spcPts val="600"/>
                        </a:spcBef>
                        <a:spcAft>
                          <a:spcPts val="600"/>
                        </a:spcAft>
                      </a:pPr>
                      <a:r>
                        <a:rPr lang="es-PE" sz="1800" dirty="0">
                          <a:effectLst/>
                          <a:latin typeface="+mn-lt"/>
                        </a:rPr>
                        <a:t>TIR</a:t>
                      </a:r>
                      <a:endParaRPr lang="es-PE" sz="1800" dirty="0">
                        <a:effectLst/>
                        <a:latin typeface="+mn-lt"/>
                        <a:ea typeface="+mn-ea"/>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PE"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782%</a:t>
                      </a:r>
                      <a:endParaRPr lang="es-PE"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567%</a:t>
                      </a:r>
                      <a:endParaRPr lang="es-PE"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Indeterminado</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18686701"/>
                  </a:ext>
                </a:extLst>
              </a:tr>
              <a:tr h="646958">
                <a:tc>
                  <a:txBody>
                    <a:bodyPr/>
                    <a:lstStyle/>
                    <a:p>
                      <a:pPr algn="ctr">
                        <a:lnSpc>
                          <a:spcPct val="150000"/>
                        </a:lnSpc>
                        <a:spcBef>
                          <a:spcPts val="600"/>
                        </a:spcBef>
                        <a:spcAft>
                          <a:spcPts val="600"/>
                        </a:spcAft>
                      </a:pPr>
                      <a:r>
                        <a:rPr lang="es-PE" sz="1800" dirty="0">
                          <a:effectLst/>
                          <a:latin typeface="+mn-lt"/>
                        </a:rPr>
                        <a:t>B/C (S/.)</a:t>
                      </a:r>
                      <a:endParaRPr lang="es-PE" sz="1800" dirty="0">
                        <a:effectLst/>
                        <a:latin typeface="+mn-lt"/>
                        <a:ea typeface="+mn-ea"/>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PE"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5.97</a:t>
                      </a:r>
                      <a:endParaRPr lang="es-PE"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1.28</a:t>
                      </a:r>
                      <a:endParaRPr lang="es-PE"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0.88</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02085679"/>
                  </a:ext>
                </a:extLst>
              </a:tr>
              <a:tr h="931098">
                <a:tc>
                  <a:txBody>
                    <a:bodyPr/>
                    <a:lstStyle/>
                    <a:p>
                      <a:pPr algn="ctr">
                        <a:lnSpc>
                          <a:spcPct val="150000"/>
                        </a:lnSpc>
                        <a:spcBef>
                          <a:spcPts val="600"/>
                        </a:spcBef>
                        <a:spcAft>
                          <a:spcPts val="600"/>
                        </a:spcAft>
                      </a:pPr>
                      <a:r>
                        <a:rPr lang="es-PE" sz="1800" dirty="0">
                          <a:effectLst/>
                          <a:latin typeface="+mn-lt"/>
                        </a:rPr>
                        <a:t>C/E (S/. por Tn CO</a:t>
                      </a:r>
                      <a:r>
                        <a:rPr lang="es-PE" sz="1800" baseline="-25000" dirty="0">
                          <a:effectLst/>
                          <a:latin typeface="+mn-lt"/>
                        </a:rPr>
                        <a:t>2e</a:t>
                      </a:r>
                      <a:r>
                        <a:rPr lang="es-PE" sz="1800" dirty="0">
                          <a:effectLst/>
                          <a:latin typeface="+mn-lt"/>
                        </a:rPr>
                        <a:t>)</a:t>
                      </a:r>
                      <a:endParaRPr lang="es-PE" sz="1800" dirty="0">
                        <a:effectLst/>
                        <a:latin typeface="+mn-lt"/>
                        <a:ea typeface="+mn-ea"/>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PE" sz="1800">
                          <a:effectLst/>
                          <a:latin typeface="Calibri" panose="020F0502020204030204" pitchFamily="34" charset="0"/>
                          <a:ea typeface="Times New Roman" panose="02020603050405020304" pitchFamily="18" charset="0"/>
                        </a:rPr>
                        <a:t>2.51</a:t>
                      </a:r>
                      <a:endParaRPr lang="es-PE" sz="18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effectLst/>
                          <a:latin typeface="Calibri" panose="020F0502020204030204" pitchFamily="34" charset="0"/>
                          <a:ea typeface="Times New Roman" panose="02020603050405020304" pitchFamily="18" charset="0"/>
                        </a:rPr>
                        <a:t>23.50</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effectLst/>
                          <a:latin typeface="Calibri" panose="020F0502020204030204" pitchFamily="34" charset="0"/>
                          <a:ea typeface="Times New Roman" panose="02020603050405020304" pitchFamily="18" charset="0"/>
                        </a:rPr>
                        <a:t>33.99</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32740495"/>
                  </a:ext>
                </a:extLst>
              </a:tr>
            </a:tbl>
          </a:graphicData>
        </a:graphic>
      </p:graphicFrame>
      <p:sp>
        <p:nvSpPr>
          <p:cNvPr id="5" name="Rectángulo redondeado 4">
            <a:extLst>
              <a:ext uri="{FF2B5EF4-FFF2-40B4-BE49-F238E27FC236}">
                <a16:creationId xmlns:a16="http://schemas.microsoft.com/office/drawing/2014/main" id="{3D5A8600-6CB8-0248-A9C8-806E198B2287}"/>
              </a:ext>
            </a:extLst>
          </p:cNvPr>
          <p:cNvSpPr/>
          <p:nvPr/>
        </p:nvSpPr>
        <p:spPr>
          <a:xfrm>
            <a:off x="4013200" y="2038800"/>
            <a:ext cx="2336800" cy="410754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47902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3" name="Título 1">
            <a:extLst>
              <a:ext uri="{FF2B5EF4-FFF2-40B4-BE49-F238E27FC236}">
                <a16:creationId xmlns:a16="http://schemas.microsoft.com/office/drawing/2014/main" id="{7C264450-955D-A64E-A9A8-7A0937E93B17}"/>
              </a:ext>
            </a:extLst>
          </p:cNvPr>
          <p:cNvSpPr>
            <a:spLocks noGrp="1"/>
          </p:cNvSpPr>
          <p:nvPr>
            <p:ph type="title"/>
          </p:nvPr>
        </p:nvSpPr>
        <p:spPr>
          <a:xfrm>
            <a:off x="829409" y="570547"/>
            <a:ext cx="3091962" cy="801320"/>
          </a:xfrm>
        </p:spPr>
        <p:txBody>
          <a:bodyPr>
            <a:normAutofit/>
          </a:bodyPr>
          <a:lstStyle/>
          <a:p>
            <a:pPr>
              <a:buSzPts val="6000"/>
            </a:pPr>
            <a:r>
              <a:rPr lang="es-PE" sz="2800" b="1" dirty="0">
                <a:solidFill>
                  <a:srgbClr val="CC6600"/>
                </a:solidFill>
                <a:latin typeface="+mj-lt"/>
                <a:ea typeface="Arial"/>
                <a:cs typeface="Times New Roman" panose="02020603050405020304" pitchFamily="18" charset="0"/>
              </a:rPr>
              <a:t>Resultados (5/5)</a:t>
            </a:r>
          </a:p>
        </p:txBody>
      </p:sp>
      <p:sp>
        <p:nvSpPr>
          <p:cNvPr id="4" name="Marcador de contenido 2">
            <a:extLst>
              <a:ext uri="{FF2B5EF4-FFF2-40B4-BE49-F238E27FC236}">
                <a16:creationId xmlns:a16="http://schemas.microsoft.com/office/drawing/2014/main" id="{284799D3-0038-4F4B-86B3-70E5B314AFA6}"/>
              </a:ext>
            </a:extLst>
          </p:cNvPr>
          <p:cNvSpPr txBox="1">
            <a:spLocks/>
          </p:cNvSpPr>
          <p:nvPr/>
        </p:nvSpPr>
        <p:spPr>
          <a:xfrm>
            <a:off x="571779" y="1087246"/>
            <a:ext cx="10773229" cy="17723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ct val="150000"/>
              </a:lnSpc>
            </a:pPr>
            <a:r>
              <a:rPr lang="es-PE" sz="2000" dirty="0">
                <a:latin typeface="+mn-lt"/>
              </a:rPr>
              <a:t>Para el </a:t>
            </a:r>
            <a:r>
              <a:rPr lang="es-PE" sz="2000" b="1" u="sng" dirty="0">
                <a:latin typeface="+mn-lt"/>
              </a:rPr>
              <a:t>análisis de sensibilidad </a:t>
            </a:r>
            <a:r>
              <a:rPr lang="es-PE" sz="2000" dirty="0">
                <a:latin typeface="+mn-lt"/>
              </a:rPr>
              <a:t>se estableció un escenario pesimista caracterizado por: a) el decrecimiento del precio social del carbono a la mitad y, b) el incremento de la tasa de descuento al 10%.</a:t>
            </a:r>
          </a:p>
        </p:txBody>
      </p:sp>
      <p:graphicFrame>
        <p:nvGraphicFramePr>
          <p:cNvPr id="5" name="Tabla 4">
            <a:extLst>
              <a:ext uri="{FF2B5EF4-FFF2-40B4-BE49-F238E27FC236}">
                <a16:creationId xmlns:a16="http://schemas.microsoft.com/office/drawing/2014/main" id="{569ED0CE-C929-6240-A1B7-390CAA10CB8C}"/>
              </a:ext>
            </a:extLst>
          </p:cNvPr>
          <p:cNvGraphicFramePr>
            <a:graphicFrameLocks noGrp="1"/>
          </p:cNvGraphicFramePr>
          <p:nvPr>
            <p:extLst>
              <p:ext uri="{D42A27DB-BD31-4B8C-83A1-F6EECF244321}">
                <p14:modId xmlns:p14="http://schemas.microsoft.com/office/powerpoint/2010/main" val="3107083583"/>
              </p:ext>
            </p:extLst>
          </p:nvPr>
        </p:nvGraphicFramePr>
        <p:xfrm>
          <a:off x="3489053" y="2766340"/>
          <a:ext cx="4802093" cy="3098131"/>
        </p:xfrm>
        <a:graphic>
          <a:graphicData uri="http://schemas.openxmlformats.org/drawingml/2006/table">
            <a:tbl>
              <a:tblPr firstRow="1" firstCol="1" bandRow="1">
                <a:tableStyleId>{5C22544A-7EE6-4342-B048-85BDC9FD1C3A}</a:tableStyleId>
              </a:tblPr>
              <a:tblGrid>
                <a:gridCol w="2609811">
                  <a:extLst>
                    <a:ext uri="{9D8B030D-6E8A-4147-A177-3AD203B41FA5}">
                      <a16:colId xmlns:a16="http://schemas.microsoft.com/office/drawing/2014/main" val="427280316"/>
                    </a:ext>
                  </a:extLst>
                </a:gridCol>
                <a:gridCol w="2192282">
                  <a:extLst>
                    <a:ext uri="{9D8B030D-6E8A-4147-A177-3AD203B41FA5}">
                      <a16:colId xmlns:a16="http://schemas.microsoft.com/office/drawing/2014/main" val="2618836017"/>
                    </a:ext>
                  </a:extLst>
                </a:gridCol>
              </a:tblGrid>
              <a:tr h="547356">
                <a:tc>
                  <a:txBody>
                    <a:bodyPr/>
                    <a:lstStyle/>
                    <a:p>
                      <a:pPr algn="ctr">
                        <a:lnSpc>
                          <a:spcPct val="150000"/>
                        </a:lnSpc>
                        <a:spcBef>
                          <a:spcPts val="600"/>
                        </a:spcBef>
                        <a:spcAft>
                          <a:spcPts val="600"/>
                        </a:spcAft>
                      </a:pPr>
                      <a:r>
                        <a:rPr lang="es-PE" sz="2000" dirty="0">
                          <a:effectLst/>
                        </a:rPr>
                        <a:t>Indicador</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Bef>
                          <a:spcPts val="600"/>
                        </a:spcBef>
                        <a:spcAft>
                          <a:spcPts val="600"/>
                        </a:spcAft>
                      </a:pPr>
                      <a:r>
                        <a:rPr lang="es-PE" sz="2000" dirty="0">
                          <a:effectLst/>
                        </a:rPr>
                        <a:t>Esc. pesimista</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6211715"/>
                  </a:ext>
                </a:extLst>
              </a:tr>
              <a:tr h="510155">
                <a:tc>
                  <a:txBody>
                    <a:bodyPr/>
                    <a:lstStyle/>
                    <a:p>
                      <a:pPr algn="ctr">
                        <a:lnSpc>
                          <a:spcPct val="150000"/>
                        </a:lnSpc>
                        <a:spcBef>
                          <a:spcPts val="600"/>
                        </a:spcBef>
                        <a:spcAft>
                          <a:spcPts val="600"/>
                        </a:spcAft>
                      </a:pPr>
                      <a:r>
                        <a:rPr lang="es-PE" sz="2000" dirty="0">
                          <a:effectLst/>
                        </a:rPr>
                        <a:t>VAN (S/.)</a:t>
                      </a:r>
                      <a:endParaRPr lang="es-P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S/89,718,659.86</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71165595"/>
                  </a:ext>
                </a:extLst>
              </a:tr>
              <a:tr h="510155">
                <a:tc>
                  <a:txBody>
                    <a:bodyPr/>
                    <a:lstStyle/>
                    <a:p>
                      <a:pPr algn="ctr">
                        <a:lnSpc>
                          <a:spcPct val="150000"/>
                        </a:lnSpc>
                        <a:spcBef>
                          <a:spcPts val="600"/>
                        </a:spcBef>
                        <a:spcAft>
                          <a:spcPts val="600"/>
                        </a:spcAft>
                      </a:pPr>
                      <a:r>
                        <a:rPr lang="es-PE" sz="2000">
                          <a:effectLst/>
                        </a:rPr>
                        <a:t>TIR</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491%</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783373882"/>
                  </a:ext>
                </a:extLst>
              </a:tr>
              <a:tr h="510155">
                <a:tc>
                  <a:txBody>
                    <a:bodyPr/>
                    <a:lstStyle/>
                    <a:p>
                      <a:pPr algn="ctr">
                        <a:lnSpc>
                          <a:spcPct val="150000"/>
                        </a:lnSpc>
                        <a:spcBef>
                          <a:spcPts val="600"/>
                        </a:spcBef>
                        <a:spcAft>
                          <a:spcPts val="600"/>
                        </a:spcAft>
                      </a:pPr>
                      <a:r>
                        <a:rPr lang="es-PE" sz="2000">
                          <a:effectLst/>
                        </a:rPr>
                        <a:t>B/C (S/.)</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2.95</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54833403"/>
                  </a:ext>
                </a:extLst>
              </a:tr>
              <a:tr h="1020310">
                <a:tc>
                  <a:txBody>
                    <a:bodyPr/>
                    <a:lstStyle/>
                    <a:p>
                      <a:pPr algn="ctr">
                        <a:lnSpc>
                          <a:spcPct val="150000"/>
                        </a:lnSpc>
                        <a:spcBef>
                          <a:spcPts val="600"/>
                        </a:spcBef>
                        <a:spcAft>
                          <a:spcPts val="600"/>
                        </a:spcAft>
                      </a:pPr>
                      <a:r>
                        <a:rPr lang="es-PE" sz="2000">
                          <a:effectLst/>
                        </a:rPr>
                        <a:t>C/E (S/. por Tn CO</a:t>
                      </a:r>
                      <a:r>
                        <a:rPr lang="es-PE" sz="2000" baseline="-25000">
                          <a:effectLst/>
                        </a:rPr>
                        <a:t>2e</a:t>
                      </a:r>
                      <a:r>
                        <a:rPr lang="es-PE" sz="2000">
                          <a:effectLst/>
                        </a:rPr>
                        <a:t>)</a:t>
                      </a:r>
                      <a:endParaRPr lang="es-PE"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Bef>
                          <a:spcPts val="600"/>
                        </a:spcBef>
                        <a:spcAft>
                          <a:spcPts val="600"/>
                        </a:spcAft>
                      </a:pPr>
                      <a:r>
                        <a:rPr lang="es-PE" sz="1800" dirty="0">
                          <a:solidFill>
                            <a:srgbClr val="000000"/>
                          </a:solidFill>
                          <a:effectLst/>
                          <a:latin typeface="Calibri" panose="020F0502020204030204" pitchFamily="34" charset="0"/>
                          <a:ea typeface="Times New Roman" panose="02020603050405020304" pitchFamily="18" charset="0"/>
                        </a:rPr>
                        <a:t>1.76</a:t>
                      </a:r>
                      <a:endParaRPr lang="es-PE" sz="18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675227061"/>
                  </a:ext>
                </a:extLst>
              </a:tr>
            </a:tbl>
          </a:graphicData>
        </a:graphic>
      </p:graphicFrame>
    </p:spTree>
    <p:extLst>
      <p:ext uri="{BB962C8B-B14F-4D97-AF65-F5344CB8AC3E}">
        <p14:creationId xmlns:p14="http://schemas.microsoft.com/office/powerpoint/2010/main" val="2219852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0"/>
            <a:ext cx="12197953" cy="6858000"/>
          </a:xfrm>
          <a:prstGeom prst="rect">
            <a:avLst/>
          </a:prstGeom>
          <a:noFill/>
          <a:ln>
            <a:noFill/>
          </a:ln>
        </p:spPr>
      </p:pic>
      <p:sp>
        <p:nvSpPr>
          <p:cNvPr id="92" name="Google Shape;92;p2"/>
          <p:cNvSpPr txBox="1">
            <a:spLocks noGrp="1"/>
          </p:cNvSpPr>
          <p:nvPr>
            <p:ph type="title"/>
          </p:nvPr>
        </p:nvSpPr>
        <p:spPr>
          <a:xfrm>
            <a:off x="4126832" y="-173413"/>
            <a:ext cx="794084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PE" sz="2400" b="1" dirty="0">
                <a:solidFill>
                  <a:srgbClr val="B45F06"/>
                </a:solidFill>
                <a:latin typeface="+mj-lt"/>
                <a:ea typeface="Gill Sans"/>
                <a:cs typeface="Gill Sans"/>
                <a:sym typeface="Gill Sans"/>
              </a:rPr>
              <a:t>XI. </a:t>
            </a:r>
            <a:r>
              <a:rPr lang="es-PE" sz="2400" b="1" dirty="0" err="1">
                <a:solidFill>
                  <a:srgbClr val="B45F06"/>
                </a:solidFill>
                <a:latin typeface="+mj-lt"/>
                <a:ea typeface="Gill Sans"/>
                <a:cs typeface="Gill Sans"/>
                <a:sym typeface="Gill Sans"/>
              </a:rPr>
              <a:t>Cobeneficios</a:t>
            </a:r>
            <a:r>
              <a:rPr lang="es-PE" sz="2400" b="1" dirty="0">
                <a:solidFill>
                  <a:srgbClr val="B45F06"/>
                </a:solidFill>
                <a:latin typeface="+mj-lt"/>
                <a:ea typeface="Gill Sans"/>
                <a:cs typeface="Gill Sans"/>
                <a:sym typeface="Gill Sans"/>
              </a:rPr>
              <a:t>–Articulación con ODS, EDA y OCDE Enfoques </a:t>
            </a:r>
            <a:r>
              <a:rPr lang="es-PE" sz="2400" b="1" dirty="0" err="1">
                <a:solidFill>
                  <a:srgbClr val="B45F06"/>
                </a:solidFill>
                <a:latin typeface="+mj-lt"/>
                <a:ea typeface="Gill Sans"/>
                <a:cs typeface="Gill Sans"/>
                <a:sym typeface="Gill Sans"/>
              </a:rPr>
              <a:t>tranversales</a:t>
            </a:r>
            <a:r>
              <a:rPr lang="es-PE" sz="2400" b="1" dirty="0">
                <a:solidFill>
                  <a:srgbClr val="B45F06"/>
                </a:solidFill>
                <a:latin typeface="+mj-lt"/>
                <a:ea typeface="Gill Sans"/>
                <a:cs typeface="Gill Sans"/>
                <a:sym typeface="Gill Sans"/>
              </a:rPr>
              <a:t>- Financiamiento</a:t>
            </a:r>
            <a:endParaRPr sz="2400" b="1" dirty="0">
              <a:solidFill>
                <a:srgbClr val="B45F06"/>
              </a:solidFill>
              <a:latin typeface="+mj-lt"/>
              <a:ea typeface="Gill Sans"/>
              <a:cs typeface="Gill Sans"/>
              <a:sym typeface="Gill Sans"/>
            </a:endParaRPr>
          </a:p>
        </p:txBody>
      </p:sp>
      <p:graphicFrame>
        <p:nvGraphicFramePr>
          <p:cNvPr id="5" name="Diagrama 4">
            <a:extLst>
              <a:ext uri="{FF2B5EF4-FFF2-40B4-BE49-F238E27FC236}">
                <a16:creationId xmlns:a16="http://schemas.microsoft.com/office/drawing/2014/main" id="{5FC5F793-5DC6-44AF-89E5-031C0E048A8F}"/>
              </a:ext>
            </a:extLst>
          </p:cNvPr>
          <p:cNvGraphicFramePr/>
          <p:nvPr>
            <p:extLst>
              <p:ext uri="{D42A27DB-BD31-4B8C-83A1-F6EECF244321}">
                <p14:modId xmlns:p14="http://schemas.microsoft.com/office/powerpoint/2010/main" val="3357794731"/>
              </p:ext>
            </p:extLst>
          </p:nvPr>
        </p:nvGraphicFramePr>
        <p:xfrm>
          <a:off x="914400" y="923544"/>
          <a:ext cx="10762488" cy="5623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11774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0" y="0"/>
            <a:ext cx="12197953" cy="6858000"/>
          </a:xfrm>
          <a:prstGeom prst="rect">
            <a:avLst/>
          </a:prstGeom>
          <a:noFill/>
          <a:ln>
            <a:noFill/>
          </a:ln>
        </p:spPr>
      </p:pic>
      <p:sp>
        <p:nvSpPr>
          <p:cNvPr id="92" name="Google Shape;92;p2"/>
          <p:cNvSpPr txBox="1">
            <a:spLocks noGrp="1"/>
          </p:cNvSpPr>
          <p:nvPr>
            <p:ph type="title"/>
          </p:nvPr>
        </p:nvSpPr>
        <p:spPr>
          <a:xfrm>
            <a:off x="6360909" y="362400"/>
            <a:ext cx="3187537" cy="5519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PE" sz="2800" b="1" dirty="0">
                <a:solidFill>
                  <a:srgbClr val="B45F06"/>
                </a:solidFill>
                <a:latin typeface="+mn-lt"/>
                <a:ea typeface="Gill Sans"/>
                <a:cs typeface="Gill Sans"/>
                <a:sym typeface="Gill Sans"/>
              </a:rPr>
              <a:t>XII. Conclusiones </a:t>
            </a:r>
            <a:endParaRPr sz="2800" b="1" dirty="0">
              <a:solidFill>
                <a:srgbClr val="B45F06"/>
              </a:solidFill>
              <a:latin typeface="+mn-lt"/>
              <a:ea typeface="Gill Sans"/>
              <a:cs typeface="Gill Sans"/>
              <a:sym typeface="Gill Sans"/>
            </a:endParaRPr>
          </a:p>
        </p:txBody>
      </p:sp>
      <p:sp>
        <p:nvSpPr>
          <p:cNvPr id="93" name="Google Shape;93;p2"/>
          <p:cNvSpPr/>
          <p:nvPr/>
        </p:nvSpPr>
        <p:spPr>
          <a:xfrm>
            <a:off x="995041" y="1074529"/>
            <a:ext cx="10207870" cy="4708941"/>
          </a:xfrm>
          <a:prstGeom prst="rect">
            <a:avLst/>
          </a:prstGeom>
          <a:noFill/>
          <a:ln>
            <a:noFill/>
          </a:ln>
        </p:spPr>
        <p:txBody>
          <a:bodyPr spcFirstLastPara="1" wrap="square" lIns="91425" tIns="45700" rIns="91425" bIns="45700" anchor="t" anchorCtr="0">
            <a:spAutoFit/>
          </a:bodyPr>
          <a:lstStyle/>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sym typeface="Gill Sans"/>
              </a:rPr>
              <a:t>Con esta medida se </a:t>
            </a:r>
            <a:r>
              <a:rPr lang="es-PE" sz="2000" dirty="0">
                <a:latin typeface="+mn-lt"/>
              </a:rPr>
              <a:t>estima reducir el </a:t>
            </a:r>
            <a:r>
              <a:rPr lang="es-PE" sz="2000" dirty="0">
                <a:effectLst/>
                <a:latin typeface="+mn-lt"/>
                <a:ea typeface="Calibri" panose="020F0502020204030204" pitchFamily="34" charset="0"/>
              </a:rPr>
              <a:t>potencial de emisiones al 2030 </a:t>
            </a:r>
            <a:r>
              <a:rPr lang="es-MX" sz="2000" dirty="0">
                <a:latin typeface="+mn-lt"/>
              </a:rPr>
              <a:t>de 2.19 a 4.38 MTCO2 </a:t>
            </a:r>
            <a:r>
              <a:rPr lang="es-MX" sz="2000" dirty="0" err="1">
                <a:latin typeface="+mn-lt"/>
              </a:rPr>
              <a:t>eq</a:t>
            </a:r>
            <a:r>
              <a:rPr lang="es-MX" sz="2000" dirty="0">
                <a:latin typeface="+mn-lt"/>
              </a:rPr>
              <a:t> respectivamente. Y un acumulado  en el periodo 2019-2030 de 24.06 a 48.13 MT CO2 </a:t>
            </a:r>
            <a:r>
              <a:rPr lang="es-MX" sz="2000" dirty="0" err="1">
                <a:latin typeface="+mn-lt"/>
              </a:rPr>
              <a:t>eq</a:t>
            </a:r>
            <a:r>
              <a:rPr lang="es-MX" sz="2000" dirty="0">
                <a:latin typeface="+mn-lt"/>
              </a:rPr>
              <a:t>.  </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rPr>
              <a:t>La alternativa 1 es la que, desde el punto de vista económico, generaría mayor rentabilidad en comparación con el resto de alternativas consideradas. Dicha alternativa se mantiene rentable incluso bajo el escenario pesimista planteado en nuestro análisis de sensibilidad.</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rPr>
              <a:t>La alternativa 2 considerando un incremento de la longitud de las vías planificadas hasta en un 8% también es económicamente rentable, sin embargo su rentabilidad es menor que la de la alternativa 1.</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rPr>
              <a:t>Los resultados obtenidos deben de ser interpretados de manera referencial, y eventualmente deberán ser actualizados en la medida que se pueda generar información mucho más detallada y precisa (a nivel de cada proyecto vial), o se actualicen los supuestos empleados. </a:t>
            </a:r>
            <a:endParaRPr lang="es-PE" sz="2000" dirty="0" smtClean="0">
              <a:latin typeface="+mn-lt"/>
            </a:endParaRP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endParaRPr lang="es-PE" sz="2000" dirty="0">
              <a:latin typeface="+mn-lt"/>
            </a:endParaRPr>
          </a:p>
        </p:txBody>
      </p:sp>
    </p:spTree>
    <p:extLst>
      <p:ext uri="{BB962C8B-B14F-4D97-AF65-F5344CB8AC3E}">
        <p14:creationId xmlns:p14="http://schemas.microsoft.com/office/powerpoint/2010/main" val="3455317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2"/>
          <p:cNvPicPr preferRelativeResize="0">
            <a:picLocks noGrp="1"/>
          </p:cNvPicPr>
          <p:nvPr>
            <p:ph type="body" idx="1"/>
          </p:nvPr>
        </p:nvPicPr>
        <p:blipFill rotWithShape="1">
          <a:blip r:embed="rId3">
            <a:alphaModFix/>
          </a:blip>
          <a:srcRect/>
          <a:stretch/>
        </p:blipFill>
        <p:spPr>
          <a:xfrm>
            <a:off x="-5953" y="-15332"/>
            <a:ext cx="12197953" cy="6858000"/>
          </a:xfrm>
          <a:prstGeom prst="rect">
            <a:avLst/>
          </a:prstGeom>
          <a:noFill/>
          <a:ln>
            <a:noFill/>
          </a:ln>
        </p:spPr>
      </p:pic>
      <p:sp>
        <p:nvSpPr>
          <p:cNvPr id="92" name="Google Shape;92;p2"/>
          <p:cNvSpPr txBox="1">
            <a:spLocks noGrp="1"/>
          </p:cNvSpPr>
          <p:nvPr>
            <p:ph type="title"/>
          </p:nvPr>
        </p:nvSpPr>
        <p:spPr>
          <a:xfrm>
            <a:off x="6404794" y="688626"/>
            <a:ext cx="3266745" cy="5519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PE" sz="2800" b="1" dirty="0">
                <a:solidFill>
                  <a:srgbClr val="B45F06"/>
                </a:solidFill>
                <a:latin typeface="+mn-lt"/>
                <a:ea typeface="Gill Sans"/>
                <a:cs typeface="Gill Sans"/>
                <a:sym typeface="Gill Sans"/>
              </a:rPr>
              <a:t>XII. Conclusiones </a:t>
            </a:r>
            <a:endParaRPr sz="2800" b="1" dirty="0">
              <a:solidFill>
                <a:srgbClr val="B45F06"/>
              </a:solidFill>
              <a:latin typeface="+mn-lt"/>
              <a:ea typeface="Gill Sans"/>
              <a:cs typeface="Gill Sans"/>
              <a:sym typeface="Gill Sans"/>
            </a:endParaRPr>
          </a:p>
        </p:txBody>
      </p:sp>
      <p:sp>
        <p:nvSpPr>
          <p:cNvPr id="93" name="Google Shape;93;p2"/>
          <p:cNvSpPr/>
          <p:nvPr/>
        </p:nvSpPr>
        <p:spPr>
          <a:xfrm>
            <a:off x="1415561" y="1731293"/>
            <a:ext cx="9653954" cy="3170058"/>
          </a:xfrm>
          <a:prstGeom prst="rect">
            <a:avLst/>
          </a:prstGeom>
          <a:noFill/>
          <a:ln>
            <a:noFill/>
          </a:ln>
        </p:spPr>
        <p:txBody>
          <a:bodyPr spcFirstLastPara="1" wrap="square" lIns="91425" tIns="45700" rIns="91425" bIns="45700" anchor="t" anchorCtr="0">
            <a:spAutoFit/>
          </a:bodyPr>
          <a:lstStyle/>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sym typeface="Gill Sans"/>
              </a:rPr>
              <a:t>Se requiere implementar las condiciones habilitantes, así como los arreglos institucionales.</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sym typeface="Gill Sans"/>
              </a:rPr>
              <a:t>Apalancar fondos para  implementar las condiciones habilitantes y posteriormente las actividades e la medida.</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sym typeface="Gill Sans"/>
              </a:rPr>
              <a:t>Fortalecer la gobernanza y la institucionalidad para articular las acciones a nivel nacional, regional y local.</a:t>
            </a:r>
          </a:p>
          <a:p>
            <a:pPr marL="457200" marR="0" lvl="0" indent="-342900" algn="just" rtl="0">
              <a:lnSpc>
                <a:spcPct val="100000"/>
              </a:lnSpc>
              <a:spcBef>
                <a:spcPts val="0"/>
              </a:spcBef>
              <a:spcAft>
                <a:spcPts val="0"/>
              </a:spcAft>
              <a:buClr>
                <a:srgbClr val="B45F06"/>
              </a:buClr>
              <a:buSzPts val="1800"/>
              <a:buFont typeface="Wingdings" panose="05000000000000000000" pitchFamily="2" charset="2"/>
              <a:buChar char="ü"/>
            </a:pPr>
            <a:r>
              <a:rPr lang="es-PE" sz="2000" dirty="0">
                <a:latin typeface="+mn-lt"/>
                <a:sym typeface="Gill Sans"/>
              </a:rPr>
              <a:t>Incluir la medida en los instrumentos de planificación y programas presupuestales</a:t>
            </a:r>
            <a:r>
              <a:rPr lang="es-PE" sz="2000" dirty="0" smtClean="0">
                <a:latin typeface="+mn-lt"/>
                <a:sym typeface="Gill Sans"/>
              </a:rPr>
              <a:t>.</a:t>
            </a:r>
          </a:p>
          <a:p>
            <a:pPr marL="114300" algn="just">
              <a:buClr>
                <a:srgbClr val="B45F06"/>
              </a:buClr>
              <a:buSzPts val="1800"/>
            </a:pPr>
            <a:endParaRPr lang="es-PE" sz="2000" b="1" dirty="0">
              <a:solidFill>
                <a:srgbClr val="B45F06"/>
              </a:solidFill>
              <a:latin typeface="+mn-lt"/>
              <a:ea typeface="Gill Sans"/>
              <a:cs typeface="Gill Sans"/>
              <a:sym typeface="Gill Sans"/>
            </a:endParaRPr>
          </a:p>
          <a:p>
            <a:pPr marL="114300" lvl="0" algn="just">
              <a:buClr>
                <a:srgbClr val="B45F06"/>
              </a:buClr>
              <a:buSzPts val="1800"/>
            </a:pPr>
            <a:endParaRPr sz="2000" dirty="0">
              <a:solidFill>
                <a:srgbClr val="B45F06"/>
              </a:solidFill>
              <a:latin typeface="+mn-lt"/>
              <a:ea typeface="Gill Sans"/>
              <a:cs typeface="Gill Sans"/>
              <a:sym typeface="Gill Sans"/>
            </a:endParaRPr>
          </a:p>
        </p:txBody>
      </p:sp>
    </p:spTree>
    <p:extLst>
      <p:ext uri="{BB962C8B-B14F-4D97-AF65-F5344CB8AC3E}">
        <p14:creationId xmlns:p14="http://schemas.microsoft.com/office/powerpoint/2010/main" val="405219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8" name="Rectángulo redondeado 7"/>
          <p:cNvSpPr/>
          <p:nvPr/>
        </p:nvSpPr>
        <p:spPr>
          <a:xfrm>
            <a:off x="1360900" y="1533027"/>
            <a:ext cx="2853464" cy="1873581"/>
          </a:xfrm>
          <a:prstGeom prst="roundRect">
            <a:avLst>
              <a:gd name="adj" fmla="val 9311"/>
            </a:avLst>
          </a:prstGeom>
        </p:spPr>
        <p:style>
          <a:lnRef idx="1">
            <a:schemeClr val="dk1"/>
          </a:lnRef>
          <a:fillRef idx="2">
            <a:schemeClr val="dk1"/>
          </a:fillRef>
          <a:effectRef idx="1">
            <a:schemeClr val="dk1"/>
          </a:effectRef>
          <a:fontRef idx="minor">
            <a:schemeClr val="dk1"/>
          </a:fontRef>
        </p:style>
        <p:txBody>
          <a:bodyPr rtlCol="0" anchor="ctr"/>
          <a:lstStyle/>
          <a:p>
            <a:r>
              <a:rPr lang="es-MX" sz="1200" b="1" dirty="0"/>
              <a:t>Aumento de la infraestructura</a:t>
            </a:r>
            <a:r>
              <a:rPr lang="es-MX" sz="1200" dirty="0"/>
              <a:t>:</a:t>
            </a:r>
          </a:p>
          <a:p>
            <a:pPr marL="285750" indent="-285750">
              <a:buFont typeface="Arial" panose="020B0604020202020204" pitchFamily="34" charset="0"/>
              <a:buChar char="•"/>
            </a:pPr>
            <a:r>
              <a:rPr lang="es-MX" sz="1200" dirty="0"/>
              <a:t>Vías (existentes y proyectadas).</a:t>
            </a:r>
          </a:p>
          <a:p>
            <a:pPr marL="285750" indent="-285750">
              <a:buFont typeface="Arial" panose="020B0604020202020204" pitchFamily="34" charset="0"/>
              <a:buChar char="•"/>
            </a:pPr>
            <a:r>
              <a:rPr lang="es-MX" sz="1200" dirty="0"/>
              <a:t>Áreas comerciales</a:t>
            </a:r>
          </a:p>
          <a:p>
            <a:pPr marL="285750" indent="-285750">
              <a:buFont typeface="Arial" panose="020B0604020202020204" pitchFamily="34" charset="0"/>
              <a:buChar char="•"/>
            </a:pPr>
            <a:r>
              <a:rPr lang="es-MX" sz="1200" dirty="0"/>
              <a:t>Asentamientos rurales y urbanos.</a:t>
            </a:r>
          </a:p>
          <a:p>
            <a:pPr marL="285750" indent="-285750">
              <a:buFont typeface="Arial" panose="020B0604020202020204" pitchFamily="34" charset="0"/>
              <a:buChar char="•"/>
            </a:pPr>
            <a:r>
              <a:rPr lang="es-MX" sz="1200" dirty="0"/>
              <a:t>Servicios públicos</a:t>
            </a:r>
          </a:p>
          <a:p>
            <a:pPr marL="285750" indent="-285750">
              <a:buFont typeface="Arial" panose="020B0604020202020204" pitchFamily="34" charset="0"/>
              <a:buChar char="•"/>
            </a:pPr>
            <a:r>
              <a:rPr lang="es-MX" sz="1200" dirty="0"/>
              <a:t>Industria (minería, petróleo e hidroeléctricas) </a:t>
            </a:r>
          </a:p>
        </p:txBody>
      </p:sp>
      <p:sp>
        <p:nvSpPr>
          <p:cNvPr id="9" name="Rectángulo redondeado 8"/>
          <p:cNvSpPr/>
          <p:nvPr/>
        </p:nvSpPr>
        <p:spPr>
          <a:xfrm>
            <a:off x="4344049" y="1533026"/>
            <a:ext cx="2853464" cy="1873581"/>
          </a:xfrm>
          <a:prstGeom prst="roundRect">
            <a:avLst>
              <a:gd name="adj" fmla="val 9311"/>
            </a:avLst>
          </a:prstGeom>
        </p:spPr>
        <p:style>
          <a:lnRef idx="1">
            <a:schemeClr val="dk1"/>
          </a:lnRef>
          <a:fillRef idx="2">
            <a:schemeClr val="dk1"/>
          </a:fillRef>
          <a:effectRef idx="1">
            <a:schemeClr val="dk1"/>
          </a:effectRef>
          <a:fontRef idx="minor">
            <a:schemeClr val="dk1"/>
          </a:fontRef>
        </p:style>
        <p:txBody>
          <a:bodyPr rtlCol="0" anchor="ctr"/>
          <a:lstStyle/>
          <a:p>
            <a:r>
              <a:rPr lang="es-MX" sz="1200" b="1" dirty="0"/>
              <a:t>Expansión de la frontera agrícola</a:t>
            </a:r>
            <a:r>
              <a:rPr lang="es-MX" sz="1200" dirty="0"/>
              <a:t>:</a:t>
            </a:r>
          </a:p>
          <a:p>
            <a:pPr marL="285750" indent="-285750">
              <a:buFont typeface="Arial" panose="020B0604020202020204" pitchFamily="34" charset="0"/>
              <a:buChar char="•"/>
            </a:pPr>
            <a:r>
              <a:rPr lang="es-MX" sz="1200" dirty="0"/>
              <a:t>Cultivos permanentes.</a:t>
            </a:r>
          </a:p>
          <a:p>
            <a:pPr marL="285750" indent="-285750">
              <a:buFont typeface="Arial" panose="020B0604020202020204" pitchFamily="34" charset="0"/>
              <a:buChar char="•"/>
            </a:pPr>
            <a:r>
              <a:rPr lang="es-MX" sz="1200" dirty="0"/>
              <a:t>Rotación de cultivos</a:t>
            </a:r>
          </a:p>
          <a:p>
            <a:pPr marL="285750" indent="-285750">
              <a:buFont typeface="Arial" panose="020B0604020202020204" pitchFamily="34" charset="0"/>
              <a:buChar char="•"/>
            </a:pPr>
            <a:r>
              <a:rPr lang="es-MX" sz="1200" dirty="0"/>
              <a:t>Ganadería.</a:t>
            </a:r>
          </a:p>
          <a:p>
            <a:pPr marL="285750" indent="-285750">
              <a:buFont typeface="Arial" panose="020B0604020202020204" pitchFamily="34" charset="0"/>
              <a:buChar char="•"/>
            </a:pPr>
            <a:r>
              <a:rPr lang="es-MX" sz="1200" dirty="0"/>
              <a:t>Expansión ganadera</a:t>
            </a:r>
          </a:p>
          <a:p>
            <a:pPr marL="285750" indent="-285750">
              <a:buFont typeface="Arial" panose="020B0604020202020204" pitchFamily="34" charset="0"/>
              <a:buChar char="•"/>
            </a:pPr>
            <a:endParaRPr lang="es-MX" sz="1400" dirty="0"/>
          </a:p>
        </p:txBody>
      </p:sp>
      <p:sp>
        <p:nvSpPr>
          <p:cNvPr id="10" name="Rectángulo redondeado 9"/>
          <p:cNvSpPr/>
          <p:nvPr/>
        </p:nvSpPr>
        <p:spPr>
          <a:xfrm>
            <a:off x="7327198" y="1533025"/>
            <a:ext cx="2853464" cy="1873581"/>
          </a:xfrm>
          <a:prstGeom prst="roundRect">
            <a:avLst>
              <a:gd name="adj" fmla="val 9311"/>
            </a:avLst>
          </a:prstGeom>
        </p:spPr>
        <p:style>
          <a:lnRef idx="1">
            <a:schemeClr val="dk1"/>
          </a:lnRef>
          <a:fillRef idx="2">
            <a:schemeClr val="dk1"/>
          </a:fillRef>
          <a:effectRef idx="1">
            <a:schemeClr val="dk1"/>
          </a:effectRef>
          <a:fontRef idx="minor">
            <a:schemeClr val="dk1"/>
          </a:fontRef>
        </p:style>
        <p:txBody>
          <a:bodyPr rtlCol="0" anchor="ctr"/>
          <a:lstStyle/>
          <a:p>
            <a:r>
              <a:rPr lang="es-MX" sz="1200" b="1" dirty="0"/>
              <a:t>Extracción de madera</a:t>
            </a:r>
            <a:r>
              <a:rPr lang="es-MX" sz="1200" dirty="0"/>
              <a:t>:</a:t>
            </a:r>
          </a:p>
          <a:p>
            <a:pPr marL="285750" indent="-285750">
              <a:buFont typeface="Arial" panose="020B0604020202020204" pitchFamily="34" charset="0"/>
              <a:buChar char="•"/>
            </a:pPr>
            <a:r>
              <a:rPr lang="es-MX" sz="1200" dirty="0"/>
              <a:t>Comercial (legal o ilegal)</a:t>
            </a:r>
          </a:p>
          <a:p>
            <a:pPr marL="285750" indent="-285750">
              <a:buFont typeface="Arial" panose="020B0604020202020204" pitchFamily="34" charset="0"/>
              <a:buChar char="•"/>
            </a:pPr>
            <a:r>
              <a:rPr lang="es-MX" sz="1200" dirty="0"/>
              <a:t>Leña (uso domestico)</a:t>
            </a:r>
          </a:p>
          <a:p>
            <a:pPr marL="285750" indent="-285750">
              <a:buFont typeface="Arial" panose="020B0604020202020204" pitchFamily="34" charset="0"/>
              <a:buChar char="•"/>
            </a:pPr>
            <a:r>
              <a:rPr lang="es-MX" sz="1200" dirty="0"/>
              <a:t>Producción de Carbón (domestico y comercial)</a:t>
            </a:r>
          </a:p>
        </p:txBody>
      </p:sp>
      <p:sp>
        <p:nvSpPr>
          <p:cNvPr id="11" name="Rectángulo redondeado 10"/>
          <p:cNvSpPr/>
          <p:nvPr/>
        </p:nvSpPr>
        <p:spPr>
          <a:xfrm>
            <a:off x="246828" y="4826029"/>
            <a:ext cx="2399327" cy="1470241"/>
          </a:xfrm>
          <a:prstGeom prst="roundRect">
            <a:avLst>
              <a:gd name="adj" fmla="val 9311"/>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200" b="1" dirty="0"/>
              <a:t>Factores demográfico</a:t>
            </a:r>
            <a:r>
              <a:rPr lang="es-MX" sz="1200" dirty="0"/>
              <a:t>s:</a:t>
            </a:r>
          </a:p>
          <a:p>
            <a:pPr marL="285750" indent="-285750">
              <a:buFont typeface="Arial" panose="020B0604020202020204" pitchFamily="34" charset="0"/>
              <a:buChar char="•"/>
            </a:pPr>
            <a:r>
              <a:rPr lang="es-MX" sz="1200" dirty="0"/>
              <a:t>Incremento natural</a:t>
            </a:r>
          </a:p>
          <a:p>
            <a:pPr marL="285750" indent="-285750">
              <a:buFont typeface="Arial" panose="020B0604020202020204" pitchFamily="34" charset="0"/>
              <a:buChar char="•"/>
            </a:pPr>
            <a:r>
              <a:rPr lang="es-MX" sz="1200" dirty="0"/>
              <a:t>Migración</a:t>
            </a:r>
          </a:p>
          <a:p>
            <a:pPr marL="285750" indent="-285750">
              <a:buFont typeface="Arial" panose="020B0604020202020204" pitchFamily="34" charset="0"/>
              <a:buChar char="•"/>
            </a:pPr>
            <a:r>
              <a:rPr lang="es-MX" sz="1200" dirty="0"/>
              <a:t>Densidad de población</a:t>
            </a:r>
          </a:p>
          <a:p>
            <a:pPr marL="285750" indent="-285750">
              <a:buFont typeface="Arial" panose="020B0604020202020204" pitchFamily="34" charset="0"/>
              <a:buChar char="•"/>
            </a:pPr>
            <a:r>
              <a:rPr lang="es-MX" sz="1200" dirty="0"/>
              <a:t>Distribución de población</a:t>
            </a:r>
          </a:p>
        </p:txBody>
      </p:sp>
      <p:sp>
        <p:nvSpPr>
          <p:cNvPr id="12" name="Rectángulo redondeado 11"/>
          <p:cNvSpPr/>
          <p:nvPr/>
        </p:nvSpPr>
        <p:spPr>
          <a:xfrm>
            <a:off x="2747197" y="4826028"/>
            <a:ext cx="2424170" cy="1470242"/>
          </a:xfrm>
          <a:prstGeom prst="roundRect">
            <a:avLst>
              <a:gd name="adj" fmla="val 9311"/>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200" b="1" dirty="0"/>
              <a:t>Factores económicos</a:t>
            </a:r>
            <a:r>
              <a:rPr lang="es-MX" sz="1200" dirty="0"/>
              <a:t>:</a:t>
            </a:r>
          </a:p>
          <a:p>
            <a:pPr marL="285750" indent="-285750">
              <a:buFont typeface="Arial" panose="020B0604020202020204" pitchFamily="34" charset="0"/>
              <a:buChar char="•"/>
            </a:pPr>
            <a:r>
              <a:rPr lang="es-MX" sz="1200" dirty="0"/>
              <a:t>Crecimiento de mercado y comercialización</a:t>
            </a:r>
          </a:p>
          <a:p>
            <a:pPr marL="285750" indent="-285750">
              <a:buFont typeface="Arial" panose="020B0604020202020204" pitchFamily="34" charset="0"/>
              <a:buChar char="•"/>
            </a:pPr>
            <a:r>
              <a:rPr lang="es-MX" sz="1200" dirty="0"/>
              <a:t>Incremento de precios</a:t>
            </a:r>
          </a:p>
          <a:p>
            <a:pPr marL="285750" indent="-285750">
              <a:buFont typeface="Arial" panose="020B0604020202020204" pitchFamily="34" charset="0"/>
              <a:buChar char="•"/>
            </a:pPr>
            <a:r>
              <a:rPr lang="es-MX" sz="1200" dirty="0"/>
              <a:t>Industrialización.</a:t>
            </a:r>
          </a:p>
          <a:p>
            <a:pPr marL="285750" indent="-285750">
              <a:buFont typeface="Arial" panose="020B0604020202020204" pitchFamily="34" charset="0"/>
              <a:buChar char="•"/>
            </a:pPr>
            <a:r>
              <a:rPr lang="es-MX" sz="1200" dirty="0"/>
              <a:t>Ventajas comparativas de costo</a:t>
            </a:r>
          </a:p>
        </p:txBody>
      </p:sp>
      <p:sp>
        <p:nvSpPr>
          <p:cNvPr id="13" name="Rectángulo redondeado 12"/>
          <p:cNvSpPr/>
          <p:nvPr/>
        </p:nvSpPr>
        <p:spPr>
          <a:xfrm>
            <a:off x="5272409" y="4820517"/>
            <a:ext cx="2308715" cy="1470242"/>
          </a:xfrm>
          <a:prstGeom prst="roundRect">
            <a:avLst>
              <a:gd name="adj" fmla="val 9311"/>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050" b="1" dirty="0"/>
              <a:t>Factores políticos e institucionales</a:t>
            </a:r>
            <a:r>
              <a:rPr lang="es-MX" sz="1050" dirty="0"/>
              <a:t>:</a:t>
            </a:r>
          </a:p>
          <a:p>
            <a:pPr marL="285750" indent="-285750">
              <a:buFont typeface="Arial" panose="020B0604020202020204" pitchFamily="34" charset="0"/>
              <a:buChar char="•"/>
            </a:pPr>
            <a:r>
              <a:rPr lang="es-MX" sz="1050" dirty="0"/>
              <a:t>Políticas de desarrollo económico, créditos</a:t>
            </a:r>
          </a:p>
          <a:p>
            <a:pPr marL="285750" indent="-285750">
              <a:buFont typeface="Arial" panose="020B0604020202020204" pitchFamily="34" charset="0"/>
              <a:buChar char="•"/>
            </a:pPr>
            <a:r>
              <a:rPr lang="es-MX" sz="1050" dirty="0"/>
              <a:t>Clima político  </a:t>
            </a:r>
          </a:p>
          <a:p>
            <a:pPr marL="285750" indent="-285750">
              <a:buFont typeface="Arial" panose="020B0604020202020204" pitchFamily="34" charset="0"/>
              <a:buChar char="•"/>
            </a:pPr>
            <a:r>
              <a:rPr lang="es-MX" sz="1050" dirty="0"/>
              <a:t>Políticas internacionales</a:t>
            </a:r>
          </a:p>
          <a:p>
            <a:pPr marL="285750" indent="-285750">
              <a:buFont typeface="Arial" panose="020B0604020202020204" pitchFamily="34" charset="0"/>
              <a:buChar char="•"/>
            </a:pPr>
            <a:r>
              <a:rPr lang="es-MX" sz="1100" dirty="0"/>
              <a:t>Derechos de propiedad </a:t>
            </a:r>
          </a:p>
        </p:txBody>
      </p:sp>
      <p:sp>
        <p:nvSpPr>
          <p:cNvPr id="14" name="Rectángulo redondeado 13"/>
          <p:cNvSpPr/>
          <p:nvPr/>
        </p:nvSpPr>
        <p:spPr>
          <a:xfrm>
            <a:off x="7681413" y="4820517"/>
            <a:ext cx="2296875" cy="1470242"/>
          </a:xfrm>
          <a:prstGeom prst="roundRect">
            <a:avLst>
              <a:gd name="adj" fmla="val 9311"/>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200" b="1" dirty="0"/>
              <a:t>Factores tecnológicos</a:t>
            </a:r>
            <a:r>
              <a:rPr lang="es-MX" sz="1200" dirty="0"/>
              <a:t>:</a:t>
            </a:r>
          </a:p>
          <a:p>
            <a:pPr marL="285750" indent="-285750">
              <a:buFont typeface="Arial" panose="020B0604020202020204" pitchFamily="34" charset="0"/>
              <a:buChar char="•"/>
            </a:pPr>
            <a:r>
              <a:rPr lang="es-MX" sz="1200" dirty="0"/>
              <a:t>Cambios </a:t>
            </a:r>
            <a:r>
              <a:rPr lang="es-MX" sz="1050" dirty="0"/>
              <a:t>Agro-técnicos</a:t>
            </a:r>
            <a:endParaRPr lang="es-MX" sz="1200" dirty="0"/>
          </a:p>
          <a:p>
            <a:pPr marL="285750" indent="-285750">
              <a:buFont typeface="Arial" panose="020B0604020202020204" pitchFamily="34" charset="0"/>
              <a:buChar char="•"/>
            </a:pPr>
            <a:r>
              <a:rPr lang="es-MX" sz="1200" dirty="0"/>
              <a:t>Factores de producción agrícola</a:t>
            </a:r>
          </a:p>
          <a:p>
            <a:pPr marL="285750" indent="-285750">
              <a:buFont typeface="Arial" panose="020B0604020202020204" pitchFamily="34" charset="0"/>
              <a:buChar char="•"/>
            </a:pPr>
            <a:r>
              <a:rPr lang="es-MX" sz="1200" dirty="0"/>
              <a:t>Aplicación en el sector maderero</a:t>
            </a:r>
          </a:p>
        </p:txBody>
      </p:sp>
      <p:sp>
        <p:nvSpPr>
          <p:cNvPr id="15" name="Rectángulo redondeado 14"/>
          <p:cNvSpPr/>
          <p:nvPr/>
        </p:nvSpPr>
        <p:spPr>
          <a:xfrm>
            <a:off x="10078577" y="4820517"/>
            <a:ext cx="1906311" cy="1470242"/>
          </a:xfrm>
          <a:prstGeom prst="roundRect">
            <a:avLst>
              <a:gd name="adj" fmla="val 9311"/>
            </a:avLst>
          </a:prstGeom>
        </p:spPr>
        <p:style>
          <a:lnRef idx="1">
            <a:schemeClr val="accent5"/>
          </a:lnRef>
          <a:fillRef idx="2">
            <a:schemeClr val="accent5"/>
          </a:fillRef>
          <a:effectRef idx="1">
            <a:schemeClr val="accent5"/>
          </a:effectRef>
          <a:fontRef idx="minor">
            <a:schemeClr val="dk1"/>
          </a:fontRef>
        </p:style>
        <p:txBody>
          <a:bodyPr rtlCol="0" anchor="ctr"/>
          <a:lstStyle/>
          <a:p>
            <a:r>
              <a:rPr lang="es-MX" sz="1200" b="1" dirty="0"/>
              <a:t>Factores culturales</a:t>
            </a:r>
            <a:r>
              <a:rPr lang="es-MX" sz="1200" dirty="0"/>
              <a:t>:</a:t>
            </a:r>
          </a:p>
          <a:p>
            <a:pPr marL="285750" indent="-285750">
              <a:buFont typeface="Arial" panose="020B0604020202020204" pitchFamily="34" charset="0"/>
              <a:buChar char="•"/>
            </a:pPr>
            <a:r>
              <a:rPr lang="es-MX" sz="1200" dirty="0"/>
              <a:t>Actitud pública</a:t>
            </a:r>
          </a:p>
          <a:p>
            <a:pPr marL="285750" indent="-285750">
              <a:buFont typeface="Arial" panose="020B0604020202020204" pitchFamily="34" charset="0"/>
              <a:buChar char="•"/>
            </a:pPr>
            <a:r>
              <a:rPr lang="es-MX" sz="1200" dirty="0"/>
              <a:t>Comportamiento individual o familiar</a:t>
            </a:r>
          </a:p>
          <a:p>
            <a:pPr marL="285750" indent="-285750">
              <a:buFont typeface="Arial" panose="020B0604020202020204" pitchFamily="34" charset="0"/>
              <a:buChar char="•"/>
            </a:pPr>
            <a:r>
              <a:rPr lang="es-MX" sz="1200" dirty="0"/>
              <a:t>Usos y costumbres tradicionales</a:t>
            </a:r>
          </a:p>
        </p:txBody>
      </p:sp>
      <p:sp>
        <p:nvSpPr>
          <p:cNvPr id="16" name="Cerrar corchete 15"/>
          <p:cNvSpPr/>
          <p:nvPr/>
        </p:nvSpPr>
        <p:spPr>
          <a:xfrm rot="5400000">
            <a:off x="6256395" y="113783"/>
            <a:ext cx="155166" cy="6732180"/>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7" name="Rectángulo 16"/>
          <p:cNvSpPr/>
          <p:nvPr/>
        </p:nvSpPr>
        <p:spPr>
          <a:xfrm>
            <a:off x="3927707" y="998795"/>
            <a:ext cx="3686148" cy="480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b="1" dirty="0"/>
              <a:t>Causas Próximas</a:t>
            </a:r>
            <a:endParaRPr lang="en-US" sz="2000" b="1" dirty="0"/>
          </a:p>
        </p:txBody>
      </p:sp>
      <p:sp>
        <p:nvSpPr>
          <p:cNvPr id="18" name="Rectángulo 17"/>
          <p:cNvSpPr/>
          <p:nvPr/>
        </p:nvSpPr>
        <p:spPr>
          <a:xfrm>
            <a:off x="4691785" y="6377385"/>
            <a:ext cx="3686148" cy="48061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PE" sz="2000" b="1" dirty="0"/>
              <a:t>Fuerzas Subyacentes</a:t>
            </a:r>
            <a:endParaRPr lang="en-US" sz="2000" b="1" dirty="0"/>
          </a:p>
        </p:txBody>
      </p:sp>
      <p:sp>
        <p:nvSpPr>
          <p:cNvPr id="19" name="CuadroTexto 18"/>
          <p:cNvSpPr txBox="1"/>
          <p:nvPr/>
        </p:nvSpPr>
        <p:spPr>
          <a:xfrm>
            <a:off x="5610975" y="3805724"/>
            <a:ext cx="2378878" cy="461665"/>
          </a:xfrm>
          <a:prstGeom prst="rect">
            <a:avLst/>
          </a:prstGeom>
          <a:noFill/>
        </p:spPr>
        <p:txBody>
          <a:bodyPr wrap="square" rtlCol="0">
            <a:spAutoFit/>
          </a:bodyPr>
          <a:lstStyle/>
          <a:p>
            <a:pPr algn="ctr"/>
            <a:r>
              <a:rPr lang="es-MX" sz="1200" b="1" dirty="0"/>
              <a:t>Factores Biofísicos (sequia, temperaturas, entre otras)</a:t>
            </a:r>
            <a:endParaRPr lang="es-PE" sz="1200" b="1" dirty="0"/>
          </a:p>
        </p:txBody>
      </p:sp>
      <p:sp>
        <p:nvSpPr>
          <p:cNvPr id="20" name="Cerrar corchete 19"/>
          <p:cNvSpPr/>
          <p:nvPr/>
        </p:nvSpPr>
        <p:spPr>
          <a:xfrm rot="16200000">
            <a:off x="6007706" y="-287397"/>
            <a:ext cx="214470" cy="9820581"/>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cxnSp>
        <p:nvCxnSpPr>
          <p:cNvPr id="21" name="Conector recto de flecha 20"/>
          <p:cNvCxnSpPr/>
          <p:nvPr/>
        </p:nvCxnSpPr>
        <p:spPr>
          <a:xfrm>
            <a:off x="5513429" y="3557456"/>
            <a:ext cx="25400" cy="95820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2" name="Rectángulo 21"/>
          <p:cNvSpPr/>
          <p:nvPr/>
        </p:nvSpPr>
        <p:spPr>
          <a:xfrm>
            <a:off x="246828" y="497294"/>
            <a:ext cx="10160980" cy="369332"/>
          </a:xfrm>
          <a:prstGeom prst="rect">
            <a:avLst/>
          </a:prstGeom>
        </p:spPr>
        <p:txBody>
          <a:bodyPr wrap="square">
            <a:spAutoFit/>
          </a:bodyPr>
          <a:lstStyle/>
          <a:p>
            <a:r>
              <a:rPr lang="es-MX" sz="1800" b="1" dirty="0"/>
              <a:t>Factores que promueven la deforestación en los bosques según </a:t>
            </a:r>
            <a:r>
              <a:rPr lang="es-PE" sz="1800" b="1" dirty="0" err="1"/>
              <a:t>Geist</a:t>
            </a:r>
            <a:r>
              <a:rPr lang="es-PE" sz="1800" b="1" dirty="0"/>
              <a:t> y </a:t>
            </a:r>
            <a:r>
              <a:rPr lang="es-PE" sz="1800" b="1" dirty="0" err="1"/>
              <a:t>Lambin</a:t>
            </a:r>
            <a:r>
              <a:rPr lang="es-PE" sz="1800" b="1" dirty="0"/>
              <a:t> (2002). </a:t>
            </a:r>
            <a:endParaRPr lang="en-US" sz="1800" dirty="0"/>
          </a:p>
        </p:txBody>
      </p:sp>
    </p:spTree>
    <p:extLst>
      <p:ext uri="{BB962C8B-B14F-4D97-AF65-F5344CB8AC3E}">
        <p14:creationId xmlns:p14="http://schemas.microsoft.com/office/powerpoint/2010/main" val="1436422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9"/>
          <p:cNvPicPr preferRelativeResize="0">
            <a:picLocks noGrp="1"/>
          </p:cNvPicPr>
          <p:nvPr>
            <p:ph type="body" idx="1"/>
          </p:nvPr>
        </p:nvPicPr>
        <p:blipFill rotWithShape="1">
          <a:blip r:embed="rId3">
            <a:alphaModFix/>
          </a:blip>
          <a:srcRect/>
          <a:stretch/>
        </p:blipFill>
        <p:spPr>
          <a:xfrm>
            <a:off x="0" y="0"/>
            <a:ext cx="12197953" cy="6858000"/>
          </a:xfrm>
          <a:prstGeom prst="rect">
            <a:avLst/>
          </a:prstGeom>
          <a:noFill/>
          <a:ln>
            <a:noFill/>
          </a:ln>
        </p:spPr>
      </p:pic>
      <p:sp>
        <p:nvSpPr>
          <p:cNvPr id="352" name="Google Shape;352;p9"/>
          <p:cNvSpPr txBox="1"/>
          <p:nvPr/>
        </p:nvSpPr>
        <p:spPr>
          <a:xfrm>
            <a:off x="7675357" y="3962136"/>
            <a:ext cx="4334100" cy="1200298"/>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1200"/>
              </a:spcBef>
              <a:spcAft>
                <a:spcPts val="1200"/>
              </a:spcAft>
              <a:buNone/>
            </a:pPr>
            <a:r>
              <a:rPr lang="es-PE" sz="4000" b="1" dirty="0">
                <a:solidFill>
                  <a:schemeClr val="bg1"/>
                </a:solidFill>
                <a:latin typeface="+mj-lt"/>
                <a:ea typeface="Gill Sans"/>
                <a:cs typeface="Gill Sans"/>
                <a:sym typeface="Gill Sans"/>
              </a:rPr>
              <a:t>Gracias </a:t>
            </a:r>
            <a:endParaRPr sz="4000" b="1" dirty="0">
              <a:solidFill>
                <a:schemeClr val="bg1"/>
              </a:solidFill>
              <a:latin typeface="+mj-lt"/>
              <a:ea typeface="Gill Sans"/>
              <a:cs typeface="Gill Sans"/>
              <a:sym typeface="Gill Sans"/>
            </a:endParaRPr>
          </a:p>
        </p:txBody>
      </p:sp>
      <p:pic>
        <p:nvPicPr>
          <p:cNvPr id="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6538" y="4896853"/>
            <a:ext cx="1917032" cy="19611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graphicFrame>
        <p:nvGraphicFramePr>
          <p:cNvPr id="6" name="Gráfico 5"/>
          <p:cNvGraphicFramePr>
            <a:graphicFrameLocks/>
          </p:cNvGraphicFramePr>
          <p:nvPr/>
        </p:nvGraphicFramePr>
        <p:xfrm>
          <a:off x="8153299" y="2615593"/>
          <a:ext cx="4097968" cy="255454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a:graphicFrameLocks/>
          </p:cNvGraphicFramePr>
          <p:nvPr/>
        </p:nvGraphicFramePr>
        <p:xfrm>
          <a:off x="3898669" y="5170136"/>
          <a:ext cx="4178531" cy="16878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a:graphicFrameLocks/>
          </p:cNvGraphicFramePr>
          <p:nvPr/>
        </p:nvGraphicFramePr>
        <p:xfrm>
          <a:off x="-51606" y="2685293"/>
          <a:ext cx="4254995" cy="2484842"/>
        </p:xfrm>
        <a:graphic>
          <a:graphicData uri="http://schemas.openxmlformats.org/drawingml/2006/chart">
            <c:chart xmlns:c="http://schemas.openxmlformats.org/drawingml/2006/chart" xmlns:r="http://schemas.openxmlformats.org/officeDocument/2006/relationships" r:id="rId5"/>
          </a:graphicData>
        </a:graphic>
      </p:graphicFrame>
      <p:sp>
        <p:nvSpPr>
          <p:cNvPr id="9" name="Rectángulo 8"/>
          <p:cNvSpPr/>
          <p:nvPr/>
        </p:nvSpPr>
        <p:spPr>
          <a:xfrm>
            <a:off x="4379523" y="14261"/>
            <a:ext cx="3860288" cy="461665"/>
          </a:xfrm>
          <a:prstGeom prst="rect">
            <a:avLst/>
          </a:prstGeom>
        </p:spPr>
        <p:txBody>
          <a:bodyPr wrap="square">
            <a:spAutoFit/>
          </a:bodyPr>
          <a:lstStyle/>
          <a:p>
            <a:r>
              <a:rPr lang="es-MX" sz="2400" b="1" dirty="0"/>
              <a:t>Deforestación Histórica </a:t>
            </a:r>
            <a:endParaRPr lang="en-US" sz="2400" dirty="0"/>
          </a:p>
        </p:txBody>
      </p:sp>
      <p:pic>
        <p:nvPicPr>
          <p:cNvPr id="10" name="Imagen 9" descr="D:\DAR_2020\Infografia\Mapa base.jpg"/>
          <p:cNvPicPr/>
          <p:nvPr/>
        </p:nvPicPr>
        <p:blipFill rotWithShape="1">
          <a:blip r:embed="rId6" cstate="print">
            <a:extLst>
              <a:ext uri="{28A0092B-C50C-407E-A947-70E740481C1C}">
                <a14:useLocalDpi xmlns:a14="http://schemas.microsoft.com/office/drawing/2010/main" val="0"/>
              </a:ext>
            </a:extLst>
          </a:blip>
          <a:srcRect r="48835" b="890"/>
          <a:stretch/>
        </p:blipFill>
        <p:spPr bwMode="auto">
          <a:xfrm>
            <a:off x="4782835" y="469886"/>
            <a:ext cx="2791017" cy="3924314"/>
          </a:xfrm>
          <a:prstGeom prst="rect">
            <a:avLst/>
          </a:prstGeom>
          <a:noFill/>
          <a:ln>
            <a:noFill/>
          </a:ln>
        </p:spPr>
      </p:pic>
      <p:sp>
        <p:nvSpPr>
          <p:cNvPr id="11" name="Rectángulo redondeado 10"/>
          <p:cNvSpPr/>
          <p:nvPr/>
        </p:nvSpPr>
        <p:spPr>
          <a:xfrm>
            <a:off x="4782835" y="4930072"/>
            <a:ext cx="2620635" cy="53886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s-PE" sz="1100" b="1" dirty="0"/>
              <a:t>Escenario  2001 – 2018</a:t>
            </a:r>
          </a:p>
          <a:p>
            <a:pPr lvl="0" algn="ctr"/>
            <a:r>
              <a:rPr lang="es-PE" b="1" dirty="0"/>
              <a:t>Ucayali </a:t>
            </a:r>
            <a:endParaRPr lang="es-PE" dirty="0"/>
          </a:p>
        </p:txBody>
      </p:sp>
      <p:sp>
        <p:nvSpPr>
          <p:cNvPr id="12" name="Rectángulo redondeado 11"/>
          <p:cNvSpPr/>
          <p:nvPr/>
        </p:nvSpPr>
        <p:spPr>
          <a:xfrm>
            <a:off x="9170596" y="2258614"/>
            <a:ext cx="2674272" cy="71395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s-PE" sz="1400" b="1" dirty="0"/>
              <a:t>Escenario  2001 – 2018</a:t>
            </a:r>
          </a:p>
          <a:p>
            <a:pPr lvl="0" algn="ctr"/>
            <a:r>
              <a:rPr lang="es-PE" sz="2400" b="1" dirty="0"/>
              <a:t>Loreto</a:t>
            </a:r>
            <a:endParaRPr lang="es-PE" sz="2400" dirty="0"/>
          </a:p>
        </p:txBody>
      </p:sp>
      <p:sp>
        <p:nvSpPr>
          <p:cNvPr id="13" name="Rectángulo redondeado 12"/>
          <p:cNvSpPr/>
          <p:nvPr/>
        </p:nvSpPr>
        <p:spPr>
          <a:xfrm>
            <a:off x="864747" y="2269836"/>
            <a:ext cx="2623519" cy="7294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s-PE" sz="1400" b="1" dirty="0"/>
              <a:t>Escenario  2001 – 2018</a:t>
            </a:r>
          </a:p>
          <a:p>
            <a:pPr lvl="0" algn="ctr"/>
            <a:r>
              <a:rPr lang="es-PE" sz="2400" b="1" dirty="0"/>
              <a:t>San Martín </a:t>
            </a:r>
            <a:endParaRPr lang="es-PE" sz="2400" dirty="0"/>
          </a:p>
        </p:txBody>
      </p:sp>
      <p:sp>
        <p:nvSpPr>
          <p:cNvPr id="14" name="Flecha derecha 13"/>
          <p:cNvSpPr/>
          <p:nvPr/>
        </p:nvSpPr>
        <p:spPr>
          <a:xfrm>
            <a:off x="7733736" y="3731997"/>
            <a:ext cx="571902" cy="321733"/>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5" name="Flecha derecha 14"/>
          <p:cNvSpPr/>
          <p:nvPr/>
        </p:nvSpPr>
        <p:spPr>
          <a:xfrm rot="10800000">
            <a:off x="4107074" y="3731178"/>
            <a:ext cx="571902" cy="321733"/>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Flecha derecha 15"/>
          <p:cNvSpPr/>
          <p:nvPr/>
        </p:nvSpPr>
        <p:spPr>
          <a:xfrm rot="5400000">
            <a:off x="5932071" y="4455779"/>
            <a:ext cx="433459" cy="321733"/>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1535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Título 1"/>
          <p:cNvSpPr txBox="1">
            <a:spLocks/>
          </p:cNvSpPr>
          <p:nvPr/>
        </p:nvSpPr>
        <p:spPr>
          <a:xfrm>
            <a:off x="1647121" y="351239"/>
            <a:ext cx="4996595" cy="7474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PE" dirty="0"/>
              <a:t> </a:t>
            </a:r>
            <a:endParaRPr lang="en-US" dirty="0"/>
          </a:p>
        </p:txBody>
      </p:sp>
      <p:graphicFrame>
        <p:nvGraphicFramePr>
          <p:cNvPr id="10" name="Gráfico 9"/>
          <p:cNvGraphicFramePr/>
          <p:nvPr/>
        </p:nvGraphicFramePr>
        <p:xfrm>
          <a:off x="1397977" y="870440"/>
          <a:ext cx="9818609" cy="54568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9219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graphicFrame>
        <p:nvGraphicFramePr>
          <p:cNvPr id="4" name="Tabla 3"/>
          <p:cNvGraphicFramePr>
            <a:graphicFrameLocks noGrp="1"/>
          </p:cNvGraphicFramePr>
          <p:nvPr/>
        </p:nvGraphicFramePr>
        <p:xfrm>
          <a:off x="1740243" y="902333"/>
          <a:ext cx="4941651" cy="3697935"/>
        </p:xfrm>
        <a:graphic>
          <a:graphicData uri="http://schemas.openxmlformats.org/drawingml/2006/table">
            <a:tbl>
              <a:tblPr firstRow="1" firstCol="1" bandRow="1">
                <a:tableStyleId>{1FECB4D8-DB02-4DC6-A0A2-4F2EBAE1DC90}</a:tableStyleId>
              </a:tblPr>
              <a:tblGrid>
                <a:gridCol w="2040777">
                  <a:extLst>
                    <a:ext uri="{9D8B030D-6E8A-4147-A177-3AD203B41FA5}">
                      <a16:colId xmlns:a16="http://schemas.microsoft.com/office/drawing/2014/main" val="2245686066"/>
                    </a:ext>
                  </a:extLst>
                </a:gridCol>
                <a:gridCol w="2900874">
                  <a:extLst>
                    <a:ext uri="{9D8B030D-6E8A-4147-A177-3AD203B41FA5}">
                      <a16:colId xmlns:a16="http://schemas.microsoft.com/office/drawing/2014/main" val="2975250276"/>
                    </a:ext>
                  </a:extLst>
                </a:gridCol>
              </a:tblGrid>
              <a:tr h="282937">
                <a:tc>
                  <a:txBody>
                    <a:bodyPr/>
                    <a:lstStyle/>
                    <a:p>
                      <a:pPr algn="ctr">
                        <a:lnSpc>
                          <a:spcPct val="125000"/>
                        </a:lnSpc>
                        <a:spcAft>
                          <a:spcPts val="0"/>
                        </a:spcAft>
                      </a:pPr>
                      <a:r>
                        <a:rPr lang="es-PE" sz="1000">
                          <a:effectLst/>
                        </a:rPr>
                        <a:t>Información Base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000" dirty="0">
                          <a:effectLst/>
                        </a:rPr>
                        <a:t>Variable seleccionada para los Modelos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8279953"/>
                  </a:ext>
                </a:extLst>
              </a:tr>
              <a:tr h="282937">
                <a:tc>
                  <a:txBody>
                    <a:bodyPr/>
                    <a:lstStyle/>
                    <a:p>
                      <a:pPr algn="ctr">
                        <a:lnSpc>
                          <a:spcPct val="125000"/>
                        </a:lnSpc>
                        <a:spcAft>
                          <a:spcPts val="0"/>
                        </a:spcAft>
                      </a:pPr>
                      <a:r>
                        <a:rPr lang="es-PE" sz="1100" dirty="0">
                          <a:effectLst/>
                        </a:rPr>
                        <a:t>Mapa de Deforestación 2001- 2018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dirty="0">
                          <a:effectLst/>
                        </a:rPr>
                        <a:t>Información base formato (*</a:t>
                      </a:r>
                      <a:r>
                        <a:rPr lang="es-PE" sz="1100" dirty="0" err="1">
                          <a:effectLst/>
                        </a:rPr>
                        <a:t>rst</a:t>
                      </a:r>
                      <a:r>
                        <a:rPr lang="es-PE"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4044819"/>
                  </a:ext>
                </a:extLst>
              </a:tr>
              <a:tr h="439694">
                <a:tc>
                  <a:txBody>
                    <a:bodyPr/>
                    <a:lstStyle/>
                    <a:p>
                      <a:pPr algn="ctr">
                        <a:lnSpc>
                          <a:spcPct val="125000"/>
                        </a:lnSpc>
                        <a:spcAft>
                          <a:spcPts val="0"/>
                        </a:spcAft>
                      </a:pPr>
                      <a:r>
                        <a:rPr lang="es-PE" sz="1100" dirty="0">
                          <a:effectLst/>
                        </a:rPr>
                        <a:t>Mapa de “bosque/no bosque 2000”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Distancia euclidiana a no bosque acumulado al 2000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9863596"/>
                  </a:ext>
                </a:extLst>
              </a:tr>
              <a:tr h="282937">
                <a:tc>
                  <a:txBody>
                    <a:bodyPr/>
                    <a:lstStyle/>
                    <a:p>
                      <a:pPr algn="ctr">
                        <a:lnSpc>
                          <a:spcPct val="125000"/>
                        </a:lnSpc>
                        <a:spcAft>
                          <a:spcPts val="0"/>
                        </a:spcAft>
                      </a:pPr>
                      <a:r>
                        <a:rPr lang="es-PE" sz="1100">
                          <a:effectLst/>
                        </a:rPr>
                        <a:t>Mapa de ríos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Distancia euclidiana a ríos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7907336"/>
                  </a:ext>
                </a:extLst>
              </a:tr>
              <a:tr h="336204">
                <a:tc>
                  <a:txBody>
                    <a:bodyPr/>
                    <a:lstStyle/>
                    <a:p>
                      <a:pPr algn="ctr">
                        <a:lnSpc>
                          <a:spcPct val="125000"/>
                        </a:lnSpc>
                        <a:spcAft>
                          <a:spcPts val="0"/>
                        </a:spcAft>
                      </a:pPr>
                      <a:r>
                        <a:rPr lang="es-PE" sz="1100" dirty="0">
                          <a:effectLst/>
                        </a:rPr>
                        <a:t>Mapa de Agricultura 2000,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Distancia euclidiana a agricultura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7892988"/>
                  </a:ext>
                </a:extLst>
              </a:tr>
              <a:tr h="219723">
                <a:tc>
                  <a:txBody>
                    <a:bodyPr/>
                    <a:lstStyle/>
                    <a:p>
                      <a:pPr algn="ctr">
                        <a:lnSpc>
                          <a:spcPct val="125000"/>
                        </a:lnSpc>
                        <a:spcAft>
                          <a:spcPts val="0"/>
                        </a:spcAft>
                      </a:pPr>
                      <a:r>
                        <a:rPr lang="es-PE" sz="1100" dirty="0">
                          <a:effectLst/>
                        </a:rPr>
                        <a:t>Mapa de Pastos 2000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Distancia euclidiana a pastos 2000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3896418"/>
                  </a:ext>
                </a:extLst>
              </a:tr>
              <a:tr h="219723">
                <a:tc>
                  <a:txBody>
                    <a:bodyPr/>
                    <a:lstStyle/>
                    <a:p>
                      <a:pPr algn="ctr">
                        <a:lnSpc>
                          <a:spcPct val="125000"/>
                        </a:lnSpc>
                        <a:spcAft>
                          <a:spcPts val="0"/>
                        </a:spcAft>
                      </a:pPr>
                      <a:r>
                        <a:rPr lang="es-PE" sz="1100">
                          <a:effectLst/>
                        </a:rPr>
                        <a:t>Modelo de elevación digital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Raster de “DEM”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47625955"/>
                  </a:ext>
                </a:extLst>
              </a:tr>
              <a:tr h="439694">
                <a:tc>
                  <a:txBody>
                    <a:bodyPr/>
                    <a:lstStyle/>
                    <a:p>
                      <a:pPr algn="ctr">
                        <a:lnSpc>
                          <a:spcPct val="125000"/>
                        </a:lnSpc>
                        <a:spcAft>
                          <a:spcPts val="0"/>
                        </a:spcAft>
                      </a:pPr>
                      <a:r>
                        <a:rPr lang="es-PE" sz="1100" dirty="0">
                          <a:effectLst/>
                        </a:rPr>
                        <a:t>Mapa de vías (nacional, Departamental y local)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dirty="0">
                          <a:effectLst/>
                        </a:rPr>
                        <a:t>Distancia euclidiana a vías existentes y proyectadas (*</a:t>
                      </a:r>
                      <a:r>
                        <a:rPr lang="es-PE" sz="1100" dirty="0" err="1">
                          <a:effectLst/>
                        </a:rPr>
                        <a:t>Geotiff</a:t>
                      </a:r>
                      <a:r>
                        <a:rPr lang="es-PE"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5383969"/>
                  </a:ext>
                </a:extLst>
              </a:tr>
              <a:tr h="219723">
                <a:tc>
                  <a:txBody>
                    <a:bodyPr/>
                    <a:lstStyle/>
                    <a:p>
                      <a:pPr algn="ctr">
                        <a:lnSpc>
                          <a:spcPct val="125000"/>
                        </a:lnSpc>
                        <a:spcAft>
                          <a:spcPts val="0"/>
                        </a:spcAft>
                      </a:pPr>
                      <a:r>
                        <a:rPr lang="es-PE" sz="1100">
                          <a:effectLst/>
                        </a:rPr>
                        <a:t>Centros Poblados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Distancia euclidiana a centros poblados (*Geotiff)</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36460900"/>
                  </a:ext>
                </a:extLst>
              </a:tr>
              <a:tr h="219723">
                <a:tc>
                  <a:txBody>
                    <a:bodyPr/>
                    <a:lstStyle/>
                    <a:p>
                      <a:pPr algn="ctr">
                        <a:lnSpc>
                          <a:spcPct val="125000"/>
                        </a:lnSpc>
                        <a:spcAft>
                          <a:spcPts val="0"/>
                        </a:spcAft>
                      </a:pPr>
                      <a:r>
                        <a:rPr lang="es-PE" sz="1100">
                          <a:effectLst/>
                        </a:rPr>
                        <a:t>ANPs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a:effectLst/>
                        </a:rPr>
                        <a:t>ANPs. valores binarios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1030629"/>
                  </a:ext>
                </a:extLst>
              </a:tr>
              <a:tr h="219723">
                <a:tc>
                  <a:txBody>
                    <a:bodyPr/>
                    <a:lstStyle/>
                    <a:p>
                      <a:pPr algn="ctr">
                        <a:lnSpc>
                          <a:spcPct val="125000"/>
                        </a:lnSpc>
                        <a:spcAft>
                          <a:spcPts val="0"/>
                        </a:spcAft>
                      </a:pPr>
                      <a:r>
                        <a:rPr lang="es-PE" sz="1100">
                          <a:effectLst/>
                        </a:rPr>
                        <a:t>Distancia a capitales distritales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25000"/>
                        </a:lnSpc>
                        <a:spcAft>
                          <a:spcPts val="0"/>
                        </a:spcAft>
                      </a:pPr>
                      <a:r>
                        <a:rPr lang="es-PE" sz="1100" dirty="0">
                          <a:effectLst/>
                        </a:rPr>
                        <a:t>Distancia euclidiana a capital distrital (*</a:t>
                      </a:r>
                      <a:r>
                        <a:rPr lang="es-PE" sz="1100" dirty="0" err="1">
                          <a:effectLst/>
                        </a:rPr>
                        <a:t>Geotiff</a:t>
                      </a:r>
                      <a:r>
                        <a:rPr lang="es-PE" sz="1100" dirty="0">
                          <a:effectLst/>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04796595"/>
                  </a:ext>
                </a:extLst>
              </a:tr>
            </a:tbl>
          </a:graphicData>
        </a:graphic>
      </p:graphicFrame>
      <p:graphicFrame>
        <p:nvGraphicFramePr>
          <p:cNvPr id="5" name="Diagrama 4"/>
          <p:cNvGraphicFramePr/>
          <p:nvPr/>
        </p:nvGraphicFramePr>
        <p:xfrm>
          <a:off x="6427821" y="670123"/>
          <a:ext cx="6665366" cy="50291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adroTexto 5"/>
          <p:cNvSpPr txBox="1"/>
          <p:nvPr/>
        </p:nvSpPr>
        <p:spPr>
          <a:xfrm>
            <a:off x="8250315" y="2815390"/>
            <a:ext cx="3020378"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s-ES" b="1" dirty="0">
                <a:solidFill>
                  <a:schemeClr val="tx1">
                    <a:lumMod val="50000"/>
                  </a:schemeClr>
                </a:solidFill>
              </a:rPr>
              <a:t>Riesgo a la deforestación</a:t>
            </a:r>
            <a:endParaRPr lang="en-US" dirty="0"/>
          </a:p>
        </p:txBody>
      </p:sp>
      <p:sp>
        <p:nvSpPr>
          <p:cNvPr id="7" name="Cerrar llave 6"/>
          <p:cNvSpPr/>
          <p:nvPr/>
        </p:nvSpPr>
        <p:spPr>
          <a:xfrm>
            <a:off x="6794804" y="722307"/>
            <a:ext cx="502629" cy="436772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9" name="Imagen 8"/>
          <p:cNvPicPr>
            <a:picLocks noChangeAspect="1"/>
          </p:cNvPicPr>
          <p:nvPr/>
        </p:nvPicPr>
        <p:blipFill>
          <a:blip r:embed="rId8"/>
          <a:stretch>
            <a:fillRect/>
          </a:stretch>
        </p:blipFill>
        <p:spPr>
          <a:xfrm>
            <a:off x="7148266" y="5471989"/>
            <a:ext cx="1102049" cy="1277043"/>
          </a:xfrm>
          <a:prstGeom prst="rect">
            <a:avLst/>
          </a:prstGeom>
        </p:spPr>
      </p:pic>
      <p:pic>
        <p:nvPicPr>
          <p:cNvPr id="10" name="Imagen 9"/>
          <p:cNvPicPr>
            <a:picLocks noChangeAspect="1"/>
          </p:cNvPicPr>
          <p:nvPr/>
        </p:nvPicPr>
        <p:blipFill>
          <a:blip r:embed="rId9"/>
          <a:stretch>
            <a:fillRect/>
          </a:stretch>
        </p:blipFill>
        <p:spPr>
          <a:xfrm>
            <a:off x="3875749" y="5438065"/>
            <a:ext cx="1148936" cy="1284497"/>
          </a:xfrm>
          <a:prstGeom prst="rect">
            <a:avLst/>
          </a:prstGeom>
        </p:spPr>
      </p:pic>
      <p:pic>
        <p:nvPicPr>
          <p:cNvPr id="11" name="Imagen 10"/>
          <p:cNvPicPr>
            <a:picLocks noChangeAspect="1"/>
          </p:cNvPicPr>
          <p:nvPr/>
        </p:nvPicPr>
        <p:blipFill>
          <a:blip r:embed="rId10"/>
          <a:stretch>
            <a:fillRect/>
          </a:stretch>
        </p:blipFill>
        <p:spPr>
          <a:xfrm>
            <a:off x="5024685" y="5441792"/>
            <a:ext cx="1117000" cy="1280770"/>
          </a:xfrm>
          <a:prstGeom prst="rect">
            <a:avLst/>
          </a:prstGeom>
        </p:spPr>
      </p:pic>
      <p:pic>
        <p:nvPicPr>
          <p:cNvPr id="12" name="Imagen 11"/>
          <p:cNvPicPr>
            <a:picLocks noChangeAspect="1"/>
          </p:cNvPicPr>
          <p:nvPr/>
        </p:nvPicPr>
        <p:blipFill>
          <a:blip r:embed="rId11"/>
          <a:stretch>
            <a:fillRect/>
          </a:stretch>
        </p:blipFill>
        <p:spPr>
          <a:xfrm>
            <a:off x="500340" y="5429042"/>
            <a:ext cx="1102049" cy="1338995"/>
          </a:xfrm>
          <a:prstGeom prst="rect">
            <a:avLst/>
          </a:prstGeom>
        </p:spPr>
      </p:pic>
      <p:pic>
        <p:nvPicPr>
          <p:cNvPr id="13" name="Imagen 12"/>
          <p:cNvPicPr>
            <a:picLocks noChangeAspect="1"/>
          </p:cNvPicPr>
          <p:nvPr/>
        </p:nvPicPr>
        <p:blipFill>
          <a:blip r:embed="rId12"/>
          <a:stretch>
            <a:fillRect/>
          </a:stretch>
        </p:blipFill>
        <p:spPr>
          <a:xfrm>
            <a:off x="1608938" y="5427633"/>
            <a:ext cx="1148959" cy="1347499"/>
          </a:xfrm>
          <a:prstGeom prst="rect">
            <a:avLst/>
          </a:prstGeom>
        </p:spPr>
      </p:pic>
      <p:pic>
        <p:nvPicPr>
          <p:cNvPr id="14" name="Imagen 13"/>
          <p:cNvPicPr>
            <a:picLocks noChangeAspect="1"/>
          </p:cNvPicPr>
          <p:nvPr/>
        </p:nvPicPr>
        <p:blipFill>
          <a:blip r:embed="rId13"/>
          <a:stretch>
            <a:fillRect/>
          </a:stretch>
        </p:blipFill>
        <p:spPr>
          <a:xfrm>
            <a:off x="2782375" y="5429041"/>
            <a:ext cx="1105160" cy="1338995"/>
          </a:xfrm>
          <a:prstGeom prst="rect">
            <a:avLst/>
          </a:prstGeom>
        </p:spPr>
      </p:pic>
      <p:pic>
        <p:nvPicPr>
          <p:cNvPr id="15" name="Imagen 14"/>
          <p:cNvPicPr>
            <a:picLocks noChangeAspect="1"/>
          </p:cNvPicPr>
          <p:nvPr/>
        </p:nvPicPr>
        <p:blipFill>
          <a:blip r:embed="rId14"/>
          <a:stretch>
            <a:fillRect/>
          </a:stretch>
        </p:blipFill>
        <p:spPr>
          <a:xfrm>
            <a:off x="6116107" y="5466146"/>
            <a:ext cx="1032159" cy="1282886"/>
          </a:xfrm>
          <a:prstGeom prst="rect">
            <a:avLst/>
          </a:prstGeom>
        </p:spPr>
      </p:pic>
      <p:sp>
        <p:nvSpPr>
          <p:cNvPr id="16" name="Cerrar llave 15"/>
          <p:cNvSpPr/>
          <p:nvPr/>
        </p:nvSpPr>
        <p:spPr>
          <a:xfrm rot="16200000">
            <a:off x="4060031" y="2006882"/>
            <a:ext cx="302073" cy="652781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pic>
        <p:nvPicPr>
          <p:cNvPr id="17" name="Picture 2" descr="Imagen relacionad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148392" y="5790096"/>
            <a:ext cx="1043608" cy="1043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98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sp>
        <p:nvSpPr>
          <p:cNvPr id="6" name="Título 1"/>
          <p:cNvSpPr txBox="1">
            <a:spLocks/>
          </p:cNvSpPr>
          <p:nvPr/>
        </p:nvSpPr>
        <p:spPr>
          <a:xfrm>
            <a:off x="1647121" y="351239"/>
            <a:ext cx="4996595" cy="74749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s-PE" sz="2400" b="1" dirty="0">
                <a:latin typeface="+mj-lt"/>
              </a:rPr>
              <a:t>Área de afectación </a:t>
            </a:r>
            <a:endParaRPr lang="en-US" sz="2400" b="1" dirty="0">
              <a:latin typeface="+mj-lt"/>
            </a:endParaRPr>
          </a:p>
        </p:txBody>
      </p:sp>
      <p:pic>
        <p:nvPicPr>
          <p:cNvPr id="7" name="Imagen 6" descr="D:\DAR_2020\Infografia\Mapa base.jpg"/>
          <p:cNvPicPr/>
          <p:nvPr/>
        </p:nvPicPr>
        <p:blipFill rotWithShape="1">
          <a:blip r:embed="rId3" cstate="print">
            <a:extLst>
              <a:ext uri="{28A0092B-C50C-407E-A947-70E740481C1C}">
                <a14:useLocalDpi xmlns:a14="http://schemas.microsoft.com/office/drawing/2010/main" val="0"/>
              </a:ext>
            </a:extLst>
          </a:blip>
          <a:srcRect l="50118" b="581"/>
          <a:stretch/>
        </p:blipFill>
        <p:spPr bwMode="auto">
          <a:xfrm>
            <a:off x="1149445" y="1098729"/>
            <a:ext cx="3905156" cy="5434065"/>
          </a:xfrm>
          <a:prstGeom prst="rect">
            <a:avLst/>
          </a:prstGeom>
          <a:ln>
            <a:noFill/>
          </a:ln>
          <a:effectLst>
            <a:outerShdw blurRad="292100" dist="139700" dir="2700000" algn="tl" rotWithShape="0">
              <a:srgbClr val="333333">
                <a:alpha val="65000"/>
              </a:srgbClr>
            </a:outerShdw>
          </a:effectLst>
        </p:spPr>
      </p:pic>
      <p:pic>
        <p:nvPicPr>
          <p:cNvPr id="8" name="Imagen 7" descr="D:\DAR_2020\Infografia\Mapa base2.jpg"/>
          <p:cNvPicPr/>
          <p:nvPr/>
        </p:nvPicPr>
        <p:blipFill rotWithShape="1">
          <a:blip r:embed="rId4" cstate="print">
            <a:extLst>
              <a:ext uri="{28A0092B-C50C-407E-A947-70E740481C1C}">
                <a14:useLocalDpi xmlns:a14="http://schemas.microsoft.com/office/drawing/2010/main" val="0"/>
              </a:ext>
            </a:extLst>
          </a:blip>
          <a:srcRect r="48922" b="1194"/>
          <a:stretch/>
        </p:blipFill>
        <p:spPr bwMode="auto">
          <a:xfrm>
            <a:off x="6643716" y="1098729"/>
            <a:ext cx="3860347" cy="5434065"/>
          </a:xfrm>
          <a:prstGeom prst="rect">
            <a:avLst/>
          </a:prstGeom>
          <a:ln>
            <a:noFill/>
          </a:ln>
          <a:effectLst>
            <a:outerShdw blurRad="292100" dist="139700" dir="2700000" algn="tl" rotWithShape="0">
              <a:srgbClr val="333333">
                <a:alpha val="65000"/>
              </a:srgbClr>
            </a:outerShdw>
          </a:effectLst>
        </p:spPr>
      </p:pic>
      <p:sp>
        <p:nvSpPr>
          <p:cNvPr id="9" name="Cerrar llave 8"/>
          <p:cNvSpPr/>
          <p:nvPr/>
        </p:nvSpPr>
        <p:spPr>
          <a:xfrm>
            <a:off x="5501871" y="1631901"/>
            <a:ext cx="700392" cy="436772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3215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texto 2"/>
          <p:cNvSpPr>
            <a:spLocks noGrp="1"/>
          </p:cNvSpPr>
          <p:nvPr>
            <p:ph type="body" idx="1"/>
          </p:nvPr>
        </p:nvSpPr>
        <p:spPr/>
        <p:txBody>
          <a:bodyPr/>
          <a:lstStyle/>
          <a:p>
            <a:endParaRPr lang="en-US"/>
          </a:p>
        </p:txBody>
      </p:sp>
      <p:pic>
        <p:nvPicPr>
          <p:cNvPr id="5" name="Google Shape;98;p3"/>
          <p:cNvPicPr preferRelativeResize="0">
            <a:picLocks/>
          </p:cNvPicPr>
          <p:nvPr/>
        </p:nvPicPr>
        <p:blipFill rotWithShape="1">
          <a:blip r:embed="rId2">
            <a:alphaModFix/>
          </a:blip>
          <a:srcRect/>
          <a:stretch/>
        </p:blipFill>
        <p:spPr>
          <a:xfrm>
            <a:off x="0" y="0"/>
            <a:ext cx="12197953" cy="6858000"/>
          </a:xfrm>
          <a:prstGeom prst="rect">
            <a:avLst/>
          </a:prstGeom>
          <a:noFill/>
          <a:ln>
            <a:noFill/>
          </a:ln>
        </p:spPr>
      </p:pic>
      <p:pic>
        <p:nvPicPr>
          <p:cNvPr id="6" name="Imagen 5" descr="D:\DAR_2020\Infografia\Mapa base2.jpg"/>
          <p:cNvPicPr/>
          <p:nvPr/>
        </p:nvPicPr>
        <p:blipFill rotWithShape="1">
          <a:blip r:embed="rId3" cstate="print">
            <a:extLst>
              <a:ext uri="{28A0092B-C50C-407E-A947-70E740481C1C}">
                <a14:useLocalDpi xmlns:a14="http://schemas.microsoft.com/office/drawing/2010/main" val="0"/>
              </a:ext>
            </a:extLst>
          </a:blip>
          <a:srcRect l="50294" b="1511"/>
          <a:stretch/>
        </p:blipFill>
        <p:spPr bwMode="auto">
          <a:xfrm>
            <a:off x="6744240" y="910307"/>
            <a:ext cx="3860347" cy="5593017"/>
          </a:xfrm>
          <a:prstGeom prst="rect">
            <a:avLst/>
          </a:prstGeom>
          <a:ln>
            <a:noFill/>
          </a:ln>
          <a:effectLst>
            <a:outerShdw blurRad="292100" dist="139700" dir="2700000" algn="tl" rotWithShape="0">
              <a:srgbClr val="333333">
                <a:alpha val="65000"/>
              </a:srgbClr>
            </a:outerShdw>
          </a:effectLst>
        </p:spPr>
      </p:pic>
      <p:pic>
        <p:nvPicPr>
          <p:cNvPr id="7" name="Imagen 6" descr="D:\DAR_2020\Infografia\Mapa base2.jpg"/>
          <p:cNvPicPr/>
          <p:nvPr/>
        </p:nvPicPr>
        <p:blipFill rotWithShape="1">
          <a:blip r:embed="rId3" cstate="print">
            <a:extLst>
              <a:ext uri="{28A0092B-C50C-407E-A947-70E740481C1C}">
                <a14:useLocalDpi xmlns:a14="http://schemas.microsoft.com/office/drawing/2010/main" val="0"/>
              </a:ext>
            </a:extLst>
          </a:blip>
          <a:srcRect r="48922" b="1194"/>
          <a:stretch/>
        </p:blipFill>
        <p:spPr bwMode="auto">
          <a:xfrm>
            <a:off x="1692256" y="910307"/>
            <a:ext cx="3930074" cy="5593017"/>
          </a:xfrm>
          <a:prstGeom prst="rect">
            <a:avLst/>
          </a:prstGeom>
          <a:ln>
            <a:noFill/>
          </a:ln>
          <a:effectLst>
            <a:outerShdw blurRad="292100" dist="139700" dir="2700000" algn="tl" rotWithShape="0">
              <a:srgbClr val="333333">
                <a:alpha val="65000"/>
              </a:srgbClr>
            </a:outerShdw>
          </a:effectLst>
        </p:spPr>
      </p:pic>
      <p:sp>
        <p:nvSpPr>
          <p:cNvPr id="8" name="CuadroTexto 7"/>
          <p:cNvSpPr txBox="1"/>
          <p:nvPr/>
        </p:nvSpPr>
        <p:spPr>
          <a:xfrm>
            <a:off x="1268548" y="210302"/>
            <a:ext cx="8707563" cy="707886"/>
          </a:xfrm>
          <a:prstGeom prst="rect">
            <a:avLst/>
          </a:prstGeom>
          <a:noFill/>
        </p:spPr>
        <p:txBody>
          <a:bodyPr wrap="square" rtlCol="0">
            <a:spAutoFit/>
          </a:bodyPr>
          <a:lstStyle/>
          <a:p>
            <a:pPr algn="ctr"/>
            <a:r>
              <a:rPr lang="es-PE" sz="2000" b="1" dirty="0"/>
              <a:t>Potencial de riesgo de deforestación asociada a las vías (existentes y proyectadas)</a:t>
            </a:r>
            <a:endParaRPr lang="en-US" sz="2000" b="1" dirty="0"/>
          </a:p>
        </p:txBody>
      </p:sp>
      <p:sp>
        <p:nvSpPr>
          <p:cNvPr id="9" name="Cerrar llave 8"/>
          <p:cNvSpPr/>
          <p:nvPr/>
        </p:nvSpPr>
        <p:spPr>
          <a:xfrm>
            <a:off x="5942446" y="1522955"/>
            <a:ext cx="700392" cy="4367720"/>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806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5130</TotalTime>
  <Words>4374</Words>
  <Application>Microsoft Office PowerPoint</Application>
  <PresentationFormat>Panorámica</PresentationFormat>
  <Paragraphs>600</Paragraphs>
  <Slides>40</Slides>
  <Notes>24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Calibri</vt:lpstr>
      <vt:lpstr>Meiryo</vt:lpstr>
      <vt:lpstr>Times New Roman</vt:lpstr>
      <vt:lpstr>Gill Sans</vt:lpstr>
      <vt:lpstr>Arial</vt:lpstr>
      <vt:lpstr>Cambria Math</vt:lpstr>
      <vt:lpstr>Wingdings</vt:lpstr>
      <vt:lpstr>Tema de Office</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II. Proceso de NDC en Perú</vt:lpstr>
      <vt:lpstr>III. Problemática asociada a la deforestación por expansión de los proyectos de infraestructura vial </vt:lpstr>
      <vt:lpstr>IV. Impactos asociada a la deforestación por expansión de los proyectos de infraestructura vial</vt:lpstr>
      <vt:lpstr>V. Medida de mitigación- acciones para su        implementación </vt:lpstr>
      <vt:lpstr>VI. Ubicación para la implementación de la medida</vt:lpstr>
      <vt:lpstr>VII. Condiciones habilitantes</vt:lpstr>
      <vt:lpstr>VIII. Identificación de actores y arreglos institucionales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X. Evaluación económica:</vt:lpstr>
      <vt:lpstr>Métodos (1/3)</vt:lpstr>
      <vt:lpstr>Métodos (2/3)</vt:lpstr>
      <vt:lpstr>Métodos (3/3)</vt:lpstr>
      <vt:lpstr>Resultados (1/5)</vt:lpstr>
      <vt:lpstr>Resultados (2/5)</vt:lpstr>
      <vt:lpstr>Resultados (3/5)</vt:lpstr>
      <vt:lpstr>Resultados (4/5)</vt:lpstr>
      <vt:lpstr>Resultados (5/5)</vt:lpstr>
      <vt:lpstr>XI. Cobeneficios–Articulación con ODS, EDA y OCDE Enfoques tranversales- Financiamiento</vt:lpstr>
      <vt:lpstr>XII. Conclusiones </vt:lpstr>
      <vt:lpstr>XII. Conclusiones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DAR</cp:lastModifiedBy>
  <cp:revision>216</cp:revision>
  <dcterms:created xsi:type="dcterms:W3CDTF">2020-06-24T00:16:02Z</dcterms:created>
  <dcterms:modified xsi:type="dcterms:W3CDTF">2021-04-06T16:39:29Z</dcterms:modified>
</cp:coreProperties>
</file>