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</p:sldMasterIdLst>
  <p:notesMasterIdLst>
    <p:notesMasterId r:id="rId21"/>
  </p:notesMasterIdLst>
  <p:sldIdLst>
    <p:sldId id="275" r:id="rId2"/>
    <p:sldId id="317" r:id="rId3"/>
    <p:sldId id="300" r:id="rId4"/>
    <p:sldId id="315" r:id="rId5"/>
    <p:sldId id="299" r:id="rId6"/>
    <p:sldId id="314" r:id="rId7"/>
    <p:sldId id="281" r:id="rId8"/>
    <p:sldId id="316" r:id="rId9"/>
    <p:sldId id="319" r:id="rId10"/>
    <p:sldId id="301" r:id="rId11"/>
    <p:sldId id="313" r:id="rId12"/>
    <p:sldId id="384" r:id="rId13"/>
    <p:sldId id="321" r:id="rId14"/>
    <p:sldId id="312" r:id="rId15"/>
    <p:sldId id="387" r:id="rId16"/>
    <p:sldId id="257" r:id="rId17"/>
    <p:sldId id="386" r:id="rId18"/>
    <p:sldId id="258" r:id="rId19"/>
    <p:sldId id="295" r:id="rId20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009F"/>
    <a:srgbClr val="FF33CC"/>
    <a:srgbClr val="FF66CC"/>
    <a:srgbClr val="D73535"/>
    <a:srgbClr val="D12F33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82" autoAdjust="0"/>
    <p:restoredTop sz="94660"/>
  </p:normalViewPr>
  <p:slideViewPr>
    <p:cSldViewPr snapToGrid="0">
      <p:cViewPr>
        <p:scale>
          <a:sx n="66" d="100"/>
          <a:sy n="66" d="100"/>
        </p:scale>
        <p:origin x="660" y="120"/>
      </p:cViewPr>
      <p:guideLst>
        <p:guide orient="horz" pos="2160"/>
        <p:guide pos="384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151791587085159"/>
          <c:y val="0.19697616803992635"/>
          <c:w val="0.76659040864240369"/>
          <c:h val="0.64027771105143372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pattFill prst="ltUpDiag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1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9FA7-47A0-A51A-A44F3E105CCC}"/>
              </c:ext>
            </c:extLst>
          </c:dPt>
          <c:dPt>
            <c:idx val="1"/>
            <c:bubble3D val="0"/>
            <c:spPr>
              <a:pattFill prst="ltUpDiag">
                <a:fgClr>
                  <a:schemeClr val="accent2"/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2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9FA7-47A0-A51A-A44F3E105CCC}"/>
              </c:ext>
            </c:extLst>
          </c:dPt>
          <c:val>
            <c:numRef>
              <c:f>Hoja1!$A$5:$A$6</c:f>
              <c:numCache>
                <c:formatCode>General</c:formatCode>
                <c:ptCount val="2"/>
                <c:pt idx="0">
                  <c:v>2.2999999999999998</c:v>
                </c:pt>
                <c:pt idx="1">
                  <c:v>97.7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FA7-47A0-A51A-A44F3E105C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D43696-E977-4B28-A847-8C07651146A4}" type="datetimeFigureOut">
              <a:rPr lang="es-PE" smtClean="0"/>
              <a:t>10/07/2020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37943E-A1A7-4010-AF48-93F237C7E1A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32710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>
              <a:solidFill>
                <a:srgbClr val="676767"/>
              </a:solidFill>
              <a:latin typeface="Arial" panose="020B0604020202020204" pitchFamily="34" charset="0"/>
            </a:endParaRPr>
          </a:p>
          <a:p>
            <a:r>
              <a:rPr lang="es-PE" dirty="0">
                <a:solidFill>
                  <a:srgbClr val="676767"/>
                </a:solidFill>
                <a:latin typeface="Arial" panose="020B0604020202020204" pitchFamily="34" charset="0"/>
              </a:rPr>
              <a:t>Quién contribuye a este fondo.</a:t>
            </a:r>
            <a:endParaRPr lang="es-PE" dirty="0"/>
          </a:p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37943E-A1A7-4010-AF48-93F237C7E1A2}" type="slidenum">
              <a:rPr lang="es-PE" smtClean="0"/>
              <a:t>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24311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37943E-A1A7-4010-AF48-93F237C7E1A2}" type="slidenum">
              <a:rPr lang="es-PE" smtClean="0"/>
              <a:t>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47094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D65F8-68EF-45FD-9218-1789746C12EB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142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8beb44a2c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8beb44a2c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8beb44a2c4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8beb44a2c4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23062-DEB4-4D0E-891A-25C09B7145AC}" type="datetimeFigureOut">
              <a:rPr lang="es-PE" smtClean="0"/>
              <a:t>10/07/2020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B8358-6320-4A85-9789-49D1302369FD}" type="slidenum">
              <a:rPr lang="es-PE" smtClean="0"/>
              <a:t>‹Nº›</a:t>
            </a:fld>
            <a:endParaRPr lang="es-PE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0" t="4069" r="4006" b="5750"/>
          <a:stretch/>
        </p:blipFill>
        <p:spPr>
          <a:xfrm>
            <a:off x="9016476" y="4776186"/>
            <a:ext cx="2740518" cy="185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041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23062-DEB4-4D0E-891A-25C09B7145AC}" type="datetimeFigureOut">
              <a:rPr lang="es-PE" smtClean="0"/>
              <a:t>10/07/2020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B8358-6320-4A85-9789-49D1302369F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63924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23062-DEB4-4D0E-891A-25C09B7145AC}" type="datetimeFigureOut">
              <a:rPr lang="es-PE" smtClean="0"/>
              <a:t>10/07/2020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B8358-6320-4A85-9789-49D1302369F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63210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ctr" anchorCtr="0">
            <a:normAutofit/>
          </a:bodyPr>
          <a:lstStyle>
            <a:lvl1pPr>
              <a:defRPr sz="4400" baseline="0">
                <a:latin typeface="Gotham Rounded Medium" panose="02000000000000000000" pitchFamily="50" charset="0"/>
              </a:defRPr>
            </a:lvl1pPr>
          </a:lstStyle>
          <a:p>
            <a:r>
              <a:rPr lang="es-ES" dirty="0"/>
              <a:t>Presentación sección</a:t>
            </a:r>
            <a:endParaRPr lang="es-PE" dirty="0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475" y="5302568"/>
            <a:ext cx="2288731" cy="138095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86549"/>
            <a:ext cx="12191999" cy="16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911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adr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600">
                <a:latin typeface="Gotham Rounded Medium" panose="02000000000000000000" pitchFamily="50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PE" dirty="0"/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475" y="5302568"/>
            <a:ext cx="2288731" cy="138095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86549"/>
            <a:ext cx="12191999" cy="168707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1895475"/>
            <a:ext cx="5157787" cy="3407093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800">
                <a:latin typeface="Gotham Rounded Light" pitchFamily="50" charset="0"/>
              </a:defRPr>
            </a:lvl1pPr>
            <a:lvl2pPr>
              <a:lnSpc>
                <a:spcPct val="150000"/>
              </a:lnSpc>
              <a:defRPr sz="1800">
                <a:latin typeface="Gotham Rounded Light" pitchFamily="50" charset="0"/>
              </a:defRPr>
            </a:lvl2pPr>
            <a:lvl3pPr>
              <a:lnSpc>
                <a:spcPct val="150000"/>
              </a:lnSpc>
              <a:defRPr sz="1800">
                <a:latin typeface="Gotham Rounded Light" pitchFamily="50" charset="0"/>
              </a:defRPr>
            </a:lvl3pPr>
            <a:lvl4pPr>
              <a:lnSpc>
                <a:spcPct val="150000"/>
              </a:lnSpc>
              <a:defRPr sz="1800">
                <a:latin typeface="Gotham Rounded Light" pitchFamily="50" charset="0"/>
              </a:defRPr>
            </a:lvl4pPr>
            <a:lvl5pPr>
              <a:lnSpc>
                <a:spcPct val="150000"/>
              </a:lnSpc>
              <a:defRPr sz="1800">
                <a:latin typeface="Gotham Rounded Light" pitchFamily="50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 dirty="0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1895475"/>
            <a:ext cx="5183188" cy="3407093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800">
                <a:latin typeface="Gotham Rounded Light" pitchFamily="50" charset="0"/>
              </a:defRPr>
            </a:lvl1pPr>
            <a:lvl2pPr>
              <a:lnSpc>
                <a:spcPct val="150000"/>
              </a:lnSpc>
              <a:defRPr sz="1800">
                <a:latin typeface="Gotham Rounded Light" pitchFamily="50" charset="0"/>
              </a:defRPr>
            </a:lvl2pPr>
            <a:lvl3pPr>
              <a:lnSpc>
                <a:spcPct val="150000"/>
              </a:lnSpc>
              <a:defRPr sz="1800">
                <a:latin typeface="Gotham Rounded Light" pitchFamily="50" charset="0"/>
              </a:defRPr>
            </a:lvl3pPr>
            <a:lvl4pPr>
              <a:lnSpc>
                <a:spcPct val="150000"/>
              </a:lnSpc>
              <a:defRPr sz="1800">
                <a:latin typeface="Gotham Rounded Light" pitchFamily="50" charset="0"/>
              </a:defRPr>
            </a:lvl4pPr>
            <a:lvl5pPr>
              <a:lnSpc>
                <a:spcPct val="150000"/>
              </a:lnSpc>
              <a:defRPr sz="1800">
                <a:latin typeface="Gotham Rounded Light" pitchFamily="50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0343172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04465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23062-DEB4-4D0E-891A-25C09B7145AC}" type="datetimeFigureOut">
              <a:rPr lang="es-PE" smtClean="0"/>
              <a:t>10/07/2020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B8358-6320-4A85-9789-49D1302369FD}" type="slidenum">
              <a:rPr lang="es-PE" smtClean="0"/>
              <a:t>‹Nº›</a:t>
            </a:fld>
            <a:endParaRPr lang="es-PE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475" y="5302568"/>
            <a:ext cx="2288731" cy="138095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86549"/>
            <a:ext cx="12191999" cy="16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479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23062-DEB4-4D0E-891A-25C09B7145AC}" type="datetimeFigureOut">
              <a:rPr lang="es-PE" smtClean="0"/>
              <a:t>10/07/2020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B8358-6320-4A85-9789-49D1302369F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5331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23062-DEB4-4D0E-891A-25C09B7145AC}" type="datetimeFigureOut">
              <a:rPr lang="es-PE" smtClean="0"/>
              <a:t>10/07/2020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B8358-6320-4A85-9789-49D1302369F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49220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23062-DEB4-4D0E-891A-25C09B7145AC}" type="datetimeFigureOut">
              <a:rPr lang="es-PE" smtClean="0"/>
              <a:t>10/07/2020</a:t>
            </a:fld>
            <a:endParaRPr lang="es-PE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B8358-6320-4A85-9789-49D1302369F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57066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23062-DEB4-4D0E-891A-25C09B7145AC}" type="datetimeFigureOut">
              <a:rPr lang="es-PE" smtClean="0"/>
              <a:t>10/07/2020</a:t>
            </a:fld>
            <a:endParaRPr lang="es-PE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B8358-6320-4A85-9789-49D1302369F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05187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23062-DEB4-4D0E-891A-25C09B7145AC}" type="datetimeFigureOut">
              <a:rPr lang="es-PE" smtClean="0"/>
              <a:t>10/07/2020</a:t>
            </a:fld>
            <a:endParaRPr lang="es-PE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B8358-6320-4A85-9789-49D1302369F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15807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23062-DEB4-4D0E-891A-25C09B7145AC}" type="datetimeFigureOut">
              <a:rPr lang="es-PE" smtClean="0"/>
              <a:t>10/07/2020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B8358-6320-4A85-9789-49D1302369F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27871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23062-DEB4-4D0E-891A-25C09B7145AC}" type="datetimeFigureOut">
              <a:rPr lang="es-PE" smtClean="0"/>
              <a:t>10/07/2020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B8358-6320-4A85-9789-49D1302369F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87206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23062-DEB4-4D0E-891A-25C09B7145AC}" type="datetimeFigureOut">
              <a:rPr lang="es-PE" smtClean="0"/>
              <a:t>10/07/2020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FB8358-6320-4A85-9789-49D1302369F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1214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53" r:id="rId13"/>
    <p:sldLayoutId id="214748366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8.emf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6.jpg"/><Relationship Id="rId18" Type="http://schemas.openxmlformats.org/officeDocument/2006/relationships/image" Target="../media/image51.png"/><Relationship Id="rId26" Type="http://schemas.openxmlformats.org/officeDocument/2006/relationships/image" Target="../media/image59.png"/><Relationship Id="rId39" Type="http://schemas.openxmlformats.org/officeDocument/2006/relationships/image" Target="../media/image72.png"/><Relationship Id="rId3" Type="http://schemas.openxmlformats.org/officeDocument/2006/relationships/image" Target="../media/image37.jpeg"/><Relationship Id="rId21" Type="http://schemas.openxmlformats.org/officeDocument/2006/relationships/image" Target="../media/image54.jpeg"/><Relationship Id="rId34" Type="http://schemas.openxmlformats.org/officeDocument/2006/relationships/image" Target="../media/image67.jpeg"/><Relationship Id="rId42" Type="http://schemas.openxmlformats.org/officeDocument/2006/relationships/image" Target="../media/image75.png"/><Relationship Id="rId47" Type="http://schemas.openxmlformats.org/officeDocument/2006/relationships/image" Target="../media/image80.png"/><Relationship Id="rId50" Type="http://schemas.openxmlformats.org/officeDocument/2006/relationships/image" Target="../media/image83.png"/><Relationship Id="rId7" Type="http://schemas.openxmlformats.org/officeDocument/2006/relationships/image" Target="../media/image40.jpg"/><Relationship Id="rId12" Type="http://schemas.openxmlformats.org/officeDocument/2006/relationships/image" Target="../media/image45.jpeg"/><Relationship Id="rId17" Type="http://schemas.openxmlformats.org/officeDocument/2006/relationships/image" Target="../media/image50.jpeg"/><Relationship Id="rId25" Type="http://schemas.openxmlformats.org/officeDocument/2006/relationships/image" Target="../media/image58.jpeg"/><Relationship Id="rId33" Type="http://schemas.openxmlformats.org/officeDocument/2006/relationships/image" Target="../media/image66.png"/><Relationship Id="rId38" Type="http://schemas.openxmlformats.org/officeDocument/2006/relationships/image" Target="../media/image71.png"/><Relationship Id="rId46" Type="http://schemas.openxmlformats.org/officeDocument/2006/relationships/image" Target="../media/image79.png"/><Relationship Id="rId2" Type="http://schemas.openxmlformats.org/officeDocument/2006/relationships/image" Target="../media/image36.jpeg"/><Relationship Id="rId16" Type="http://schemas.openxmlformats.org/officeDocument/2006/relationships/image" Target="../media/image49.png"/><Relationship Id="rId20" Type="http://schemas.openxmlformats.org/officeDocument/2006/relationships/image" Target="../media/image53.gif"/><Relationship Id="rId29" Type="http://schemas.openxmlformats.org/officeDocument/2006/relationships/image" Target="../media/image62.jpeg"/><Relationship Id="rId41" Type="http://schemas.openxmlformats.org/officeDocument/2006/relationships/image" Target="../media/image74.png"/><Relationship Id="rId54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24" Type="http://schemas.openxmlformats.org/officeDocument/2006/relationships/image" Target="../media/image57.jpeg"/><Relationship Id="rId32" Type="http://schemas.openxmlformats.org/officeDocument/2006/relationships/image" Target="../media/image65.png"/><Relationship Id="rId37" Type="http://schemas.openxmlformats.org/officeDocument/2006/relationships/image" Target="../media/image70.jpeg"/><Relationship Id="rId40" Type="http://schemas.openxmlformats.org/officeDocument/2006/relationships/image" Target="../media/image73.png"/><Relationship Id="rId45" Type="http://schemas.openxmlformats.org/officeDocument/2006/relationships/image" Target="../media/image78.png"/><Relationship Id="rId53" Type="http://schemas.openxmlformats.org/officeDocument/2006/relationships/image" Target="../media/image86.png"/><Relationship Id="rId5" Type="http://schemas.microsoft.com/office/2007/relationships/hdphoto" Target="../media/hdphoto2.wdp"/><Relationship Id="rId15" Type="http://schemas.openxmlformats.org/officeDocument/2006/relationships/image" Target="../media/image48.jpg"/><Relationship Id="rId23" Type="http://schemas.openxmlformats.org/officeDocument/2006/relationships/image" Target="../media/image56.png"/><Relationship Id="rId28" Type="http://schemas.openxmlformats.org/officeDocument/2006/relationships/image" Target="../media/image61.png"/><Relationship Id="rId36" Type="http://schemas.openxmlformats.org/officeDocument/2006/relationships/image" Target="../media/image69.jpg"/><Relationship Id="rId49" Type="http://schemas.openxmlformats.org/officeDocument/2006/relationships/image" Target="../media/image82.jpeg"/><Relationship Id="rId10" Type="http://schemas.openxmlformats.org/officeDocument/2006/relationships/image" Target="../media/image43.jpeg"/><Relationship Id="rId19" Type="http://schemas.openxmlformats.org/officeDocument/2006/relationships/image" Target="../media/image52.png"/><Relationship Id="rId31" Type="http://schemas.openxmlformats.org/officeDocument/2006/relationships/image" Target="../media/image64.jpg"/><Relationship Id="rId44" Type="http://schemas.openxmlformats.org/officeDocument/2006/relationships/image" Target="../media/image77.jpeg"/><Relationship Id="rId52" Type="http://schemas.openxmlformats.org/officeDocument/2006/relationships/image" Target="../media/image85.png"/><Relationship Id="rId4" Type="http://schemas.openxmlformats.org/officeDocument/2006/relationships/image" Target="../media/image38.png"/><Relationship Id="rId9" Type="http://schemas.openxmlformats.org/officeDocument/2006/relationships/image" Target="../media/image42.jpg"/><Relationship Id="rId14" Type="http://schemas.openxmlformats.org/officeDocument/2006/relationships/image" Target="../media/image47.png"/><Relationship Id="rId22" Type="http://schemas.openxmlformats.org/officeDocument/2006/relationships/image" Target="../media/image55.png"/><Relationship Id="rId27" Type="http://schemas.openxmlformats.org/officeDocument/2006/relationships/image" Target="../media/image60.png"/><Relationship Id="rId30" Type="http://schemas.openxmlformats.org/officeDocument/2006/relationships/image" Target="../media/image63.jpeg"/><Relationship Id="rId35" Type="http://schemas.openxmlformats.org/officeDocument/2006/relationships/image" Target="../media/image68.jpeg"/><Relationship Id="rId43" Type="http://schemas.openxmlformats.org/officeDocument/2006/relationships/image" Target="../media/image76.jpg"/><Relationship Id="rId48" Type="http://schemas.openxmlformats.org/officeDocument/2006/relationships/image" Target="../media/image81.png"/><Relationship Id="rId8" Type="http://schemas.openxmlformats.org/officeDocument/2006/relationships/image" Target="../media/image41.jpg"/><Relationship Id="rId51" Type="http://schemas.openxmlformats.org/officeDocument/2006/relationships/image" Target="../media/image84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://andestropicales.net/" TargetMode="External"/><Relationship Id="rId4" Type="http://schemas.openxmlformats.org/officeDocument/2006/relationships/hyperlink" Target="https://www.cepf.net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413" y="5705296"/>
            <a:ext cx="2640267" cy="879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ítulo 1">
            <a:extLst>
              <a:ext uri="{FF2B5EF4-FFF2-40B4-BE49-F238E27FC236}">
                <a16:creationId xmlns:a16="http://schemas.microsoft.com/office/drawing/2014/main" id="{D5D493B2-0514-4AAB-BFC0-3A8CC1BDDA59}"/>
              </a:ext>
            </a:extLst>
          </p:cNvPr>
          <p:cNvSpPr txBox="1">
            <a:spLocks/>
          </p:cNvSpPr>
          <p:nvPr/>
        </p:nvSpPr>
        <p:spPr>
          <a:xfrm>
            <a:off x="201884" y="1446346"/>
            <a:ext cx="6250732" cy="259453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Gotham Rounded Medium" panose="02000000000000000000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es-PE" sz="4000" dirty="0">
                <a:solidFill>
                  <a:srgbClr val="FF66CC"/>
                </a:solidFill>
                <a:latin typeface="+mn-lt"/>
              </a:rPr>
              <a:t>Importancia de las Áreas Claves de Biodiversidad en el </a:t>
            </a:r>
            <a:r>
              <a:rPr lang="es-PE" sz="4000" dirty="0" err="1">
                <a:solidFill>
                  <a:srgbClr val="FF66CC"/>
                </a:solidFill>
                <a:latin typeface="+mn-lt"/>
              </a:rPr>
              <a:t>Hotspot</a:t>
            </a:r>
            <a:r>
              <a:rPr lang="es-PE" sz="4000" dirty="0">
                <a:solidFill>
                  <a:srgbClr val="FF66CC"/>
                </a:solidFill>
                <a:latin typeface="+mn-lt"/>
              </a:rPr>
              <a:t> Andes Tropicales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CB2DFD30-D505-4B4C-9D9A-E95972720BF6}"/>
              </a:ext>
            </a:extLst>
          </p:cNvPr>
          <p:cNvSpPr txBox="1"/>
          <p:nvPr/>
        </p:nvSpPr>
        <p:spPr>
          <a:xfrm>
            <a:off x="1188961" y="4344147"/>
            <a:ext cx="42765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b="1" dirty="0"/>
              <a:t>Odile Sánchez De la Cruz</a:t>
            </a:r>
          </a:p>
          <a:p>
            <a:r>
              <a:rPr lang="es-PE" dirty="0"/>
              <a:t>Coordinadora en Perú del equipo técnico de implementación del Programa </a:t>
            </a:r>
            <a:r>
              <a:rPr lang="es-PE" dirty="0" err="1"/>
              <a:t>Hotspot</a:t>
            </a:r>
            <a:r>
              <a:rPr lang="es-PE" dirty="0"/>
              <a:t> Andes Tropicales</a:t>
            </a:r>
          </a:p>
          <a:p>
            <a:endParaRPr lang="es-PE" dirty="0"/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2094C92A-058E-4FF7-AC3E-7261A676C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223" y="273231"/>
            <a:ext cx="5526893" cy="5185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3517752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88DB0114-AB64-4BB4-AB93-902E6C08C4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4834151"/>
              </p:ext>
            </p:extLst>
          </p:nvPr>
        </p:nvGraphicFramePr>
        <p:xfrm>
          <a:off x="820616" y="309489"/>
          <a:ext cx="5486400" cy="5767762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3994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21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56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91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330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KBA area (ha)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# of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KBAs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Hotspot area covered by KBAs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933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Argentina</a:t>
                      </a:r>
                      <a:endParaRPr lang="en-US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2,020,943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14%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933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Bolivia</a:t>
                      </a:r>
                      <a:endParaRPr lang="en-US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8,480,276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43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23%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933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Chile</a:t>
                      </a:r>
                      <a:endParaRPr lang="en-US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611,104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11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8%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933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Colombia</a:t>
                      </a:r>
                      <a:endParaRPr lang="en-US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6,489,194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121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19%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933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Ecuador</a:t>
                      </a:r>
                      <a:endParaRPr lang="en-US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4,093,960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79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35%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933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Perú</a:t>
                      </a:r>
                      <a:endParaRPr lang="en-US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9,008,359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96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20%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933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Venezuela</a:t>
                      </a:r>
                      <a:endParaRPr lang="en-US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2,545,570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27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37%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2933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Tropical Andes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33,249,405 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442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21%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E7F03B95-0070-492F-B324-687028270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5994" y="33305"/>
            <a:ext cx="4977740" cy="664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546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FC3D3D-AD6D-4132-854C-8F658B6E4392}"/>
              </a:ext>
            </a:extLst>
          </p:cNvPr>
          <p:cNvSpPr txBox="1">
            <a:spLocks/>
          </p:cNvSpPr>
          <p:nvPr/>
        </p:nvSpPr>
        <p:spPr>
          <a:xfrm>
            <a:off x="5599583" y="2058144"/>
            <a:ext cx="4067503" cy="358140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/>
              <a:t>Prioridad biológica</a:t>
            </a:r>
          </a:p>
          <a:p>
            <a:r>
              <a:rPr lang="es-ES" sz="2000" dirty="0"/>
              <a:t>Grado de amenaza</a:t>
            </a:r>
          </a:p>
          <a:p>
            <a:r>
              <a:rPr lang="es-ES" sz="2000" dirty="0"/>
              <a:t>Necesidad de financiamiento</a:t>
            </a:r>
          </a:p>
          <a:p>
            <a:r>
              <a:rPr lang="es-ES" sz="2000" dirty="0"/>
              <a:t>Necesidad de mejor manejo</a:t>
            </a:r>
          </a:p>
          <a:p>
            <a:r>
              <a:rPr lang="es-ES" sz="2000" dirty="0"/>
              <a:t>Necesidades de capacidad de la sociedad civil</a:t>
            </a:r>
          </a:p>
          <a:p>
            <a:r>
              <a:rPr lang="es-ES" sz="2000" dirty="0"/>
              <a:t>Viabilidad operacional</a:t>
            </a:r>
          </a:p>
          <a:p>
            <a:r>
              <a:rPr lang="es-ES" sz="2000" dirty="0"/>
              <a:t>Conservación a escala de paisaje</a:t>
            </a:r>
          </a:p>
          <a:p>
            <a:r>
              <a:rPr lang="es-ES" sz="2000" dirty="0"/>
              <a:t>Alineación con las prioridades nacionales</a:t>
            </a:r>
            <a:endParaRPr lang="en-US" sz="2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079FE61-DB30-4463-AC30-F71D84FB4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5811" y="1369397"/>
            <a:ext cx="4944794" cy="990600"/>
          </a:xfrm>
        </p:spPr>
        <p:txBody>
          <a:bodyPr>
            <a:normAutofit/>
          </a:bodyPr>
          <a:lstStyle/>
          <a:p>
            <a:r>
              <a:rPr lang="es-ES" sz="2400" dirty="0">
                <a:solidFill>
                  <a:srgbClr val="C00000"/>
                </a:solidFill>
              </a:rPr>
              <a:t>Criterios de priorización de ACBs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889105C-D191-4236-82B9-06390B6656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60" y="31562"/>
            <a:ext cx="5115951" cy="6620643"/>
          </a:xfrm>
          <a:prstGeom prst="rect">
            <a:avLst/>
          </a:prstGeom>
        </p:spPr>
      </p:pic>
      <p:sp>
        <p:nvSpPr>
          <p:cNvPr id="9" name="3 CuadroTexto">
            <a:extLst>
              <a:ext uri="{FF2B5EF4-FFF2-40B4-BE49-F238E27FC236}">
                <a16:creationId xmlns:a16="http://schemas.microsoft.com/office/drawing/2014/main" id="{5D4256CA-A9E7-4B07-83F2-198A94F9990C}"/>
              </a:ext>
            </a:extLst>
          </p:cNvPr>
          <p:cNvSpPr txBox="1"/>
          <p:nvPr/>
        </p:nvSpPr>
        <p:spPr>
          <a:xfrm>
            <a:off x="4437165" y="201728"/>
            <a:ext cx="84467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4000" dirty="0">
                <a:solidFill>
                  <a:srgbClr val="FF66CC"/>
                </a:solidFill>
              </a:rPr>
              <a:t>Programa </a:t>
            </a:r>
            <a:r>
              <a:rPr lang="es-PE" sz="4000" dirty="0" err="1">
                <a:solidFill>
                  <a:srgbClr val="FF66CC"/>
                </a:solidFill>
              </a:rPr>
              <a:t>Hotspot</a:t>
            </a:r>
            <a:r>
              <a:rPr lang="es-PE" sz="4000" dirty="0">
                <a:solidFill>
                  <a:srgbClr val="FF66CC"/>
                </a:solidFill>
              </a:rPr>
              <a:t> </a:t>
            </a:r>
          </a:p>
          <a:p>
            <a:pPr algn="ctr"/>
            <a:r>
              <a:rPr lang="es-PE" sz="4000" dirty="0">
                <a:solidFill>
                  <a:srgbClr val="FF66CC"/>
                </a:solidFill>
              </a:rPr>
              <a:t>de Biodiversidad Andes Tropicales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14C9EB0F-5B64-4E76-880C-FE5977F6B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548" y="5794696"/>
            <a:ext cx="2268538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4160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2" t="14169" r="9373" b="6879"/>
          <a:stretch/>
        </p:blipFill>
        <p:spPr bwMode="auto">
          <a:xfrm>
            <a:off x="4343400" y="1295400"/>
            <a:ext cx="2438400" cy="193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3485408" cy="838200"/>
          </a:xfrm>
          <a:solidFill>
            <a:srgbClr val="F56811"/>
          </a:solidFill>
        </p:spPr>
        <p:txBody>
          <a:bodyPr>
            <a:normAutofit/>
          </a:bodyPr>
          <a:lstStyle/>
          <a:p>
            <a:pPr algn="l"/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Consultas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34200" y="3048001"/>
            <a:ext cx="3733800" cy="312420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s-PE" b="1" dirty="0"/>
              <a:t>Consultas:</a:t>
            </a:r>
          </a:p>
          <a:p>
            <a:pPr marL="0" indent="0">
              <a:buNone/>
            </a:pPr>
            <a:r>
              <a:rPr lang="es-PE" b="1" dirty="0"/>
              <a:t>Expertos nacionales para la compilación de datos.</a:t>
            </a:r>
          </a:p>
          <a:p>
            <a:pPr marL="0" indent="0">
              <a:buNone/>
            </a:pPr>
            <a:r>
              <a:rPr lang="es-PE" b="1" dirty="0"/>
              <a:t>Reuniones individuales</a:t>
            </a:r>
          </a:p>
          <a:p>
            <a:pPr marL="0" indent="0">
              <a:buNone/>
            </a:pPr>
            <a:r>
              <a:rPr lang="es-PE" b="1" dirty="0"/>
              <a:t>Un Taller regional final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sz="3400" b="1" dirty="0"/>
              <a:t>Más de 200 </a:t>
            </a:r>
            <a:r>
              <a:rPr lang="en-US" sz="3400" b="1" dirty="0" err="1"/>
              <a:t>expertos</a:t>
            </a:r>
            <a:r>
              <a:rPr lang="en-US" sz="3400" b="1" dirty="0"/>
              <a:t> </a:t>
            </a:r>
            <a:r>
              <a:rPr lang="en-US" sz="3400" b="1" dirty="0" err="1"/>
              <a:t>fueron</a:t>
            </a:r>
            <a:r>
              <a:rPr lang="en-US" sz="3400" b="1" dirty="0"/>
              <a:t> </a:t>
            </a:r>
            <a:r>
              <a:rPr lang="en-US" sz="3400" b="1" dirty="0" err="1"/>
              <a:t>consultados</a:t>
            </a:r>
            <a:endParaRPr lang="en-US" sz="34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32122" y="304801"/>
            <a:ext cx="3276600" cy="2608999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 err="1"/>
              <a:t>Talleres</a:t>
            </a:r>
            <a:r>
              <a:rPr lang="en-US" b="1" dirty="0"/>
              <a:t>:  </a:t>
            </a:r>
          </a:p>
          <a:p>
            <a:r>
              <a:rPr lang="en-US" dirty="0"/>
              <a:t>Caracas, Venezuela</a:t>
            </a:r>
          </a:p>
          <a:p>
            <a:r>
              <a:rPr lang="en-US" dirty="0"/>
              <a:t>Bogota, Colombia</a:t>
            </a:r>
          </a:p>
          <a:p>
            <a:r>
              <a:rPr lang="en-US" dirty="0"/>
              <a:t>Quito, Ecuador</a:t>
            </a:r>
          </a:p>
          <a:p>
            <a:r>
              <a:rPr lang="en-US" dirty="0"/>
              <a:t>Lima, Peru</a:t>
            </a:r>
          </a:p>
          <a:p>
            <a:r>
              <a:rPr lang="en-US" dirty="0"/>
              <a:t>La Paz, Bolivia</a:t>
            </a:r>
          </a:p>
          <a:p>
            <a:r>
              <a:rPr lang="en-US" dirty="0"/>
              <a:t>Santiago, Chile</a:t>
            </a:r>
          </a:p>
          <a:p>
            <a:r>
              <a:rPr lang="en-US" dirty="0"/>
              <a:t>Tucuman, Argentina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8" t="13936"/>
          <a:stretch/>
        </p:blipFill>
        <p:spPr bwMode="auto">
          <a:xfrm>
            <a:off x="3968338" y="4648201"/>
            <a:ext cx="2813462" cy="1705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6174" r="5000" b="2417"/>
          <a:stretch/>
        </p:blipFill>
        <p:spPr>
          <a:xfrm>
            <a:off x="1752601" y="2667001"/>
            <a:ext cx="3102621" cy="2044019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6BD39937-CBEF-4EE5-94C6-4D9FC320A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731" y="5797549"/>
            <a:ext cx="2268538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89CA8C8-5C2E-4637-A55B-B629FBE59F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00"/>
          <a:stretch/>
        </p:blipFill>
        <p:spPr>
          <a:xfrm>
            <a:off x="6513333" y="0"/>
            <a:ext cx="5648383" cy="66821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9B1D06-BDD7-4199-ABD3-A14FEE113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139" y="2815988"/>
            <a:ext cx="6419850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3 CuadroTexto">
            <a:extLst>
              <a:ext uri="{FF2B5EF4-FFF2-40B4-BE49-F238E27FC236}">
                <a16:creationId xmlns:a16="http://schemas.microsoft.com/office/drawing/2014/main" id="{C00FE8BF-C709-484C-99D1-F86D894CDF22}"/>
              </a:ext>
            </a:extLst>
          </p:cNvPr>
          <p:cNvSpPr txBox="1"/>
          <p:nvPr/>
        </p:nvSpPr>
        <p:spPr>
          <a:xfrm>
            <a:off x="324699" y="891276"/>
            <a:ext cx="84467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4000" dirty="0">
                <a:solidFill>
                  <a:srgbClr val="FF66CC"/>
                </a:solidFill>
              </a:rPr>
              <a:t>Programa </a:t>
            </a:r>
            <a:r>
              <a:rPr lang="es-PE" sz="4000" dirty="0" err="1">
                <a:solidFill>
                  <a:srgbClr val="FF66CC"/>
                </a:solidFill>
              </a:rPr>
              <a:t>Hotspot</a:t>
            </a:r>
            <a:r>
              <a:rPr lang="es-PE" sz="4000" dirty="0">
                <a:solidFill>
                  <a:srgbClr val="FF66CC"/>
                </a:solidFill>
              </a:rPr>
              <a:t> </a:t>
            </a:r>
          </a:p>
          <a:p>
            <a:pPr algn="ctr"/>
            <a:r>
              <a:rPr lang="es-PE" sz="4000" dirty="0">
                <a:solidFill>
                  <a:srgbClr val="FF66CC"/>
                </a:solidFill>
              </a:rPr>
              <a:t>de Biodiversidad Andes Tropicales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9925449A-A57B-4522-83F6-605358840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593" y="5862886"/>
            <a:ext cx="2268538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4251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 descr="Vector ilustraciÃ³n grÃ¡fica de hojas verdes. Logotipo abstracto conceptual del Vegan para el uso en la medicina holÃ­stica, la rehabilitaciÃ³n o la farmacologÃ­a. Foto de archivo - 85271469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s-PE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29813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108" name="Imagen 17" descr="Descripción: [ColibrÃ +2copy.jpg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9168" flipH="1">
            <a:off x="170540" y="238416"/>
            <a:ext cx="2206626" cy="5224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14 Grupo"/>
          <p:cNvGrpSpPr/>
          <p:nvPr/>
        </p:nvGrpSpPr>
        <p:grpSpPr>
          <a:xfrm>
            <a:off x="2252032" y="2316968"/>
            <a:ext cx="2009775" cy="2076450"/>
            <a:chOff x="0" y="0"/>
            <a:chExt cx="1219200" cy="1162050"/>
          </a:xfrm>
        </p:grpSpPr>
        <p:sp>
          <p:nvSpPr>
            <p:cNvPr id="48" name="12 Elipse"/>
            <p:cNvSpPr/>
            <p:nvPr/>
          </p:nvSpPr>
          <p:spPr>
            <a:xfrm>
              <a:off x="0" y="0"/>
              <a:ext cx="1219200" cy="1162050"/>
            </a:xfrm>
            <a:prstGeom prst="ellipse">
              <a:avLst/>
            </a:prstGeom>
            <a:noFill/>
            <a:ln w="57150">
              <a:solidFill>
                <a:srgbClr val="FFD9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PE"/>
            </a:p>
          </p:txBody>
        </p:sp>
        <p:sp>
          <p:nvSpPr>
            <p:cNvPr id="49" name="13 Elipse"/>
            <p:cNvSpPr/>
            <p:nvPr/>
          </p:nvSpPr>
          <p:spPr>
            <a:xfrm>
              <a:off x="161925" y="152400"/>
              <a:ext cx="904875" cy="838200"/>
            </a:xfrm>
            <a:prstGeom prst="ellipse">
              <a:avLst/>
            </a:prstGeom>
            <a:noFill/>
            <a:ln w="9525">
              <a:solidFill>
                <a:srgbClr val="FFB3E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PE"/>
            </a:p>
          </p:txBody>
        </p:sp>
      </p:grpSp>
      <p:grpSp>
        <p:nvGrpSpPr>
          <p:cNvPr id="50" name="20 Grupo"/>
          <p:cNvGrpSpPr/>
          <p:nvPr/>
        </p:nvGrpSpPr>
        <p:grpSpPr>
          <a:xfrm>
            <a:off x="9745990" y="1278743"/>
            <a:ext cx="2143125" cy="2076450"/>
            <a:chOff x="0" y="0"/>
            <a:chExt cx="1219200" cy="1162050"/>
          </a:xfrm>
        </p:grpSpPr>
        <p:sp>
          <p:nvSpPr>
            <p:cNvPr id="51" name="21 Elipse"/>
            <p:cNvSpPr/>
            <p:nvPr/>
          </p:nvSpPr>
          <p:spPr>
            <a:xfrm>
              <a:off x="0" y="0"/>
              <a:ext cx="1219200" cy="1162050"/>
            </a:xfrm>
            <a:prstGeom prst="ellipse">
              <a:avLst/>
            </a:prstGeom>
            <a:noFill/>
            <a:ln w="57150">
              <a:solidFill>
                <a:srgbClr val="FFD9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PE"/>
            </a:p>
          </p:txBody>
        </p:sp>
        <p:sp>
          <p:nvSpPr>
            <p:cNvPr id="52" name="22 Elipse"/>
            <p:cNvSpPr/>
            <p:nvPr/>
          </p:nvSpPr>
          <p:spPr>
            <a:xfrm>
              <a:off x="161925" y="152400"/>
              <a:ext cx="904875" cy="838200"/>
            </a:xfrm>
            <a:prstGeom prst="ellipse">
              <a:avLst/>
            </a:prstGeom>
            <a:noFill/>
            <a:ln w="9525">
              <a:solidFill>
                <a:srgbClr val="FFB3E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PE"/>
            </a:p>
          </p:txBody>
        </p:sp>
      </p:grpSp>
      <p:sp>
        <p:nvSpPr>
          <p:cNvPr id="53" name="37 Rectángulo"/>
          <p:cNvSpPr/>
          <p:nvPr/>
        </p:nvSpPr>
        <p:spPr>
          <a:xfrm>
            <a:off x="1742353" y="6027420"/>
            <a:ext cx="8057300" cy="4692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PE"/>
          </a:p>
        </p:txBody>
      </p:sp>
      <p:sp>
        <p:nvSpPr>
          <p:cNvPr id="54" name="5 Cuadro de texto"/>
          <p:cNvSpPr txBox="1"/>
          <p:nvPr/>
        </p:nvSpPr>
        <p:spPr>
          <a:xfrm>
            <a:off x="1742353" y="1040172"/>
            <a:ext cx="1168400" cy="97155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PE" sz="7200" b="1" dirty="0">
                <a:solidFill>
                  <a:srgbClr val="E6009F"/>
                </a:solidFill>
                <a:effectLst/>
                <a:latin typeface="Segoe UI Light"/>
                <a:ea typeface="Calibri"/>
                <a:cs typeface="Times New Roman"/>
              </a:rPr>
              <a:t>36</a:t>
            </a:r>
            <a:endParaRPr lang="es-PE" sz="1100" dirty="0">
              <a:effectLst/>
              <a:ea typeface="Calibri"/>
              <a:cs typeface="Times New Roman"/>
            </a:endParaRPr>
          </a:p>
        </p:txBody>
      </p:sp>
      <p:sp>
        <p:nvSpPr>
          <p:cNvPr id="55" name="15 Cuadro de texto"/>
          <p:cNvSpPr txBox="1"/>
          <p:nvPr/>
        </p:nvSpPr>
        <p:spPr>
          <a:xfrm>
            <a:off x="2738125" y="2678702"/>
            <a:ext cx="1235710" cy="123380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PE" sz="5800" b="1" dirty="0">
                <a:solidFill>
                  <a:srgbClr val="E6009F"/>
                </a:solidFill>
                <a:effectLst/>
                <a:latin typeface="Segoe UI Light"/>
                <a:ea typeface="Calibri"/>
                <a:cs typeface="Times New Roman"/>
              </a:rPr>
              <a:t>92</a:t>
            </a:r>
            <a:endParaRPr lang="es-PE" sz="1100" dirty="0">
              <a:effectLst/>
              <a:ea typeface="Calibri"/>
              <a:cs typeface="Times New Roman"/>
            </a:endParaRPr>
          </a:p>
        </p:txBody>
      </p:sp>
      <p:sp>
        <p:nvSpPr>
          <p:cNvPr id="56" name="16 Cuadro de texto"/>
          <p:cNvSpPr txBox="1"/>
          <p:nvPr/>
        </p:nvSpPr>
        <p:spPr>
          <a:xfrm>
            <a:off x="2618745" y="3498182"/>
            <a:ext cx="1276350" cy="88582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PE" sz="1000" dirty="0">
                <a:solidFill>
                  <a:srgbClr val="808080"/>
                </a:solidFill>
                <a:effectLst/>
                <a:latin typeface="Segoe UI"/>
                <a:ea typeface="Dotum"/>
                <a:cs typeface="Times New Roman"/>
              </a:rPr>
              <a:t>Proyectos aprobados</a:t>
            </a:r>
            <a:endParaRPr lang="es-PE" sz="1100" dirty="0">
              <a:effectLst/>
              <a:ea typeface="Calibri"/>
              <a:cs typeface="Times New Roman"/>
            </a:endParaRPr>
          </a:p>
        </p:txBody>
      </p:sp>
      <p:sp>
        <p:nvSpPr>
          <p:cNvPr id="57" name="18 Cuadro de texto"/>
          <p:cNvSpPr txBox="1"/>
          <p:nvPr/>
        </p:nvSpPr>
        <p:spPr>
          <a:xfrm>
            <a:off x="10220073" y="1627456"/>
            <a:ext cx="1276350" cy="1233805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PE" sz="5800" b="1" dirty="0">
                <a:solidFill>
                  <a:srgbClr val="E6009F"/>
                </a:solidFill>
                <a:effectLst/>
                <a:latin typeface="Segoe UI Light"/>
                <a:ea typeface="Calibri"/>
                <a:cs typeface="Times New Roman"/>
              </a:rPr>
              <a:t>10</a:t>
            </a:r>
            <a:endParaRPr lang="es-PE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8" name="19 Cuadro de texto"/>
          <p:cNvSpPr txBox="1"/>
          <p:nvPr/>
        </p:nvSpPr>
        <p:spPr>
          <a:xfrm>
            <a:off x="10220073" y="2485023"/>
            <a:ext cx="1276350" cy="7524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PE" sz="1000" dirty="0">
                <a:solidFill>
                  <a:srgbClr val="808080"/>
                </a:solidFill>
                <a:effectLst/>
                <a:latin typeface="Segoe UI"/>
                <a:ea typeface="Dotum"/>
                <a:cs typeface="Times New Roman"/>
              </a:rPr>
              <a:t>Millones de dólares en financiamiento </a:t>
            </a:r>
            <a:endParaRPr lang="es-PE" sz="1100" dirty="0">
              <a:effectLst/>
              <a:ea typeface="Calibri"/>
              <a:cs typeface="Times New Roman"/>
            </a:endParaRPr>
          </a:p>
        </p:txBody>
      </p:sp>
      <p:sp>
        <p:nvSpPr>
          <p:cNvPr id="59" name="31 Cuadro de texto"/>
          <p:cNvSpPr txBox="1"/>
          <p:nvPr/>
        </p:nvSpPr>
        <p:spPr>
          <a:xfrm>
            <a:off x="8086725" y="4594225"/>
            <a:ext cx="923925" cy="11715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PE" sz="3600">
                <a:solidFill>
                  <a:srgbClr val="FFFFFF"/>
                </a:solidFill>
                <a:effectLst/>
                <a:latin typeface="Segoe UI"/>
                <a:ea typeface="Calibri"/>
                <a:cs typeface="Times New Roman"/>
              </a:rPr>
              <a:t>8</a:t>
            </a:r>
            <a:r>
              <a:rPr lang="es-PE" sz="3600">
                <a:solidFill>
                  <a:srgbClr val="FFFFFF"/>
                </a:solidFill>
                <a:effectLst/>
                <a:ea typeface="Calibri"/>
                <a:cs typeface="Times New Roman"/>
              </a:rPr>
              <a:t> </a:t>
            </a:r>
            <a:endParaRPr lang="es-PE" sz="1100">
              <a:effectLst/>
              <a:ea typeface="Calibri"/>
              <a:cs typeface="Times New Roman"/>
            </a:endParaRPr>
          </a:p>
        </p:txBody>
      </p:sp>
      <p:pic>
        <p:nvPicPr>
          <p:cNvPr id="2124" name="Imagen 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415" y="4209836"/>
            <a:ext cx="1485900" cy="146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33 Cuadro de texto"/>
          <p:cNvSpPr txBox="1"/>
          <p:nvPr/>
        </p:nvSpPr>
        <p:spPr>
          <a:xfrm>
            <a:off x="9623810" y="3609761"/>
            <a:ext cx="1192525" cy="120015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PE" sz="7200" b="1" dirty="0">
                <a:solidFill>
                  <a:srgbClr val="E6009F"/>
                </a:solidFill>
                <a:effectLst/>
                <a:latin typeface="Segoe UI Light"/>
                <a:ea typeface="Calibri"/>
                <a:cs typeface="Times New Roman"/>
              </a:rPr>
              <a:t>52</a:t>
            </a:r>
            <a:endParaRPr lang="es-PE" sz="1100" dirty="0">
              <a:effectLst/>
              <a:ea typeface="Calibri"/>
              <a:cs typeface="Times New Roman"/>
            </a:endParaRPr>
          </a:p>
        </p:txBody>
      </p:sp>
      <p:sp>
        <p:nvSpPr>
          <p:cNvPr id="62" name="34 Cuadro de texto"/>
          <p:cNvSpPr txBox="1"/>
          <p:nvPr/>
        </p:nvSpPr>
        <p:spPr>
          <a:xfrm>
            <a:off x="10612765" y="3729832"/>
            <a:ext cx="1276350" cy="1193599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PE" sz="1000" dirty="0">
                <a:solidFill>
                  <a:srgbClr val="808080"/>
                </a:solidFill>
                <a:effectLst/>
                <a:latin typeface="Segoe UI"/>
                <a:ea typeface="Dotum"/>
                <a:cs typeface="Times New Roman"/>
              </a:rPr>
              <a:t>Organizaciones de la sociedad civil que reciben financiamiento de CEPF en la región</a:t>
            </a:r>
            <a:endParaRPr lang="es-PE" sz="1100" dirty="0">
              <a:effectLst/>
              <a:ea typeface="Calibri"/>
              <a:cs typeface="Times New Roman"/>
            </a:endParaRPr>
          </a:p>
        </p:txBody>
      </p:sp>
      <p:sp>
        <p:nvSpPr>
          <p:cNvPr id="63" name="1 Cuadro de texto"/>
          <p:cNvSpPr txBox="1"/>
          <p:nvPr/>
        </p:nvSpPr>
        <p:spPr>
          <a:xfrm>
            <a:off x="7975147" y="2724150"/>
            <a:ext cx="533400" cy="97155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PE" sz="7200" b="1" dirty="0">
                <a:solidFill>
                  <a:srgbClr val="E6009F"/>
                </a:solidFill>
                <a:effectLst/>
                <a:latin typeface="Segoe UI Light"/>
                <a:ea typeface="Calibri"/>
                <a:cs typeface="Times New Roman"/>
              </a:rPr>
              <a:t>7</a:t>
            </a:r>
            <a:endParaRPr lang="es-PE" sz="1100" dirty="0">
              <a:effectLst/>
              <a:ea typeface="Calibri"/>
              <a:cs typeface="Times New Roman"/>
            </a:endParaRPr>
          </a:p>
        </p:txBody>
      </p:sp>
      <p:sp>
        <p:nvSpPr>
          <p:cNvPr id="64" name="3 Cuadro de texto"/>
          <p:cNvSpPr txBox="1"/>
          <p:nvPr/>
        </p:nvSpPr>
        <p:spPr>
          <a:xfrm>
            <a:off x="8371780" y="3291954"/>
            <a:ext cx="971550" cy="644526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PE" sz="1000" dirty="0">
                <a:solidFill>
                  <a:srgbClr val="808080"/>
                </a:solidFill>
                <a:effectLst/>
                <a:latin typeface="Segoe UI"/>
                <a:ea typeface="Dotum"/>
                <a:cs typeface="Times New Roman"/>
              </a:rPr>
              <a:t>Corredores priorizados</a:t>
            </a:r>
            <a:endParaRPr lang="es-PE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9" name="24 Cuadro de texto"/>
          <p:cNvSpPr txBox="1"/>
          <p:nvPr/>
        </p:nvSpPr>
        <p:spPr>
          <a:xfrm>
            <a:off x="2738125" y="1353765"/>
            <a:ext cx="1173480" cy="752475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PE" sz="1000" dirty="0">
                <a:solidFill>
                  <a:srgbClr val="808080"/>
                </a:solidFill>
                <a:effectLst/>
                <a:latin typeface="Segoe UI"/>
                <a:ea typeface="Dotum"/>
                <a:cs typeface="Times New Roman"/>
              </a:rPr>
              <a:t>Áreas Claves de biodiversidad (ACB) Priorizadas</a:t>
            </a:r>
            <a:endParaRPr lang="es-PE" sz="11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70" name="69 Imagen" descr="Resultado de imagen para silueta anfibios"/>
          <p:cNvPicPr/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547" y="1248672"/>
            <a:ext cx="656590" cy="48133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29 Cuadro de texto"/>
          <p:cNvSpPr txBox="1"/>
          <p:nvPr/>
        </p:nvSpPr>
        <p:spPr>
          <a:xfrm>
            <a:off x="1951990" y="152400"/>
            <a:ext cx="7553325" cy="600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800">
                <a:solidFill>
                  <a:srgbClr val="FF66CC"/>
                </a:solidFill>
                <a:ea typeface="+mj-ea"/>
                <a:cs typeface="+mj-cs"/>
              </a:defRPr>
            </a:lvl1pPr>
          </a:lstStyle>
          <a:p>
            <a:r>
              <a:rPr lang="es-PE" dirty="0"/>
              <a:t>Programa Hotspot Andes Tropicales</a:t>
            </a:r>
          </a:p>
        </p:txBody>
      </p:sp>
      <p:sp>
        <p:nvSpPr>
          <p:cNvPr id="72" name="30 Cuadro de texto"/>
          <p:cNvSpPr txBox="1"/>
          <p:nvPr/>
        </p:nvSpPr>
        <p:spPr>
          <a:xfrm>
            <a:off x="2219330" y="6020271"/>
            <a:ext cx="1037590" cy="12350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PE" sz="2600" b="1" dirty="0">
                <a:solidFill>
                  <a:srgbClr val="E6009F"/>
                </a:solidFill>
                <a:effectLst/>
                <a:latin typeface="Segoe UI Light"/>
                <a:ea typeface="Calibri"/>
                <a:cs typeface="Times New Roman"/>
              </a:rPr>
              <a:t>3.3 	</a:t>
            </a:r>
            <a:endParaRPr lang="es-PE" sz="1100" dirty="0">
              <a:effectLst/>
              <a:ea typeface="Calibri"/>
              <a:cs typeface="Times New Roman"/>
            </a:endParaRPr>
          </a:p>
        </p:txBody>
      </p:sp>
      <p:sp>
        <p:nvSpPr>
          <p:cNvPr id="73" name="35 Cuadro de texto"/>
          <p:cNvSpPr txBox="1"/>
          <p:nvPr/>
        </p:nvSpPr>
        <p:spPr>
          <a:xfrm>
            <a:off x="7897820" y="927323"/>
            <a:ext cx="533400" cy="125984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PE" sz="7200" b="1" dirty="0">
                <a:solidFill>
                  <a:srgbClr val="E6009F"/>
                </a:solidFill>
                <a:effectLst/>
                <a:latin typeface="Segoe UI Light"/>
                <a:ea typeface="Calibri"/>
                <a:cs typeface="Times New Roman"/>
              </a:rPr>
              <a:t>4	</a:t>
            </a:r>
            <a:endParaRPr lang="es-PE" sz="1100" dirty="0">
              <a:effectLst/>
              <a:ea typeface="Calibri"/>
              <a:cs typeface="Times New Roman"/>
            </a:endParaRPr>
          </a:p>
        </p:txBody>
      </p:sp>
      <p:sp>
        <p:nvSpPr>
          <p:cNvPr id="74" name="36 Cuadro de texto"/>
          <p:cNvSpPr txBox="1"/>
          <p:nvPr/>
        </p:nvSpPr>
        <p:spPr>
          <a:xfrm>
            <a:off x="8186294" y="1810925"/>
            <a:ext cx="1136650" cy="752475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PE" sz="1000" dirty="0">
                <a:solidFill>
                  <a:srgbClr val="808080"/>
                </a:solidFill>
                <a:effectLst/>
                <a:latin typeface="Segoe UI"/>
                <a:ea typeface="Dotum"/>
                <a:cs typeface="Times New Roman"/>
              </a:rPr>
              <a:t>Años de implementación</a:t>
            </a:r>
            <a:endParaRPr lang="es-PE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75" name="38 Cuadro de texto"/>
          <p:cNvSpPr txBox="1"/>
          <p:nvPr/>
        </p:nvSpPr>
        <p:spPr>
          <a:xfrm>
            <a:off x="3093595" y="6101714"/>
            <a:ext cx="6706058" cy="3206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PE" sz="1400" dirty="0">
                <a:solidFill>
                  <a:srgbClr val="A6A6A6"/>
                </a:solidFill>
                <a:effectLst/>
                <a:latin typeface="Segoe UI"/>
                <a:ea typeface="Calibri"/>
                <a:cs typeface="Times New Roman"/>
              </a:rPr>
              <a:t>Millones de  hectáreas por conservar en las 36 ACBs priorizadas para </a:t>
            </a:r>
            <a:r>
              <a:rPr lang="es-PE" sz="1400" dirty="0">
                <a:solidFill>
                  <a:srgbClr val="A6A6A6"/>
                </a:solidFill>
                <a:latin typeface="Segoe UI"/>
                <a:ea typeface="Calibri"/>
                <a:cs typeface="Times New Roman"/>
              </a:rPr>
              <a:t>el Hotspot</a:t>
            </a:r>
            <a:endParaRPr lang="es-PE" sz="1100" dirty="0">
              <a:effectLst/>
              <a:ea typeface="Calibri"/>
              <a:cs typeface="Times New Roman"/>
            </a:endParaRPr>
          </a:p>
        </p:txBody>
      </p:sp>
      <p:sp>
        <p:nvSpPr>
          <p:cNvPr id="11" name="Rectangle 8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12" name="Rectangle 87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					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99"/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1" name="35 Cuadro de texto"/>
          <p:cNvSpPr txBox="1"/>
          <p:nvPr/>
        </p:nvSpPr>
        <p:spPr>
          <a:xfrm>
            <a:off x="2114735" y="4396320"/>
            <a:ext cx="533400" cy="125984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PE" sz="7200" b="1" dirty="0">
                <a:solidFill>
                  <a:srgbClr val="E6009F"/>
                </a:solidFill>
                <a:latin typeface="Segoe UI Light"/>
                <a:ea typeface="Calibri"/>
                <a:cs typeface="Times New Roman"/>
              </a:rPr>
              <a:t>8</a:t>
            </a:r>
            <a:r>
              <a:rPr lang="es-PE" sz="7200" b="1" dirty="0">
                <a:solidFill>
                  <a:srgbClr val="E6009F"/>
                </a:solidFill>
                <a:effectLst/>
                <a:latin typeface="Segoe UI Light"/>
                <a:ea typeface="Calibri"/>
                <a:cs typeface="Times New Roman"/>
              </a:rPr>
              <a:t>	</a:t>
            </a:r>
            <a:endParaRPr lang="es-PE" sz="1100" dirty="0">
              <a:effectLst/>
              <a:ea typeface="Calibri"/>
              <a:cs typeface="Times New Roman"/>
            </a:endParaRPr>
          </a:p>
        </p:txBody>
      </p:sp>
      <p:sp>
        <p:nvSpPr>
          <p:cNvPr id="82" name="3 Cuadro de texto"/>
          <p:cNvSpPr txBox="1"/>
          <p:nvPr/>
        </p:nvSpPr>
        <p:spPr>
          <a:xfrm>
            <a:off x="2648135" y="4583011"/>
            <a:ext cx="971550" cy="853949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PE" sz="1000" dirty="0">
                <a:solidFill>
                  <a:srgbClr val="808080"/>
                </a:solidFill>
                <a:effectLst/>
                <a:latin typeface="Segoe UI"/>
                <a:ea typeface="Dotum"/>
                <a:cs typeface="Times New Roman"/>
              </a:rPr>
              <a:t>Concursos públicos  de Proyectos en la región</a:t>
            </a:r>
            <a:endParaRPr lang="es-PE" sz="11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261" y="835119"/>
            <a:ext cx="3295477" cy="5040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7">
            <a:extLst>
              <a:ext uri="{FF2B5EF4-FFF2-40B4-BE49-F238E27FC236}">
                <a16:creationId xmlns:a16="http://schemas.microsoft.com/office/drawing/2014/main" id="{F99F20FD-8556-465F-9911-C1E39E66C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11" y="5801776"/>
            <a:ext cx="2268538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95186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837B86E-10BB-4E49-BD7A-2F8C1568E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524" y="-539751"/>
            <a:ext cx="7450819" cy="739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5357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6" name="Imagen 1045">
            <a:extLst>
              <a:ext uri="{FF2B5EF4-FFF2-40B4-BE49-F238E27FC236}">
                <a16:creationId xmlns:a16="http://schemas.microsoft.com/office/drawing/2014/main" id="{280C2D54-09D6-4583-A831-7382A68E2D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778" y="6067657"/>
            <a:ext cx="1945874" cy="774397"/>
          </a:xfrm>
          <a:prstGeom prst="rect">
            <a:avLst/>
          </a:prstGeom>
        </p:spPr>
      </p:pic>
      <p:pic>
        <p:nvPicPr>
          <p:cNvPr id="1032" name="Imagen 1031">
            <a:extLst>
              <a:ext uri="{FF2B5EF4-FFF2-40B4-BE49-F238E27FC236}">
                <a16:creationId xmlns:a16="http://schemas.microsoft.com/office/drawing/2014/main" id="{12AD0D51-355A-40C4-896F-E881155AF1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138" y="1635658"/>
            <a:ext cx="1825788" cy="930450"/>
          </a:xfrm>
          <a:prstGeom prst="rect">
            <a:avLst/>
          </a:prstGeom>
        </p:spPr>
      </p:pic>
      <p:pic>
        <p:nvPicPr>
          <p:cNvPr id="61" name="Imagen 60">
            <a:extLst>
              <a:ext uri="{FF2B5EF4-FFF2-40B4-BE49-F238E27FC236}">
                <a16:creationId xmlns:a16="http://schemas.microsoft.com/office/drawing/2014/main" id="{898195B3-5112-4506-9430-5402EDFFC5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50" b="93000" l="12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621" y="1209144"/>
            <a:ext cx="1700007" cy="170000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0D4E788-E12C-4823-BFF2-D18B33A81F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21" y="99687"/>
            <a:ext cx="1269999" cy="114622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A12EB9C-5A64-4822-8076-50F748696C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751" y="234194"/>
            <a:ext cx="1326937" cy="58322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9EBFD78-322B-417E-A99E-FCA93A768F5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889" y="943970"/>
            <a:ext cx="1797245" cy="60028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856362A-62E8-4EE9-88D9-14BE122DA25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8" t="8566" r="12681" b="5653"/>
          <a:stretch/>
        </p:blipFill>
        <p:spPr>
          <a:xfrm>
            <a:off x="64570" y="1029073"/>
            <a:ext cx="1172949" cy="132284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6B1BFB4-5205-4112-932B-191C9E98E5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351" y="1658395"/>
            <a:ext cx="1172949" cy="83961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06E9BA47-621F-4E09-AABF-10DCA18239A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385" y="1381530"/>
            <a:ext cx="1042459" cy="1042459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E64CE55E-6A0E-4538-A207-DA24DADF297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77" y="2366070"/>
            <a:ext cx="1469025" cy="1101769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11694179-681A-4448-B631-C83EA5DDC17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87" y="2579030"/>
            <a:ext cx="836606" cy="867306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4C4751DB-DDB2-4671-8C2C-870D5935477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032" y="2585641"/>
            <a:ext cx="1793374" cy="651715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F4E4B282-A468-4A36-BEF3-757317CFB96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742" y="3326514"/>
            <a:ext cx="1052886" cy="1029694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6BC2F040-4B7C-4886-A86F-50E72BC2CA1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829" y="3657212"/>
            <a:ext cx="1311173" cy="839735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19856A08-8048-4C88-A0DD-00791BDE3E2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09" y="3567982"/>
            <a:ext cx="980614" cy="1024198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BC9442EB-78F9-4620-A504-69BF4ACB48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323" y="5653880"/>
            <a:ext cx="1138554" cy="1049836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4C949867-BC3E-4DF8-85FE-4DC9B577D909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4" t="31872" b="33643"/>
          <a:stretch/>
        </p:blipFill>
        <p:spPr>
          <a:xfrm>
            <a:off x="80541" y="5763152"/>
            <a:ext cx="2539885" cy="944699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61C938EC-E8FD-448D-9600-2033C6887EC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166" y="2472693"/>
            <a:ext cx="1056986" cy="1267881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25FB875B-E6B1-4B40-AC57-B9E95EAD0C57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507" y="5283833"/>
            <a:ext cx="1138554" cy="974757"/>
          </a:xfrm>
          <a:prstGeom prst="rect">
            <a:avLst/>
          </a:prstGeom>
        </p:spPr>
      </p:pic>
      <p:pic>
        <p:nvPicPr>
          <p:cNvPr id="1026" name="Picture 2" descr="Serraniagua, Organización Ambiental Comunitaria">
            <a:extLst>
              <a:ext uri="{FF2B5EF4-FFF2-40B4-BE49-F238E27FC236}">
                <a16:creationId xmlns:a16="http://schemas.microsoft.com/office/drawing/2014/main" id="{9437339E-14BE-4CF5-ADD9-E5F5A6191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903" y="2331536"/>
            <a:ext cx="2226677" cy="89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559AA98B-3AF9-4DD5-A8D0-7EE3A420644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536" y="4539854"/>
            <a:ext cx="2423551" cy="851396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10880F3D-09D3-410F-B231-818E82CA4F2A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0" t="3175" r="4032" b="6589"/>
          <a:stretch/>
        </p:blipFill>
        <p:spPr>
          <a:xfrm>
            <a:off x="5320694" y="3167595"/>
            <a:ext cx="1253163" cy="1284593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E97DFA9C-632A-48A0-AE94-C26539A32980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594" y="5113889"/>
            <a:ext cx="1118020" cy="1146886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946E2EF5-7425-4757-9E99-1DE3CBE5970C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426" y="6139722"/>
            <a:ext cx="2212930" cy="630265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684A8AA1-A87F-430F-90AC-265A81A8C736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076" y="3243785"/>
            <a:ext cx="1253162" cy="1253162"/>
          </a:xfrm>
          <a:prstGeom prst="rect">
            <a:avLst/>
          </a:prstGeom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C9B98AF9-1F28-4EB1-8D14-372C66311AA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853" y="4505913"/>
            <a:ext cx="1088052" cy="1088052"/>
          </a:xfrm>
          <a:prstGeom prst="rect">
            <a:avLst/>
          </a:prstGeom>
        </p:spPr>
      </p:pic>
      <p:pic>
        <p:nvPicPr>
          <p:cNvPr id="1028" name="Picture 4" descr="Asopalmar - Home | Facebook">
            <a:extLst>
              <a:ext uri="{FF2B5EF4-FFF2-40B4-BE49-F238E27FC236}">
                <a16:creationId xmlns:a16="http://schemas.microsoft.com/office/drawing/2014/main" id="{52D68CCE-471E-4009-B57F-FE7734E0C9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7" t="10893" r="4704" b="9860"/>
          <a:stretch/>
        </p:blipFill>
        <p:spPr bwMode="auto">
          <a:xfrm>
            <a:off x="5564396" y="1624825"/>
            <a:ext cx="1244392" cy="106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nicio - FCDS Conservación y Desarrollo">
            <a:extLst>
              <a:ext uri="{FF2B5EF4-FFF2-40B4-BE49-F238E27FC236}">
                <a16:creationId xmlns:a16="http://schemas.microsoft.com/office/drawing/2014/main" id="{EFD6FCCC-8DC6-4250-850A-D10B7253C3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6" t="21890" r="23318" b="21890"/>
          <a:stretch/>
        </p:blipFill>
        <p:spPr bwMode="auto">
          <a:xfrm>
            <a:off x="1316439" y="4317295"/>
            <a:ext cx="1798117" cy="69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E60C2330-BE41-45F4-B52C-649B6D12EB30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504" y="1660162"/>
            <a:ext cx="1740769" cy="640603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FF409F84-A7B2-4751-9D6B-03C84054CA97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380" y="893102"/>
            <a:ext cx="1867943" cy="596951"/>
          </a:xfrm>
          <a:prstGeom prst="rect">
            <a:avLst/>
          </a:prstGeom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id="{674EAF88-3AF1-4674-BE08-E1B2159E3D1A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780" y="209858"/>
            <a:ext cx="1944108" cy="602157"/>
          </a:xfrm>
          <a:prstGeom prst="rect">
            <a:avLst/>
          </a:prstGeom>
        </p:spPr>
      </p:pic>
      <p:pic>
        <p:nvPicPr>
          <p:cNvPr id="55" name="Imagen 54">
            <a:extLst>
              <a:ext uri="{FF2B5EF4-FFF2-40B4-BE49-F238E27FC236}">
                <a16:creationId xmlns:a16="http://schemas.microsoft.com/office/drawing/2014/main" id="{13BC2FFF-C9DE-4F90-94B8-8187F155BC66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984" y="374606"/>
            <a:ext cx="1119265" cy="1119265"/>
          </a:xfrm>
          <a:prstGeom prst="rect">
            <a:avLst/>
          </a:prstGeom>
        </p:spPr>
      </p:pic>
      <p:pic>
        <p:nvPicPr>
          <p:cNvPr id="57" name="Imagen 56">
            <a:extLst>
              <a:ext uri="{FF2B5EF4-FFF2-40B4-BE49-F238E27FC236}">
                <a16:creationId xmlns:a16="http://schemas.microsoft.com/office/drawing/2014/main" id="{B241D277-2384-4A11-B0E2-DEA076BE5C9F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730" y="225764"/>
            <a:ext cx="1149933" cy="1159462"/>
          </a:xfrm>
          <a:prstGeom prst="rect">
            <a:avLst/>
          </a:prstGeom>
        </p:spPr>
      </p:pic>
      <p:pic>
        <p:nvPicPr>
          <p:cNvPr id="63" name="Imagen 62">
            <a:extLst>
              <a:ext uri="{FF2B5EF4-FFF2-40B4-BE49-F238E27FC236}">
                <a16:creationId xmlns:a16="http://schemas.microsoft.com/office/drawing/2014/main" id="{8726933C-C15D-4D4C-A8FF-EE05D1DC72B0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138" y="230506"/>
            <a:ext cx="1789757" cy="581509"/>
          </a:xfrm>
          <a:prstGeom prst="rect">
            <a:avLst/>
          </a:prstGeom>
        </p:spPr>
      </p:pic>
      <p:pic>
        <p:nvPicPr>
          <p:cNvPr id="1025" name="Imagen 1024">
            <a:extLst>
              <a:ext uri="{FF2B5EF4-FFF2-40B4-BE49-F238E27FC236}">
                <a16:creationId xmlns:a16="http://schemas.microsoft.com/office/drawing/2014/main" id="{E3A58E69-6302-4811-B506-2A039B0D2034}"/>
              </a:ext>
            </a:extLst>
          </p:cNvPr>
          <p:cNvPicPr>
            <a:picLocks noChangeAspect="1"/>
          </p:cNvPicPr>
          <p:nvPr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" t="8429" r="4495" b="6678"/>
          <a:stretch/>
        </p:blipFill>
        <p:spPr>
          <a:xfrm>
            <a:off x="8397870" y="949502"/>
            <a:ext cx="1867010" cy="771418"/>
          </a:xfrm>
          <a:prstGeom prst="rect">
            <a:avLst/>
          </a:prstGeom>
        </p:spPr>
      </p:pic>
      <p:pic>
        <p:nvPicPr>
          <p:cNvPr id="1034" name="Imagen 1033">
            <a:extLst>
              <a:ext uri="{FF2B5EF4-FFF2-40B4-BE49-F238E27FC236}">
                <a16:creationId xmlns:a16="http://schemas.microsoft.com/office/drawing/2014/main" id="{BF6B9CEF-B115-4785-B7E3-AE13B37671A9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6116" y="1072543"/>
            <a:ext cx="1563333" cy="945106"/>
          </a:xfrm>
          <a:prstGeom prst="rect">
            <a:avLst/>
          </a:prstGeom>
        </p:spPr>
      </p:pic>
      <p:pic>
        <p:nvPicPr>
          <p:cNvPr id="1036" name="Imagen 1035">
            <a:extLst>
              <a:ext uri="{FF2B5EF4-FFF2-40B4-BE49-F238E27FC236}">
                <a16:creationId xmlns:a16="http://schemas.microsoft.com/office/drawing/2014/main" id="{54298CD2-5A6D-4AA4-BAAF-2E0777961C55}"/>
              </a:ext>
            </a:extLst>
          </p:cNvPr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57" b="13281"/>
          <a:stretch/>
        </p:blipFill>
        <p:spPr>
          <a:xfrm>
            <a:off x="10354068" y="286401"/>
            <a:ext cx="1889007" cy="751059"/>
          </a:xfrm>
          <a:prstGeom prst="rect">
            <a:avLst/>
          </a:prstGeom>
        </p:spPr>
      </p:pic>
      <p:pic>
        <p:nvPicPr>
          <p:cNvPr id="1037" name="Picture 8" descr="Home">
            <a:extLst>
              <a:ext uri="{FF2B5EF4-FFF2-40B4-BE49-F238E27FC236}">
                <a16:creationId xmlns:a16="http://schemas.microsoft.com/office/drawing/2014/main" id="{C08530CA-54BE-4899-B970-C76D1C92D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0110" y="2118738"/>
            <a:ext cx="1139743" cy="105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0" descr="International Union for Conservation of Nature - IUCN">
            <a:extLst>
              <a:ext uri="{FF2B5EF4-FFF2-40B4-BE49-F238E27FC236}">
                <a16:creationId xmlns:a16="http://schemas.microsoft.com/office/drawing/2014/main" id="{DF71E2A7-556D-4CC9-89E7-C1A38C14A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28" y="4638005"/>
            <a:ext cx="1060856" cy="106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Imagen 1041">
            <a:extLst>
              <a:ext uri="{FF2B5EF4-FFF2-40B4-BE49-F238E27FC236}">
                <a16:creationId xmlns:a16="http://schemas.microsoft.com/office/drawing/2014/main" id="{3343FD37-05B8-45EA-8DA8-7F1154AA2FEA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281" y="5314242"/>
            <a:ext cx="2265408" cy="797088"/>
          </a:xfrm>
          <a:prstGeom prst="rect">
            <a:avLst/>
          </a:prstGeom>
        </p:spPr>
      </p:pic>
      <p:pic>
        <p:nvPicPr>
          <p:cNvPr id="1044" name="Imagen 1043">
            <a:extLst>
              <a:ext uri="{FF2B5EF4-FFF2-40B4-BE49-F238E27FC236}">
                <a16:creationId xmlns:a16="http://schemas.microsoft.com/office/drawing/2014/main" id="{2CD43890-7959-4890-BDCF-02433E01D96E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43" y="3258465"/>
            <a:ext cx="1339293" cy="1339293"/>
          </a:xfrm>
          <a:prstGeom prst="rect">
            <a:avLst/>
          </a:prstGeom>
        </p:spPr>
      </p:pic>
      <p:pic>
        <p:nvPicPr>
          <p:cNvPr id="1050" name="Imagen 1049">
            <a:extLst>
              <a:ext uri="{FF2B5EF4-FFF2-40B4-BE49-F238E27FC236}">
                <a16:creationId xmlns:a16="http://schemas.microsoft.com/office/drawing/2014/main" id="{1E8ABFAF-3F30-481E-BC48-27278DB060E4}"/>
              </a:ext>
            </a:extLst>
          </p:cNvPr>
          <p:cNvPicPr>
            <a:picLocks noChangeAspect="1"/>
          </p:cNvPicPr>
          <p:nvPr/>
        </p:nvPicPr>
        <p:blipFill rotWithShape="1"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7" t="1235" r="13597" b="9238"/>
          <a:stretch/>
        </p:blipFill>
        <p:spPr>
          <a:xfrm>
            <a:off x="7485948" y="4579428"/>
            <a:ext cx="1063885" cy="1066481"/>
          </a:xfrm>
          <a:prstGeom prst="rect">
            <a:avLst/>
          </a:prstGeom>
        </p:spPr>
      </p:pic>
      <p:pic>
        <p:nvPicPr>
          <p:cNvPr id="1052" name="Imagen 1051">
            <a:extLst>
              <a:ext uri="{FF2B5EF4-FFF2-40B4-BE49-F238E27FC236}">
                <a16:creationId xmlns:a16="http://schemas.microsoft.com/office/drawing/2014/main" id="{CFF26079-0E9A-4FAA-9B13-97FAC1456C2F}"/>
              </a:ext>
            </a:extLst>
          </p:cNvPr>
          <p:cNvPicPr>
            <a:picLocks noChangeAspect="1"/>
          </p:cNvPicPr>
          <p:nvPr/>
        </p:nvPicPr>
        <p:blipFill rotWithShape="1"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2" t="9860" r="18886" b="9673"/>
          <a:stretch/>
        </p:blipFill>
        <p:spPr>
          <a:xfrm>
            <a:off x="6211889" y="5233768"/>
            <a:ext cx="1127174" cy="1479583"/>
          </a:xfrm>
          <a:prstGeom prst="rect">
            <a:avLst/>
          </a:prstGeom>
        </p:spPr>
      </p:pic>
      <p:pic>
        <p:nvPicPr>
          <p:cNvPr id="1056" name="Imagen 1055">
            <a:extLst>
              <a:ext uri="{FF2B5EF4-FFF2-40B4-BE49-F238E27FC236}">
                <a16:creationId xmlns:a16="http://schemas.microsoft.com/office/drawing/2014/main" id="{AC98B279-088D-4783-A9B8-A2B2F58C6C38}"/>
              </a:ext>
            </a:extLst>
          </p:cNvPr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546" y="4724845"/>
            <a:ext cx="1211290" cy="703817"/>
          </a:xfrm>
          <a:prstGeom prst="rect">
            <a:avLst/>
          </a:prstGeom>
        </p:spPr>
      </p:pic>
      <p:pic>
        <p:nvPicPr>
          <p:cNvPr id="1058" name="Imagen 1057">
            <a:extLst>
              <a:ext uri="{FF2B5EF4-FFF2-40B4-BE49-F238E27FC236}">
                <a16:creationId xmlns:a16="http://schemas.microsoft.com/office/drawing/2014/main" id="{691D29FB-F42E-4C5D-9F5A-A3DF139C1DC2}"/>
              </a:ext>
            </a:extLst>
          </p:cNvPr>
          <p:cNvPicPr>
            <a:picLocks noChangeAspect="1"/>
          </p:cNvPicPr>
          <p:nvPr/>
        </p:nvPicPr>
        <p:blipFill rotWithShape="1"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7" b="21261"/>
          <a:stretch/>
        </p:blipFill>
        <p:spPr>
          <a:xfrm>
            <a:off x="7359833" y="5712786"/>
            <a:ext cx="1671876" cy="955573"/>
          </a:xfrm>
          <a:prstGeom prst="rect">
            <a:avLst/>
          </a:prstGeom>
        </p:spPr>
      </p:pic>
      <p:pic>
        <p:nvPicPr>
          <p:cNvPr id="1060" name="Imagen 1059">
            <a:extLst>
              <a:ext uri="{FF2B5EF4-FFF2-40B4-BE49-F238E27FC236}">
                <a16:creationId xmlns:a16="http://schemas.microsoft.com/office/drawing/2014/main" id="{9E99D2DD-64A2-4815-B467-45C599F30AAC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245" y="3909376"/>
            <a:ext cx="790416" cy="1117122"/>
          </a:xfrm>
          <a:prstGeom prst="rect">
            <a:avLst/>
          </a:prstGeom>
        </p:spPr>
      </p:pic>
      <p:pic>
        <p:nvPicPr>
          <p:cNvPr id="1029" name="Imagen 1028">
            <a:extLst>
              <a:ext uri="{FF2B5EF4-FFF2-40B4-BE49-F238E27FC236}">
                <a16:creationId xmlns:a16="http://schemas.microsoft.com/office/drawing/2014/main" id="{F2A4B1E9-F001-423A-8335-8208DB23276B}"/>
              </a:ext>
            </a:extLst>
          </p:cNvPr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312" y="2521964"/>
            <a:ext cx="1867010" cy="799090"/>
          </a:xfrm>
          <a:prstGeom prst="rect">
            <a:avLst/>
          </a:prstGeom>
        </p:spPr>
      </p:pic>
      <p:pic>
        <p:nvPicPr>
          <p:cNvPr id="1040" name="Imagen 1039">
            <a:extLst>
              <a:ext uri="{FF2B5EF4-FFF2-40B4-BE49-F238E27FC236}">
                <a16:creationId xmlns:a16="http://schemas.microsoft.com/office/drawing/2014/main" id="{FCD55F5C-A877-4E73-A87E-DA927906069B}"/>
              </a:ext>
            </a:extLst>
          </p:cNvPr>
          <p:cNvPicPr>
            <a:picLocks noChangeAspect="1"/>
          </p:cNvPicPr>
          <p:nvPr/>
        </p:nvPicPr>
        <p:blipFill rotWithShape="1"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6"/>
          <a:stretch/>
        </p:blipFill>
        <p:spPr>
          <a:xfrm>
            <a:off x="7591855" y="3304242"/>
            <a:ext cx="1284593" cy="1210269"/>
          </a:xfrm>
          <a:prstGeom prst="rect">
            <a:avLst/>
          </a:prstGeom>
        </p:spPr>
      </p:pic>
      <p:pic>
        <p:nvPicPr>
          <p:cNvPr id="1062" name="Imagen 1061">
            <a:extLst>
              <a:ext uri="{FF2B5EF4-FFF2-40B4-BE49-F238E27FC236}">
                <a16:creationId xmlns:a16="http://schemas.microsoft.com/office/drawing/2014/main" id="{CEDE7874-F05B-4E80-A8DF-35039D0F2D20}"/>
              </a:ext>
            </a:extLst>
          </p:cNvPr>
          <p:cNvPicPr>
            <a:picLocks noChangeAspect="1"/>
          </p:cNvPicPr>
          <p:nvPr/>
        </p:nvPicPr>
        <p:blipFill rotWithShape="1"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4" t="6482" r="11352" b="14194"/>
          <a:stretch/>
        </p:blipFill>
        <p:spPr>
          <a:xfrm>
            <a:off x="8791619" y="3252092"/>
            <a:ext cx="1142990" cy="1169529"/>
          </a:xfrm>
          <a:prstGeom prst="rect">
            <a:avLst/>
          </a:prstGeom>
        </p:spPr>
      </p:pic>
      <p:pic>
        <p:nvPicPr>
          <p:cNvPr id="1064" name="Picture 14" descr="Derecho, Ambiente y Recursos Naturales | LinkedIn">
            <a:extLst>
              <a:ext uri="{FF2B5EF4-FFF2-40B4-BE49-F238E27FC236}">
                <a16:creationId xmlns:a16="http://schemas.microsoft.com/office/drawing/2014/main" id="{E7052DDC-5AD2-4D96-B42E-8438390C6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278" y="3775356"/>
            <a:ext cx="1291306" cy="129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Imagen 1047">
            <a:extLst>
              <a:ext uri="{FF2B5EF4-FFF2-40B4-BE49-F238E27FC236}">
                <a16:creationId xmlns:a16="http://schemas.microsoft.com/office/drawing/2014/main" id="{3E6E405D-D3C6-4135-A9DB-1E9A07970B0D}"/>
              </a:ext>
            </a:extLst>
          </p:cNvPr>
          <p:cNvPicPr>
            <a:picLocks noChangeAspect="1"/>
          </p:cNvPicPr>
          <p:nvPr/>
        </p:nvPicPr>
        <p:blipFill rotWithShape="1"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3" t="17880" r="17102" b="19677"/>
          <a:stretch/>
        </p:blipFill>
        <p:spPr>
          <a:xfrm>
            <a:off x="9778322" y="2492328"/>
            <a:ext cx="1017998" cy="1117122"/>
          </a:xfrm>
          <a:prstGeom prst="rect">
            <a:avLst/>
          </a:prstGeom>
        </p:spPr>
      </p:pic>
      <p:pic>
        <p:nvPicPr>
          <p:cNvPr id="1065" name="Picture 16" descr="Grupo Separ - Home | Facebook">
            <a:extLst>
              <a:ext uri="{FF2B5EF4-FFF2-40B4-BE49-F238E27FC236}">
                <a16:creationId xmlns:a16="http://schemas.microsoft.com/office/drawing/2014/main" id="{56ED4593-9230-4A56-927B-8245D44FBD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4" t="3434" r="4282" b="3883"/>
          <a:stretch/>
        </p:blipFill>
        <p:spPr bwMode="auto">
          <a:xfrm>
            <a:off x="8679495" y="4523124"/>
            <a:ext cx="1184278" cy="121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1292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1AC969D-C1CF-4624-85AB-5C9953DF037E}"/>
              </a:ext>
            </a:extLst>
          </p:cNvPr>
          <p:cNvSpPr/>
          <p:nvPr/>
        </p:nvSpPr>
        <p:spPr>
          <a:xfrm>
            <a:off x="5588000" y="815500"/>
            <a:ext cx="5268686" cy="47028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1665" y="1074056"/>
            <a:ext cx="1428797" cy="1081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8710" y="4151085"/>
            <a:ext cx="1005862" cy="925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5">
            <a:alphaModFix/>
          </a:blip>
          <a:srcRect l="25224" r="24135"/>
          <a:stretch/>
        </p:blipFill>
        <p:spPr>
          <a:xfrm>
            <a:off x="2624160" y="2363969"/>
            <a:ext cx="1465080" cy="1569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6654" y="815500"/>
            <a:ext cx="1428796" cy="145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05774" y="2363969"/>
            <a:ext cx="1610557" cy="145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8">
            <a:alphaModFix/>
          </a:blip>
          <a:srcRect l="5648" t="4864" r="5816" b="16924"/>
          <a:stretch/>
        </p:blipFill>
        <p:spPr>
          <a:xfrm>
            <a:off x="2516331" y="4151085"/>
            <a:ext cx="1813571" cy="925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3;p16">
            <a:extLst>
              <a:ext uri="{FF2B5EF4-FFF2-40B4-BE49-F238E27FC236}">
                <a16:creationId xmlns:a16="http://schemas.microsoft.com/office/drawing/2014/main" id="{F7D6C655-0F7E-4A5F-94E7-EBA4BDCFF11C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546087" y="724075"/>
            <a:ext cx="2743057" cy="2424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82;p16">
            <a:extLst>
              <a:ext uri="{FF2B5EF4-FFF2-40B4-BE49-F238E27FC236}">
                <a16:creationId xmlns:a16="http://schemas.microsoft.com/office/drawing/2014/main" id="{ED1D673B-3F17-49A8-B45D-25119AE5FB82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750717" y="3093731"/>
            <a:ext cx="2637969" cy="2570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84;p16">
            <a:extLst>
              <a:ext uri="{FF2B5EF4-FFF2-40B4-BE49-F238E27FC236}">
                <a16:creationId xmlns:a16="http://schemas.microsoft.com/office/drawing/2014/main" id="{4B9B5395-E60F-46D9-8DE5-00B22F7473D2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489736" y="2931886"/>
            <a:ext cx="2134721" cy="2233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5834" y="-868599"/>
            <a:ext cx="7865801" cy="78658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0FF78FBF-60B5-4D44-BCCA-D404247E0360}"/>
              </a:ext>
            </a:extLst>
          </p:cNvPr>
          <p:cNvSpPr/>
          <p:nvPr/>
        </p:nvSpPr>
        <p:spPr>
          <a:xfrm>
            <a:off x="2331242" y="4580765"/>
            <a:ext cx="29921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2400" dirty="0">
                <a:hlinkClick r:id="rId4"/>
              </a:rPr>
              <a:t>https://www.cepf.net/</a:t>
            </a:r>
            <a:endParaRPr lang="es-PE" sz="2400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B1E4E78-E9D0-42A8-B427-4627CA18FEB3}"/>
              </a:ext>
            </a:extLst>
          </p:cNvPr>
          <p:cNvSpPr/>
          <p:nvPr/>
        </p:nvSpPr>
        <p:spPr>
          <a:xfrm>
            <a:off x="2392871" y="5157540"/>
            <a:ext cx="35928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2400" dirty="0">
                <a:hlinkClick r:id="rId5"/>
              </a:rPr>
              <a:t>http://andestropicales.net/</a:t>
            </a:r>
            <a:endParaRPr lang="es-PE" sz="24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CuadroTexto 4"/>
          <p:cNvSpPr txBox="1"/>
          <p:nvPr/>
        </p:nvSpPr>
        <p:spPr>
          <a:xfrm>
            <a:off x="3976964" y="649997"/>
            <a:ext cx="4238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6000" dirty="0"/>
              <a:t>¡¡¡Gracias!!!</a:t>
            </a:r>
          </a:p>
        </p:txBody>
      </p:sp>
    </p:spTree>
    <p:extLst>
      <p:ext uri="{BB962C8B-B14F-4D97-AF65-F5344CB8AC3E}">
        <p14:creationId xmlns:p14="http://schemas.microsoft.com/office/powerpoint/2010/main" val="1004482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dw.com/flashes/html5/biodiv/biodiv_sp/biodiv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5" y="950855"/>
            <a:ext cx="8337927" cy="469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813193" y="3757528"/>
            <a:ext cx="18142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dirty="0"/>
              <a:t>Andes Tropicales</a:t>
            </a:r>
          </a:p>
        </p:txBody>
      </p:sp>
      <p:sp>
        <p:nvSpPr>
          <p:cNvPr id="11" name="3 CuadroTexto"/>
          <p:cNvSpPr txBox="1"/>
          <p:nvPr/>
        </p:nvSpPr>
        <p:spPr>
          <a:xfrm>
            <a:off x="1693557" y="-5696"/>
            <a:ext cx="8446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PE" sz="4800" dirty="0">
              <a:solidFill>
                <a:srgbClr val="FF66CC"/>
              </a:solidFill>
            </a:endParaRPr>
          </a:p>
        </p:txBody>
      </p:sp>
      <p:sp>
        <p:nvSpPr>
          <p:cNvPr id="10" name="Elipse 9"/>
          <p:cNvSpPr/>
          <p:nvPr/>
        </p:nvSpPr>
        <p:spPr>
          <a:xfrm>
            <a:off x="9102092" y="760538"/>
            <a:ext cx="2812248" cy="2354490"/>
          </a:xfrm>
          <a:prstGeom prst="ellipse">
            <a:avLst/>
          </a:prstGeom>
          <a:solidFill>
            <a:srgbClr val="99FF66"/>
          </a:solidFill>
          <a:ln>
            <a:solidFill>
              <a:srgbClr val="99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8000" dirty="0">
                <a:solidFill>
                  <a:schemeClr val="tx1"/>
                </a:solidFill>
              </a:rPr>
              <a:t>36</a:t>
            </a:r>
          </a:p>
          <a:p>
            <a:pPr algn="ctr"/>
            <a:r>
              <a:rPr lang="es-PE" sz="2400" dirty="0">
                <a:solidFill>
                  <a:schemeClr val="tx1"/>
                </a:solidFill>
              </a:rPr>
              <a:t>Hotspot </a:t>
            </a:r>
          </a:p>
        </p:txBody>
      </p:sp>
      <p:grpSp>
        <p:nvGrpSpPr>
          <p:cNvPr id="5" name="Grupo 4"/>
          <p:cNvGrpSpPr/>
          <p:nvPr/>
        </p:nvGrpSpPr>
        <p:grpSpPr>
          <a:xfrm>
            <a:off x="4024064" y="3162777"/>
            <a:ext cx="4143871" cy="3016022"/>
            <a:chOff x="4765374" y="3076846"/>
            <a:chExt cx="4043905" cy="2591579"/>
          </a:xfrm>
        </p:grpSpPr>
        <p:graphicFrame>
          <p:nvGraphicFramePr>
            <p:cNvPr id="35" name="Gráfico 34">
              <a:extLst>
                <a:ext uri="{FF2B5EF4-FFF2-40B4-BE49-F238E27FC236}">
                  <a16:creationId xmlns:a16="http://schemas.microsoft.com/office/drawing/2014/main" id="{CB566182-F83B-4493-8D8D-A2851B01ED65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4765374" y="3076846"/>
            <a:ext cx="4043905" cy="259157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" name="CuadroTexto 1"/>
            <p:cNvSpPr txBox="1"/>
            <p:nvPr/>
          </p:nvSpPr>
          <p:spPr>
            <a:xfrm>
              <a:off x="6031714" y="4372636"/>
              <a:ext cx="17922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E" sz="2000" dirty="0"/>
                <a:t>2.3% superficie </a:t>
              </a:r>
            </a:p>
            <a:p>
              <a:r>
                <a:rPr lang="es-PE" sz="2000" dirty="0"/>
                <a:t>del planeta</a:t>
              </a:r>
            </a:p>
          </p:txBody>
        </p:sp>
      </p:grpSp>
      <p:sp>
        <p:nvSpPr>
          <p:cNvPr id="9" name="CuadroTexto 8"/>
          <p:cNvSpPr txBox="1"/>
          <p:nvPr/>
        </p:nvSpPr>
        <p:spPr>
          <a:xfrm>
            <a:off x="633480" y="5643918"/>
            <a:ext cx="4950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000" dirty="0"/>
              <a:t>&gt; Riqueza de flora y fauna del mundo</a:t>
            </a:r>
          </a:p>
        </p:txBody>
      </p:sp>
      <p:sp>
        <p:nvSpPr>
          <p:cNvPr id="42" name="CuadroTexto 41"/>
          <p:cNvSpPr txBox="1"/>
          <p:nvPr/>
        </p:nvSpPr>
        <p:spPr>
          <a:xfrm>
            <a:off x="616489" y="5959803"/>
            <a:ext cx="59791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000" dirty="0">
                <a:solidFill>
                  <a:srgbClr val="FF33CC"/>
                </a:solidFill>
              </a:rPr>
              <a:t>&gt;</a:t>
            </a:r>
            <a:r>
              <a:rPr lang="es-PE" sz="2000" dirty="0">
                <a:solidFill>
                  <a:srgbClr val="FF0000"/>
                </a:solidFill>
              </a:rPr>
              <a:t> </a:t>
            </a:r>
            <a:r>
              <a:rPr lang="es-PE" sz="2000" dirty="0"/>
              <a:t>Afrontan un mayor grado de destrucción</a:t>
            </a:r>
          </a:p>
        </p:txBody>
      </p:sp>
      <p:sp>
        <p:nvSpPr>
          <p:cNvPr id="14" name="3 CuadroTexto">
            <a:extLst>
              <a:ext uri="{FF2B5EF4-FFF2-40B4-BE49-F238E27FC236}">
                <a16:creationId xmlns:a16="http://schemas.microsoft.com/office/drawing/2014/main" id="{ED69852D-91BD-42CB-81CE-08660E05D93E}"/>
              </a:ext>
            </a:extLst>
          </p:cNvPr>
          <p:cNvSpPr txBox="1"/>
          <p:nvPr/>
        </p:nvSpPr>
        <p:spPr>
          <a:xfrm>
            <a:off x="1717026" y="7686"/>
            <a:ext cx="8446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4800" dirty="0" err="1">
                <a:solidFill>
                  <a:srgbClr val="FF66CC"/>
                </a:solidFill>
              </a:rPr>
              <a:t>Hotspot</a:t>
            </a:r>
            <a:r>
              <a:rPr lang="es-PE" sz="4800" dirty="0">
                <a:solidFill>
                  <a:srgbClr val="FF66CC"/>
                </a:solidFill>
              </a:rPr>
              <a:t> de Biodiversidad</a:t>
            </a: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77C5DB51-5496-4B22-A7DF-2A8140B72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864" y="5739063"/>
            <a:ext cx="2640267" cy="879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74E89C4-AEF4-4837-B75F-8BA90BCD97A0}"/>
              </a:ext>
            </a:extLst>
          </p:cNvPr>
          <p:cNvSpPr txBox="1"/>
          <p:nvPr/>
        </p:nvSpPr>
        <p:spPr>
          <a:xfrm>
            <a:off x="9151120" y="3309000"/>
            <a:ext cx="28122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PE" sz="2000" dirty="0">
                <a:solidFill>
                  <a:srgbClr val="202122"/>
                </a:solidFill>
              </a:rPr>
              <a:t>1500 especies endémicas de plantas vasculares.</a:t>
            </a:r>
            <a:endParaRPr lang="es-PE" sz="2000" dirty="0">
              <a:solidFill>
                <a:srgbClr val="0B008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PE" sz="2000" dirty="0"/>
              <a:t>Pérdida de al menos un 70% de su superficie original.</a:t>
            </a:r>
          </a:p>
        </p:txBody>
      </p:sp>
    </p:spTree>
    <p:extLst>
      <p:ext uri="{BB962C8B-B14F-4D97-AF65-F5344CB8AC3E}">
        <p14:creationId xmlns:p14="http://schemas.microsoft.com/office/powerpoint/2010/main" val="3953203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EF425D8A-096E-4045-98D0-5D08DF311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371" y="839929"/>
            <a:ext cx="3121798" cy="4575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FD1F6E6-F363-40CD-8F38-9FC8AA215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58" y="1574628"/>
            <a:ext cx="8143299" cy="4056915"/>
          </a:xfrm>
          <a:prstGeom prst="rect">
            <a:avLst/>
          </a:prstGeom>
        </p:spPr>
      </p:pic>
      <p:sp>
        <p:nvSpPr>
          <p:cNvPr id="10" name="3 CuadroTexto">
            <a:extLst>
              <a:ext uri="{FF2B5EF4-FFF2-40B4-BE49-F238E27FC236}">
                <a16:creationId xmlns:a16="http://schemas.microsoft.com/office/drawing/2014/main" id="{E9FF4429-DEC1-4D84-9EA9-292D987AECC4}"/>
              </a:ext>
            </a:extLst>
          </p:cNvPr>
          <p:cNvSpPr txBox="1"/>
          <p:nvPr/>
        </p:nvSpPr>
        <p:spPr>
          <a:xfrm>
            <a:off x="100105" y="441679"/>
            <a:ext cx="8446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4800" dirty="0" err="1">
                <a:solidFill>
                  <a:srgbClr val="FF66CC"/>
                </a:solidFill>
              </a:rPr>
              <a:t>Hotspot</a:t>
            </a:r>
            <a:r>
              <a:rPr lang="es-PE" sz="4800" dirty="0">
                <a:solidFill>
                  <a:srgbClr val="FF66CC"/>
                </a:solidFill>
              </a:rPr>
              <a:t> Andes Tropicales</a:t>
            </a: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27F27E51-A0F5-4F1E-9AC7-5DAA6E78D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864" y="5739063"/>
            <a:ext cx="2640267" cy="879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2070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BED77642-62DD-45DD-B570-E1C30EB9B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86"/>
            <a:ext cx="12126350" cy="2714625"/>
          </a:xfrm>
          <a:prstGeom prst="rect">
            <a:avLst/>
          </a:prstGeom>
        </p:spPr>
      </p:pic>
      <p:pic>
        <p:nvPicPr>
          <p:cNvPr id="11" name="2 Imagen">
            <a:extLst>
              <a:ext uri="{FF2B5EF4-FFF2-40B4-BE49-F238E27FC236}">
                <a16:creationId xmlns:a16="http://schemas.microsoft.com/office/drawing/2014/main" id="{539E6C1F-68B1-4723-9671-79FF3D62C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35" y="2845921"/>
            <a:ext cx="3105149" cy="310514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D006334-3BDA-4990-8E2D-0B560B6DC9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816" r="8957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878" y="3772851"/>
            <a:ext cx="1450544" cy="685226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03DFC729-9AC7-4A08-9FC1-DD66F5B93E42}"/>
              </a:ext>
            </a:extLst>
          </p:cNvPr>
          <p:cNvSpPr txBox="1"/>
          <p:nvPr/>
        </p:nvSpPr>
        <p:spPr>
          <a:xfrm>
            <a:off x="4408994" y="3429000"/>
            <a:ext cx="59832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Top en biodiversidad: </a:t>
            </a:r>
            <a:r>
              <a:rPr lang="es-MX" sz="2400" i="1" dirty="0" err="1"/>
              <a:t>Hotspot</a:t>
            </a:r>
            <a:r>
              <a:rPr lang="es-MX" sz="2400" i="1" dirty="0"/>
              <a:t> Andes Tropicales lidera los puntos con mayor diversidad en plantas vasculares, anfibios, aves y mamíferos en el mundo.</a:t>
            </a:r>
            <a:endParaRPr lang="es-PE" sz="2400" dirty="0"/>
          </a:p>
          <a:p>
            <a:endParaRPr lang="es-PE" sz="2400" dirty="0"/>
          </a:p>
        </p:txBody>
      </p:sp>
      <p:pic>
        <p:nvPicPr>
          <p:cNvPr id="16" name="Picture 7">
            <a:extLst>
              <a:ext uri="{FF2B5EF4-FFF2-40B4-BE49-F238E27FC236}">
                <a16:creationId xmlns:a16="http://schemas.microsoft.com/office/drawing/2014/main" id="{9C568303-00D9-4728-B765-C5D576414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864" y="5754053"/>
            <a:ext cx="2640267" cy="879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2101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6ED043B2-5F3A-4CE3-9510-DDA04ECCFE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9479181"/>
              </p:ext>
            </p:extLst>
          </p:nvPr>
        </p:nvGraphicFramePr>
        <p:xfrm>
          <a:off x="754966" y="464233"/>
          <a:ext cx="5552830" cy="5275385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6489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03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97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37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460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28600" marR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7305" marR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Especies</a:t>
                      </a:r>
                      <a:endParaRPr lang="en-US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Endemismo</a:t>
                      </a:r>
                      <a:r>
                        <a:rPr lang="en-US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de </a:t>
                      </a:r>
                      <a:r>
                        <a:rPr lang="en-US" sz="1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especies</a:t>
                      </a:r>
                      <a:endParaRPr lang="en-US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Porcentaje</a:t>
                      </a:r>
                      <a:r>
                        <a:rPr lang="en-US" sz="14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de </a:t>
                      </a:r>
                      <a:r>
                        <a:rPr lang="en-US" sz="1400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endemismo</a:t>
                      </a:r>
                      <a:endParaRPr lang="en-US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57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28600" marR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Plantas</a:t>
                      </a:r>
                      <a:endParaRPr lang="en-US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~30,000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~15,000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50.0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57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28600" marR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Mamiferos</a:t>
                      </a:r>
                      <a:endParaRPr lang="en-US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570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75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13.2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57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28600" marR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Aves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1,724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579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33.6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86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28600" marR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Reptiles</a:t>
                      </a:r>
                      <a:endParaRPr lang="en-US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610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275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45.1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57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28600" marR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Anfibios</a:t>
                      </a:r>
                      <a:endParaRPr lang="en-US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981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673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68.6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20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28600" marR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Peces</a:t>
                      </a:r>
                      <a:endParaRPr lang="en-US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380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131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34.5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57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28600" marR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Total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~34,265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~16,733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N/A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600E2477-CFC3-4E29-879D-48E13EA2D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7796" y="787792"/>
            <a:ext cx="5876254" cy="458754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040F57F3-E2B0-4C9A-8AF4-22B513C41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864" y="5739063"/>
            <a:ext cx="2640267" cy="879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E25626B-7D9A-43D0-8AAC-22500CF2F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816" r="8957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10082" y="102566"/>
            <a:ext cx="1450544" cy="68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288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E073277-2F87-40C5-A03B-451862BFC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22" y="680906"/>
            <a:ext cx="3319975" cy="3395385"/>
          </a:xfrm>
          <a:prstGeom prst="rect">
            <a:avLst/>
          </a:prstGeom>
        </p:spPr>
      </p:pic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10CCFB2-9BA6-4909-8E16-BECC08A40B7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2231673"/>
              </p:ext>
            </p:extLst>
          </p:nvPr>
        </p:nvGraphicFramePr>
        <p:xfrm>
          <a:off x="5018879" y="221744"/>
          <a:ext cx="6005733" cy="3968441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3871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34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17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88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46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973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28600" marR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7305" marR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Especies</a:t>
                      </a:r>
                      <a:endParaRPr lang="en-US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Especies</a:t>
                      </a:r>
                      <a:r>
                        <a:rPr lang="en-US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endémicas</a:t>
                      </a:r>
                      <a:r>
                        <a:rPr lang="en-US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endParaRPr lang="en-US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Percentaje</a:t>
                      </a:r>
                      <a:r>
                        <a:rPr lang="en-US" sz="14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endemismo</a:t>
                      </a:r>
                      <a:endParaRPr lang="en-US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8575" marR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Estado de </a:t>
                      </a:r>
                      <a:r>
                        <a:rPr lang="en-US" sz="1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amenaza</a:t>
                      </a:r>
                      <a:r>
                        <a:rPr lang="en-US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</a:p>
                    <a:p>
                      <a:pPr marL="28575" marR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(CR, EN, VU)</a:t>
                      </a:r>
                      <a:endParaRPr lang="en-US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9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28600" marR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Plantas</a:t>
                      </a:r>
                      <a:endParaRPr lang="en-US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~30,000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~15,000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50.0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 err="1">
                          <a:effectLst/>
                        </a:rPr>
                        <a:t>not</a:t>
                      </a:r>
                      <a:r>
                        <a:rPr lang="es-EC" sz="1400" dirty="0">
                          <a:effectLst/>
                        </a:rPr>
                        <a:t> </a:t>
                      </a:r>
                      <a:r>
                        <a:rPr lang="es-EC" sz="1400" dirty="0" err="1">
                          <a:effectLst/>
                        </a:rPr>
                        <a:t>assessed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9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28600" marR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Mamíferos</a:t>
                      </a:r>
                      <a:endParaRPr lang="en-US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570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75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13.2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82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9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28600" marR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Aves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1,724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579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33.6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203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16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28600" marR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Reptiles</a:t>
                      </a:r>
                      <a:endParaRPr lang="en-US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610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275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45.1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19 (incomplete)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49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28600" marR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Anfibios</a:t>
                      </a:r>
                      <a:endParaRPr lang="en-US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981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673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68.6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503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48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28600" marR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Peces</a:t>
                      </a:r>
                      <a:endParaRPr lang="en-US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380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131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34.5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 (not assessed)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49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28600" marR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Total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~34,265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~16,733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N/A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28575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814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Picture 7">
            <a:extLst>
              <a:ext uri="{FF2B5EF4-FFF2-40B4-BE49-F238E27FC236}">
                <a16:creationId xmlns:a16="http://schemas.microsoft.com/office/drawing/2014/main" id="{CE885BA6-C2AA-42B7-A359-64F9915E0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864" y="5739063"/>
            <a:ext cx="2640267" cy="879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Lista Roja de la UICN - Wikiwand">
            <a:extLst>
              <a:ext uri="{FF2B5EF4-FFF2-40B4-BE49-F238E27FC236}">
                <a16:creationId xmlns:a16="http://schemas.microsoft.com/office/drawing/2014/main" id="{B019D755-9C3F-47E0-8A38-BDD72DDC3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2" y="4190185"/>
            <a:ext cx="4152900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F4658B58-F1ED-4591-823E-A80E5B407AD9}"/>
              </a:ext>
            </a:extLst>
          </p:cNvPr>
          <p:cNvSpPr/>
          <p:nvPr/>
        </p:nvSpPr>
        <p:spPr>
          <a:xfrm>
            <a:off x="1724384" y="4263230"/>
            <a:ext cx="1491175" cy="11049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CABC75CE-4808-48D2-B4E3-76DD960A3582}"/>
              </a:ext>
            </a:extLst>
          </p:cNvPr>
          <p:cNvSpPr/>
          <p:nvPr/>
        </p:nvSpPr>
        <p:spPr>
          <a:xfrm>
            <a:off x="828334" y="5462283"/>
            <a:ext cx="447464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dirty="0"/>
              <a:t>Según las Categorías y Criterios de la Lista Roja de Especies de la UICN (Unión Internacional para la Conservación de la Naturaleza)</a:t>
            </a:r>
          </a:p>
          <a:p>
            <a:endParaRPr lang="es-PE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6EF4C1E-74E3-42C8-BD35-D2F2D4C3EB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9023" y="4190185"/>
            <a:ext cx="5118134" cy="2398107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70EA1418-5DBE-46F1-863B-1B0C51C05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820" y="5896861"/>
            <a:ext cx="1825791" cy="608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Montaje fotografico carita triste conn foto - Pixiz">
            <a:extLst>
              <a:ext uri="{FF2B5EF4-FFF2-40B4-BE49-F238E27FC236}">
                <a16:creationId xmlns:a16="http://schemas.microsoft.com/office/drawing/2014/main" id="{F9A3258A-9C8C-47E5-BAB5-D24CBE847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277" y="251098"/>
            <a:ext cx="1278240" cy="85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B04032B-026C-4D88-86AA-25DFD0E47690}"/>
              </a:ext>
            </a:extLst>
          </p:cNvPr>
          <p:cNvSpPr txBox="1"/>
          <p:nvPr/>
        </p:nvSpPr>
        <p:spPr>
          <a:xfrm>
            <a:off x="3432747" y="264498"/>
            <a:ext cx="416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b="1" dirty="0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33326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DBE68FA9-0D12-442D-B5CC-7BC401E1A0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00"/>
          <a:stretch/>
        </p:blipFill>
        <p:spPr>
          <a:xfrm>
            <a:off x="5936565" y="914401"/>
            <a:ext cx="4918116" cy="464233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09723" y="16354"/>
            <a:ext cx="10515600" cy="1048687"/>
          </a:xfrm>
        </p:spPr>
        <p:txBody>
          <a:bodyPr>
            <a:normAutofit/>
          </a:bodyPr>
          <a:lstStyle/>
          <a:p>
            <a:pPr algn="ctr"/>
            <a:r>
              <a:rPr lang="es-PE" sz="4800" dirty="0">
                <a:solidFill>
                  <a:srgbClr val="FF66CC"/>
                </a:solidFill>
                <a:latin typeface="+mn-lt"/>
              </a:rPr>
              <a:t>Áreas Claves de Biodiversidad (ACB)</a:t>
            </a:r>
          </a:p>
        </p:txBody>
      </p:sp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593" y="5862886"/>
            <a:ext cx="2268538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7FA394D-3768-40E8-B012-5CE6A5AE7E15}"/>
              </a:ext>
            </a:extLst>
          </p:cNvPr>
          <p:cNvSpPr txBox="1"/>
          <p:nvPr/>
        </p:nvSpPr>
        <p:spPr>
          <a:xfrm>
            <a:off x="1162942" y="2033617"/>
            <a:ext cx="56130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000" b="1" u="sng" dirty="0"/>
              <a:t>Las Áreas Claves de Biodiversidad (ACB o KBA por sus siglas en inglés) son zonas de importancia a nivel mundial para la conservación de las especies</a:t>
            </a:r>
            <a:r>
              <a:rPr lang="es-PE" sz="2000" dirty="0"/>
              <a:t> que tienen una alta probabilidad de extinción en corto o mediano plazo, muchas de estas especies son únicas, y corren el riesgo de desaparecer si no se emprenden acciones de conservación.</a:t>
            </a:r>
          </a:p>
          <a:p>
            <a:r>
              <a:rPr lang="en-US" sz="2000" dirty="0"/>
              <a:t>  </a:t>
            </a:r>
            <a:endParaRPr lang="es-PE" sz="2000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2965300-E150-4E2E-A3F1-900FA8626164}"/>
              </a:ext>
            </a:extLst>
          </p:cNvPr>
          <p:cNvSpPr/>
          <p:nvPr/>
        </p:nvSpPr>
        <p:spPr>
          <a:xfrm>
            <a:off x="1331478" y="5681147"/>
            <a:ext cx="27948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Key Biodiversity Areas - KBA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922703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C9C1C60-4EA1-4F08-BFF8-6E74E3C65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167" y="309489"/>
            <a:ext cx="4440370" cy="5643636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48DC5C24-08CB-4F25-9B07-4349F9C31A63}"/>
              </a:ext>
            </a:extLst>
          </p:cNvPr>
          <p:cNvSpPr/>
          <p:nvPr/>
        </p:nvSpPr>
        <p:spPr>
          <a:xfrm>
            <a:off x="276665" y="5902180"/>
            <a:ext cx="4559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dirty="0"/>
              <a:t>UICN (Unión Internacional para la Conservación de la Naturaleza)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C8CF7F7E-40EF-4799-B975-9E43A775B976}"/>
              </a:ext>
            </a:extLst>
          </p:cNvPr>
          <p:cNvSpPr/>
          <p:nvPr/>
        </p:nvSpPr>
        <p:spPr>
          <a:xfrm>
            <a:off x="5304529" y="881879"/>
            <a:ext cx="2820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/>
              <a:t>A. Biodiversidad amenazada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7467313-713D-466F-94AA-C7C3037A0BEF}"/>
              </a:ext>
            </a:extLst>
          </p:cNvPr>
          <p:cNvSpPr/>
          <p:nvPr/>
        </p:nvSpPr>
        <p:spPr>
          <a:xfrm>
            <a:off x="5304529" y="320389"/>
            <a:ext cx="1156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/>
              <a:t>CRITERIOS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9E773AF7-7DDF-4D70-8310-74E07037C842}"/>
              </a:ext>
            </a:extLst>
          </p:cNvPr>
          <p:cNvSpPr/>
          <p:nvPr/>
        </p:nvSpPr>
        <p:spPr>
          <a:xfrm>
            <a:off x="5562437" y="178633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PE" dirty="0"/>
              <a:t>Contienen una proporción significativa del tamaño de población global de una especie que se enfrenta a un riesgo elevado de extinción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8991CD69-1F17-436C-B8F1-DF5F5850E3C7}"/>
              </a:ext>
            </a:extLst>
          </p:cNvPr>
          <p:cNvSpPr/>
          <p:nvPr/>
        </p:nvSpPr>
        <p:spPr>
          <a:xfrm>
            <a:off x="5568960" y="2906196"/>
            <a:ext cx="3661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/>
              <a:t>A2. Tipos de ecosistema amenazados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02D446B2-D530-4C8B-AB43-83114497259D}"/>
              </a:ext>
            </a:extLst>
          </p:cNvPr>
          <p:cNvSpPr/>
          <p:nvPr/>
        </p:nvSpPr>
        <p:spPr>
          <a:xfrm>
            <a:off x="5568960" y="1390267"/>
            <a:ext cx="25564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/>
              <a:t>A1. Especies amenazadas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7799783E-8DC3-421D-B7D6-15ED1FF5127C}"/>
              </a:ext>
            </a:extLst>
          </p:cNvPr>
          <p:cNvSpPr/>
          <p:nvPr/>
        </p:nvSpPr>
        <p:spPr>
          <a:xfrm>
            <a:off x="5562437" y="332864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PE" dirty="0"/>
              <a:t>Contienen una proporción significativa de la extensión global de tipos de ecosistema que enfrentan un elevado riesgo de colapso.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4F9AD203-CAA3-4B6E-9232-0D6072859FDB}"/>
              </a:ext>
            </a:extLst>
          </p:cNvPr>
          <p:cNvSpPr/>
          <p:nvPr/>
        </p:nvSpPr>
        <p:spPr>
          <a:xfrm>
            <a:off x="5304529" y="444850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PE" dirty="0"/>
              <a:t>Según las Categorías y Criterios de la Lista Roja de Especies y Ecosistemas de la UICN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7ACE2FF-38EB-42CC-ACE0-5AC3A5656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752" y="4897377"/>
            <a:ext cx="2002540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91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F7385C5D-B799-48B8-8C7F-FBC71747240A}"/>
              </a:ext>
            </a:extLst>
          </p:cNvPr>
          <p:cNvSpPr/>
          <p:nvPr/>
        </p:nvSpPr>
        <p:spPr>
          <a:xfrm>
            <a:off x="621772" y="116676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PE" dirty="0"/>
              <a:t>CONTIENEN ESPECIES Y ECOSISTEMAS DE IMPORTANCIA GLOBAL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847BABA5-2257-4859-89DE-DEB6E93190DA}"/>
              </a:ext>
            </a:extLst>
          </p:cNvPr>
          <p:cNvSpPr/>
          <p:nvPr/>
        </p:nvSpPr>
        <p:spPr>
          <a:xfrm>
            <a:off x="641587" y="1901820"/>
            <a:ext cx="4995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/>
              <a:t>BIODIVERSIDAD GEOGRÁFICAMENTE RESTRINGIDA 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C4C80D7C-EC9F-4D08-AA68-47D99BE6AF5E}"/>
              </a:ext>
            </a:extLst>
          </p:cNvPr>
          <p:cNvSpPr/>
          <p:nvPr/>
        </p:nvSpPr>
        <p:spPr>
          <a:xfrm>
            <a:off x="621772" y="2938398"/>
            <a:ext cx="6348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/>
              <a:t>SON FUENTE DE SERVICIOS ECOSISTEMICOS PARA LA HUMANIDAD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47E842B-1751-4871-9CB2-45D200F0E8F7}"/>
              </a:ext>
            </a:extLst>
          </p:cNvPr>
          <p:cNvSpPr/>
          <p:nvPr/>
        </p:nvSpPr>
        <p:spPr>
          <a:xfrm>
            <a:off x="641587" y="2420109"/>
            <a:ext cx="23088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/>
              <a:t>IRREEMPLAZABILIDAD 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7C3E12FE-9CAD-42B0-9C66-631EE69A0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723" y="16354"/>
            <a:ext cx="10515600" cy="1048687"/>
          </a:xfrm>
        </p:spPr>
        <p:txBody>
          <a:bodyPr>
            <a:normAutofit/>
          </a:bodyPr>
          <a:lstStyle/>
          <a:p>
            <a:pPr algn="ctr"/>
            <a:r>
              <a:rPr lang="es-PE" sz="4800" dirty="0">
                <a:solidFill>
                  <a:srgbClr val="FF66CC"/>
                </a:solidFill>
                <a:latin typeface="+mn-lt"/>
              </a:rPr>
              <a:t>Áreas Claves de Biodiversidad (ACB)</a:t>
            </a:r>
          </a:p>
        </p:txBody>
      </p:sp>
      <p:pic>
        <p:nvPicPr>
          <p:cNvPr id="14" name="6 Imagen">
            <a:extLst>
              <a:ext uri="{FF2B5EF4-FFF2-40B4-BE49-F238E27FC236}">
                <a16:creationId xmlns:a16="http://schemas.microsoft.com/office/drawing/2014/main" id="{3DA70FCF-3BB5-4EEE-B5D2-593683412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543" y="4576615"/>
            <a:ext cx="2967734" cy="1948174"/>
          </a:xfrm>
          <a:prstGeom prst="rect">
            <a:avLst/>
          </a:prstGeom>
        </p:spPr>
      </p:pic>
      <p:pic>
        <p:nvPicPr>
          <p:cNvPr id="15" name="Picture 5" descr="https://68.media.tumblr.com/e37211ad2d65872f702e464abe92b1f8/tumblr_olxll7Hs2U1v1zkw0o2_1280.jpg">
            <a:extLst>
              <a:ext uri="{FF2B5EF4-FFF2-40B4-BE49-F238E27FC236}">
                <a16:creationId xmlns:a16="http://schemas.microsoft.com/office/drawing/2014/main" id="{728B14BD-1BBF-4932-B7A2-D1892B67C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772" y="4596659"/>
            <a:ext cx="2570840" cy="192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3" descr="Resultado de imagen para Oreonax flavicauda">
            <a:extLst>
              <a:ext uri="{FF2B5EF4-FFF2-40B4-BE49-F238E27FC236}">
                <a16:creationId xmlns:a16="http://schemas.microsoft.com/office/drawing/2014/main" id="{EE588D93-E379-4326-BCC9-58B03B1DF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7332" y="3836237"/>
            <a:ext cx="2897716" cy="279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tarata Gocta - Wikipedia, la enciclopedia libre">
            <a:extLst>
              <a:ext uri="{FF2B5EF4-FFF2-40B4-BE49-F238E27FC236}">
                <a16:creationId xmlns:a16="http://schemas.microsoft.com/office/drawing/2014/main" id="{1ED09509-6DCA-4CF1-AA64-8BEF2E8CF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645" y="1290350"/>
            <a:ext cx="3620181" cy="271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Resultado de imagen para Callicebus oenanthe">
            <a:extLst>
              <a:ext uri="{FF2B5EF4-FFF2-40B4-BE49-F238E27FC236}">
                <a16:creationId xmlns:a16="http://schemas.microsoft.com/office/drawing/2014/main" id="{A93A2FD5-4BFC-401E-8236-63D55E5AB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175" y="3727041"/>
            <a:ext cx="2758230" cy="289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62565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6507</TotalTime>
  <Words>669</Words>
  <Application>Microsoft Office PowerPoint</Application>
  <PresentationFormat>Panorámica</PresentationFormat>
  <Paragraphs>198</Paragraphs>
  <Slides>19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Gotham Rounded Light</vt:lpstr>
      <vt:lpstr>Gotham Rounded Medium</vt:lpstr>
      <vt:lpstr>Segoe UI</vt:lpstr>
      <vt:lpstr>Segoe UI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Áreas Claves de Biodiversidad (ACB)</vt:lpstr>
      <vt:lpstr>Presentación de PowerPoint</vt:lpstr>
      <vt:lpstr>Áreas Claves de Biodiversidad (ACB)</vt:lpstr>
      <vt:lpstr>Presentación de PowerPoint</vt:lpstr>
      <vt:lpstr>Criterios de priorización de ACBs</vt:lpstr>
      <vt:lpstr>Consultas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Odile Sanchez De la cruz</dc:creator>
  <cp:lastModifiedBy>Odile Sanchez De la cruz</cp:lastModifiedBy>
  <cp:revision>173</cp:revision>
  <dcterms:created xsi:type="dcterms:W3CDTF">2016-11-30T14:47:11Z</dcterms:created>
  <dcterms:modified xsi:type="dcterms:W3CDTF">2020-07-11T05:30:08Z</dcterms:modified>
</cp:coreProperties>
</file>