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7" r:id="rId3"/>
    <p:sldId id="317" r:id="rId4"/>
    <p:sldId id="316" r:id="rId5"/>
    <p:sldId id="311" r:id="rId6"/>
    <p:sldId id="298" r:id="rId7"/>
    <p:sldId id="315" r:id="rId8"/>
    <p:sldId id="314" r:id="rId9"/>
    <p:sldId id="319" r:id="rId10"/>
    <p:sldId id="313" r:id="rId11"/>
    <p:sldId id="312" r:id="rId12"/>
    <p:sldId id="299" r:id="rId13"/>
    <p:sldId id="301" r:id="rId14"/>
    <p:sldId id="321" r:id="rId15"/>
    <p:sldId id="303" r:id="rId16"/>
    <p:sldId id="308" r:id="rId17"/>
    <p:sldId id="304" r:id="rId18"/>
    <p:sldId id="324" r:id="rId19"/>
    <p:sldId id="309" r:id="rId20"/>
    <p:sldId id="318" r:id="rId21"/>
    <p:sldId id="322" r:id="rId22"/>
    <p:sldId id="325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Lopez" initials="CL" lastIdx="2" clrIdx="0">
    <p:extLst>
      <p:ext uri="{19B8F6BF-5375-455C-9EA6-DF929625EA0E}">
        <p15:presenceInfo xmlns:p15="http://schemas.microsoft.com/office/powerpoint/2012/main" userId="bb824be761b265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1F78D2-BF20-4C1C-9B68-39EF04A1F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DA109-8CE5-4046-AD28-A0BC32A7C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346C-3D31-4757-B762-9A91E5CDAFF0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A30C2D-1CB2-4FAF-BE50-0A48A86DEA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2F65F2-B42E-4FD4-9711-DBC240FD2D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EAD4-BE21-41A2-B72E-A710507B79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84512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701A-C3D9-466C-A903-795FAD3E3FC2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43DA-5E93-4698-A444-40EA5CFBAA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58009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5F2AC-DDE9-4A7F-AD42-7AD0F17CE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A0CDA5-5938-4310-9726-87247E70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3D789-776C-41F7-8CAF-A7564E23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76938-8A78-408D-9F4D-8225F7CF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56BAE-C576-499F-9E74-FF9E8986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98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8C13B-4D29-49EC-BB9D-BCF0A8F6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9DB1A1-621B-4B48-8E0E-5F9E40EED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88DE3-95DD-4DC5-89E1-7E6FC744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FC382-732A-4E04-9F82-FA8A8088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F471C7-1FC8-409C-A8C4-11E239BD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21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9BB596-F565-44AF-9EFD-39E7420B4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448431-EB27-4AAA-A654-C8B68A61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E935D-128D-4188-9A21-A02B89CD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B88DC-43B3-4482-829F-DF98FCC6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D7C27-FEDE-4395-8F8D-F6F4D052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7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9F9E3-9DB6-48DC-8C73-49783615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30D40-3A74-4553-8122-98A3C91E0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A7F0B-4A18-494B-B367-F0448034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0C302-0FC5-4CFA-839F-7C9954C0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87608-74CB-4F51-BF72-B51F2535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12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E0920-2A8B-4223-BB54-4885FF51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4D26B-D365-4656-AE00-6CC56CF1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78E6B-C8E1-4869-9C11-EA36E578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BB31-D48D-4128-94E3-3C419F0E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7EEB1-3881-468C-9F7C-5C9C645E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70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5BD2E-F12B-4B66-B3CA-38CB0B34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413F0-13E0-4AF4-9FEE-15A0499A0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5DACFA-59F8-48A1-9514-C306B97A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1BA23-6CA8-44B9-8ED5-581FB89A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5B1033-DF4F-4349-BEDC-A1215BF0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FBD561-1DEC-4274-BC82-9541A414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265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F38C6-2B91-4AC1-B476-3EDCAA81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08C558-5FBD-4FA0-AA25-DA3ABDE5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A253F-70F6-43C8-9F5C-18C40ADF6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279ACD-9B62-45A7-B805-3D3499D7E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5DE0C8-EC98-4DB0-A1FC-94570A901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D6DE88-36BA-4567-B16E-57C7F9DF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D32078-C2AE-40AF-A36A-DDA0F50A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6AC43C-0D78-4D95-ADB6-05FCA667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292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C39D6-F23A-4CB9-B04D-0B0036D0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852A58-9853-4506-A38D-D1F5E494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E43A98-4BFE-4BA5-A530-5773632A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3B0DD-E3CD-4176-B68C-AF36EBE5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28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52DFD9-BA6F-4ED3-91DF-5BD605C4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97281A-6287-4995-B1BF-7DEC65F8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14D99-E850-4D18-BFB2-AC0E865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16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0AA0C-6811-4E03-ADDD-355A2A3C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5E4F3-131E-4D3F-9ECA-244A7F01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B2B11-BD96-4447-8B5E-3B358450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6C5C5-2AEE-478E-A411-6EBAD502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E7C1A5-11AE-4F46-A55E-D5516E1A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4A3FD6-0874-41BF-876B-4D7ED25E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8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7773E-188F-46BB-8602-2AF0D772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0FCF78-3BAE-41BD-880E-D14ED5056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D560D-A20B-46BE-9830-7200B572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367AC0-B721-4BD8-9C9F-3AF49FA9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EB3331-8D2F-4B0D-8EB5-9A56631D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4B272-EB69-44A2-A65E-91570DA7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427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BD732-3D9C-4E58-965A-919CE5B3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4E0DB-F64B-4F81-8959-37B199CFD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94D67-A2FD-421F-80F8-9AFC0E6C6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CF96-0CC1-471F-A49C-C02FF9945132}" type="datetimeFigureOut">
              <a:rPr lang="es-PE" smtClean="0"/>
              <a:t>8/07/2020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2CA19B-44C4-439C-BDB9-DF8BF455A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891F5-4A39-48CA-857D-A09AFE055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C3B7-8DA9-48CA-A64E-90F9D3C3F7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071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7/13/709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cods.uniandes.edu.co/los-andes-es-uno-de-los-hotspots-criticos-del-mundo/" TargetMode="External"/><Relationship Id="rId4" Type="http://schemas.openxmlformats.org/officeDocument/2006/relationships/hyperlink" Target="https://es.mongabay.com/2019/10/hivy-ortiz-bosques-fa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mongabay.com/2017/02/colombia-biodiversidad-al-limite/" TargetMode="External"/><Relationship Id="rId4" Type="http://schemas.openxmlformats.org/officeDocument/2006/relationships/hyperlink" Target="https://www.cepf.net/our-work/biodiversity-hotspots/tropical-andes/threa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ds.uniandes.edu.co/los-andes-es-uno-de-los-hotspots-criticos-del-mundo/" TargetMode="External"/><Relationship Id="rId4" Type="http://schemas.openxmlformats.org/officeDocument/2006/relationships/hyperlink" Target="https://sostenibilidad.semana.com/medio-ambiente/articulo/extraccion-de-oro-aumenta-en-la-amazonia-en-medio-de-la-pandemia-deforestacion/526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stenibilidad.semana.com/actualidad/articulo/75-carreteras-ponen-en-jaque-la-biodiversidad-de-la-amazonia/5119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stenibilidad.semana.com/actualidad/articulo/75-carreteras-ponen-en-jaque-la-biodiversidad-de-la-amazonia/5119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s.edu.pe/uss/descargas/1006/radar/Libro_Biodiversidad_Andes.pdf" TargetMode="External"/><Relationship Id="rId5" Type="http://schemas.openxmlformats.org/officeDocument/2006/relationships/hyperlink" Target="https://www.cepf.net/sites/default/files/tropical_andes_profile_final_4_2015_sp.pdf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stenibilidad.semana.com/impacto/articulo/sucumbe-la-amazonia-colombiana-75000-hectareas-deforestadas-este-ano/51466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pf.net/sites/default/files/tropical_andes_profile_final_4_2015_sp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ongabay.com/2017/02/peru-rios-hidroelectrica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portals.iucn.org/library/sites/library/files/documents/RL-2016-00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f.net/sites/default/files/tropical_andes_profile_final_4_2015_sp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blogs.iadb.org/energia/es/hidroelectricas-en-latinoamerica-donde-estamos-y-hacia-donde-vamos/" TargetMode="External"/><Relationship Id="rId4" Type="http://schemas.openxmlformats.org/officeDocument/2006/relationships/hyperlink" Target="https://publications.iadb.org/publications/spanish/document/El-sector-hidroel%C3%A9ctrico-en-Latinoam%C3%A9rica--Desarrollo-potencial-y-perspectiva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mongabay.com/2017/02/peru-rios-hidroelectrica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pf.net/sites/default/files/tropical_andes_profile_final_4_2015_s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f.net/sites/default/files/tropical_andes_profile_final_4_2015_sp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f.net/sites/default/files/tropical_andes_profile_final_4_2015_sp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.edu.pe/uss/descargas/1006/radar/Libro_Biodiversidad_Andes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.edu.pe/uss/descargas/1006/radar/Libro_Biodiversidad_Andes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s.uniandes.edu.co/los-andes-es-uno-de-los-hotspots-criticos-del-mundo/" TargetMode="External"/><Relationship Id="rId5" Type="http://schemas.openxmlformats.org/officeDocument/2006/relationships/hyperlink" Target="https://es.mongabay.com/2019/10/hivy-ortiz-bosques-fao/" TargetMode="External"/><Relationship Id="rId4" Type="http://schemas.openxmlformats.org/officeDocument/2006/relationships/hyperlink" Target="https://www.pnas.org/content/117/13/70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C17835-424A-D640-8CF7-723113D97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1506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893C49-44F9-44E9-80D9-3416A02553E1}"/>
              </a:ext>
            </a:extLst>
          </p:cNvPr>
          <p:cNvSpPr txBox="1"/>
          <p:nvPr/>
        </p:nvSpPr>
        <p:spPr>
          <a:xfrm>
            <a:off x="1520457" y="76100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C061451-4248-4F61-AD33-C9327906AC79}"/>
              </a:ext>
            </a:extLst>
          </p:cNvPr>
          <p:cNvCxnSpPr>
            <a:cxnSpLocks/>
          </p:cNvCxnSpPr>
          <p:nvPr/>
        </p:nvCxnSpPr>
        <p:spPr>
          <a:xfrm>
            <a:off x="1520457" y="1115569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D4A1FB3-AC19-4329-83FC-5FEE61A65079}"/>
              </a:ext>
            </a:extLst>
          </p:cNvPr>
          <p:cNvSpPr txBox="1"/>
          <p:nvPr/>
        </p:nvSpPr>
        <p:spPr>
          <a:xfrm>
            <a:off x="2205999" y="2951946"/>
            <a:ext cx="8027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PRINCIPALES AMENAZAS A LA BIODIVERSIDAD EN </a:t>
            </a:r>
            <a:r>
              <a:rPr lang="es-ES" sz="2800" b="1" dirty="0">
                <a:effectLst/>
                <a:ea typeface="Raleway"/>
                <a:cs typeface="Raleway"/>
              </a:rPr>
              <a:t>EL HOTSPOT DE LOS ANDES TROPICALES</a:t>
            </a:r>
            <a:endParaRPr lang="es-PE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FCEB7C-5341-4A05-B93E-CD78B75A9F72}"/>
              </a:ext>
            </a:extLst>
          </p:cNvPr>
          <p:cNvSpPr txBox="1"/>
          <p:nvPr/>
        </p:nvSpPr>
        <p:spPr>
          <a:xfrm>
            <a:off x="6931910" y="5448393"/>
            <a:ext cx="425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Cristina López Wong</a:t>
            </a:r>
          </a:p>
          <a:p>
            <a:pPr algn="r"/>
            <a:r>
              <a:rPr lang="es-PE" dirty="0"/>
              <a:t>Derecho, Ambiente y Recursos Naturales</a:t>
            </a:r>
          </a:p>
        </p:txBody>
      </p:sp>
    </p:spTree>
    <p:extLst>
      <p:ext uri="{BB962C8B-B14F-4D97-AF65-F5344CB8AC3E}">
        <p14:creationId xmlns:p14="http://schemas.microsoft.com/office/powerpoint/2010/main" val="11679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26433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AE9CE-EA4E-42BA-AA98-6A900FE9875C}"/>
              </a:ext>
            </a:extLst>
          </p:cNvPr>
          <p:cNvSpPr txBox="1"/>
          <p:nvPr/>
        </p:nvSpPr>
        <p:spPr>
          <a:xfrm>
            <a:off x="1158228" y="1314566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all" dirty="0"/>
              <a:t>Expansión de la frontera agrícola</a:t>
            </a:r>
            <a:endParaRPr lang="es-PE" sz="2000" cap="al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3FDFFD-E897-4BF4-8559-2F1C8905DCE7}"/>
              </a:ext>
            </a:extLst>
          </p:cNvPr>
          <p:cNvSpPr txBox="1"/>
          <p:nvPr/>
        </p:nvSpPr>
        <p:spPr>
          <a:xfrm>
            <a:off x="7052092" y="2075226"/>
            <a:ext cx="48378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Producción de monocultivos como la palma africana, caña de azúcar, soya u otros (Bolivia, Colombia, Ecuador y Perú).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b="0" i="0" dirty="0">
                <a:solidFill>
                  <a:srgbClr val="1E1E28"/>
                </a:solidFill>
                <a:effectLst/>
                <a:latin typeface="GT America"/>
              </a:rPr>
              <a:t>Migración altitudinal de cultivos, como en páramos de Colombia con ganadería extensiva y siembra de productos agrícolas como la papa.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Tendencia es continuar incrementando la expansión  agrícola. Ello podría eliminar el 40% del bosque amazónico en el 2050.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8A29813B-8F81-4BCA-9624-1986A94B2378}"/>
              </a:ext>
            </a:extLst>
          </p:cNvPr>
          <p:cNvSpPr txBox="1">
            <a:spLocks/>
          </p:cNvSpPr>
          <p:nvPr/>
        </p:nvSpPr>
        <p:spPr>
          <a:xfrm>
            <a:off x="6750000" y="6019504"/>
            <a:ext cx="5442000" cy="74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sz="1200" dirty="0">
                <a:hlinkClick r:id="rId3"/>
              </a:rPr>
              <a:t>https://www.pnas.org/content/117/13/7095</a:t>
            </a:r>
            <a:endParaRPr lang="es-PE" sz="1200" dirty="0"/>
          </a:p>
          <a:p>
            <a:pPr marL="0" indent="0" algn="r">
              <a:buNone/>
            </a:pPr>
            <a:r>
              <a:rPr lang="es-PE" sz="1000" dirty="0">
                <a:hlinkClick r:id="rId4"/>
              </a:rPr>
              <a:t>https://es.mongabay.com/2019/10/hivy-ortiz-bosques-fao/</a:t>
            </a:r>
            <a:endParaRPr lang="es-PE" sz="1000" dirty="0"/>
          </a:p>
          <a:p>
            <a:pPr marL="0" indent="0">
              <a:buNone/>
            </a:pPr>
            <a:r>
              <a:rPr lang="es-PE" sz="1200" dirty="0">
                <a:hlinkClick r:id="rId5"/>
              </a:rPr>
              <a:t>https://cods.uniandes.edu.co/los-andes-es-uno-de-los-hotspots-criticos-del-mundo/</a:t>
            </a:r>
            <a:endParaRPr lang="es-PE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CCD8C4-6EB2-480B-B8C7-347B53A4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1" y="2065017"/>
            <a:ext cx="6038284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4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2" descr="Causas de la sobrepoblación - Ambientum Portal Lider Medioambiente">
            <a:extLst>
              <a:ext uri="{FF2B5EF4-FFF2-40B4-BE49-F238E27FC236}">
                <a16:creationId xmlns:a16="http://schemas.microsoft.com/office/drawing/2014/main" id="{CAB1E8B4-A05D-4E50-B875-147AAAC5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99" y="2038888"/>
            <a:ext cx="5610889" cy="3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958A7AF-E55C-4EE1-803C-649F16225DE9}"/>
              </a:ext>
            </a:extLst>
          </p:cNvPr>
          <p:cNvSpPr txBox="1"/>
          <p:nvPr/>
        </p:nvSpPr>
        <p:spPr>
          <a:xfrm>
            <a:off x="900225" y="1393815"/>
            <a:ext cx="562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all" dirty="0"/>
              <a:t>Presión </a:t>
            </a:r>
            <a:r>
              <a:rPr lang="es-PE" sz="2400" b="1" cap="all" dirty="0" err="1"/>
              <a:t>poblaciOnAL</a:t>
            </a:r>
            <a:r>
              <a:rPr lang="es-PE" sz="2400" b="1" cap="all" dirty="0"/>
              <a:t> y migración</a:t>
            </a:r>
            <a:endParaRPr lang="es-PE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01191E-D25A-4BE1-908B-6707DA9D0C58}"/>
              </a:ext>
            </a:extLst>
          </p:cNvPr>
          <p:cNvSpPr txBox="1"/>
          <p:nvPr/>
        </p:nvSpPr>
        <p:spPr>
          <a:xfrm>
            <a:off x="6652073" y="1044382"/>
            <a:ext cx="49149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demanda de ciertos productos está acelerando la pérdida de especies.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Nuevas y más amplias áreas para la producción agrícola, mayor demanda de alimentos, agua y energía para grandes poblaciones de zonas urbanas y rurales.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Procesos de migración por las tendencias económicas - oportunidades de empleo y educación, y vivienda y desarrollo urbano.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Sobre explotación de especies para producción de carbón.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Crecimiento de la población incrementa la demanda de fauna silvestre, aumentando la caza y tráfico ilegal de especies para alimento, mascotas, pieles.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EFB2391D-23B4-4663-BA12-18B72F54E967}"/>
              </a:ext>
            </a:extLst>
          </p:cNvPr>
          <p:cNvSpPr txBox="1">
            <a:spLocks/>
          </p:cNvSpPr>
          <p:nvPr/>
        </p:nvSpPr>
        <p:spPr>
          <a:xfrm>
            <a:off x="7292695" y="6274134"/>
            <a:ext cx="4381864" cy="583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000" dirty="0">
                <a:hlinkClick r:id="rId4"/>
              </a:rPr>
              <a:t>https://www.cepf.net/our-work/biodiversity-hotspots/tropical-andes/threats</a:t>
            </a:r>
            <a:endParaRPr lang="es-PE" sz="1000" dirty="0"/>
          </a:p>
          <a:p>
            <a:r>
              <a:rPr lang="es-PE" sz="1000" dirty="0">
                <a:hlinkClick r:id="rId5"/>
              </a:rPr>
              <a:t>https://es.mongabay.com/2017/02/colombia-biodiversidad-al-limite/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210239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-1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2" descr="En 2019 la minería ilegal tumbó 10.500 hectáreas de bosque. Extracción de oro Brasil - Foto: Paulo de Tarso Moreira Oliveira/ MPF">
            <a:extLst>
              <a:ext uri="{FF2B5EF4-FFF2-40B4-BE49-F238E27FC236}">
                <a16:creationId xmlns:a16="http://schemas.microsoft.com/office/drawing/2014/main" id="{A93EA7FC-1972-458F-AC28-78E95833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" y="1601729"/>
            <a:ext cx="6961030" cy="36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B6946-BE06-479B-9D08-1908A9C6B6E9}"/>
              </a:ext>
            </a:extLst>
          </p:cNvPr>
          <p:cNvSpPr txBox="1"/>
          <p:nvPr/>
        </p:nvSpPr>
        <p:spPr>
          <a:xfrm>
            <a:off x="758208" y="5223133"/>
            <a:ext cx="6204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4"/>
              </a:rPr>
              <a:t>https://sostenibilidad.semana.com/medio-ambiente/articulo/extraccion-de-oro-aumenta-en-la-amazonia-en-medio-de-la-pandemia-deforestacion/52697</a:t>
            </a:r>
            <a:endParaRPr lang="es-PE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4F5D44-59A9-40C0-8FEB-DCA42BCC1A3E}"/>
              </a:ext>
            </a:extLst>
          </p:cNvPr>
          <p:cNvSpPr txBox="1"/>
          <p:nvPr/>
        </p:nvSpPr>
        <p:spPr>
          <a:xfrm>
            <a:off x="3349070" y="982119"/>
            <a:ext cx="17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MINERÍA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DCB8509-DD87-4930-BB21-081BF2424FB8}"/>
              </a:ext>
            </a:extLst>
          </p:cNvPr>
          <p:cNvSpPr txBox="1"/>
          <p:nvPr/>
        </p:nvSpPr>
        <p:spPr>
          <a:xfrm>
            <a:off x="7808099" y="1469444"/>
            <a:ext cx="38345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Incremento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minería en el </a:t>
            </a:r>
            <a:r>
              <a:rPr lang="es-P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s-P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otspot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Andes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Tropicales, incluso en el contexto COVID.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Minería ilegal en Perú tiene </a:t>
            </a: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del 60 % del porcentaje de mayor de incidencia, de los casi 2000 casos en delitos ambientales reportados en esta cuarentena (Ipenza 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Minería en páramos drena lagunas, espejos de agua y almacenamientos de agua (legal e ilegal)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Destrucción de la vegetación, mayor impacto en las partes más altas de la cuenca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Altera e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 régimen hídrico y en la calidad del agua.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6DD94D2-2EF4-4F90-8FED-995125CBEBD2}"/>
              </a:ext>
            </a:extLst>
          </p:cNvPr>
          <p:cNvSpPr txBox="1"/>
          <p:nvPr/>
        </p:nvSpPr>
        <p:spPr>
          <a:xfrm>
            <a:off x="9144000" y="6224437"/>
            <a:ext cx="2966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hlinkClick r:id="rId5"/>
              </a:rPr>
              <a:t>https://cods.uniandes.edu.co/los-andes-es-uno-de-los-hotspots-criticos-del-mundo/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9093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6818DBA-008A-41DC-AECF-B01026B9FB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4144" y="1148980"/>
            <a:ext cx="1818168" cy="4138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5BFBDB-4E52-4ADC-881E-BB07A157F59C}"/>
              </a:ext>
            </a:extLst>
          </p:cNvPr>
          <p:cNvPicPr/>
          <p:nvPr/>
        </p:nvPicPr>
        <p:blipFill rotWithShape="1">
          <a:blip r:embed="rId4"/>
          <a:srcRect l="193" r="31011" b="25182"/>
          <a:stretch/>
        </p:blipFill>
        <p:spPr>
          <a:xfrm>
            <a:off x="3372468" y="982077"/>
            <a:ext cx="3470329" cy="24469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28D399-669F-49D0-9A63-4C8FA3ABDEBA}"/>
              </a:ext>
            </a:extLst>
          </p:cNvPr>
          <p:cNvPicPr/>
          <p:nvPr/>
        </p:nvPicPr>
        <p:blipFill rotWithShape="1">
          <a:blip r:embed="rId5"/>
          <a:srcRect r="31210" b="28094"/>
          <a:stretch/>
        </p:blipFill>
        <p:spPr>
          <a:xfrm>
            <a:off x="3443467" y="3535067"/>
            <a:ext cx="3569408" cy="27461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D5205F-6BD6-48B7-9954-DDDE7435656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182953" y="1210407"/>
            <a:ext cx="4245408" cy="30185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8A313-DE2E-4AAD-9CDB-0EF8EF86C100}"/>
              </a:ext>
            </a:extLst>
          </p:cNvPr>
          <p:cNvSpPr txBox="1"/>
          <p:nvPr/>
        </p:nvSpPr>
        <p:spPr>
          <a:xfrm>
            <a:off x="7405397" y="5700893"/>
            <a:ext cx="4400034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Ipenza, C. 2020. Diagnóstico que evalúa la presencia de actividad minera aurífera y sus impactos a nivel de tres corredores, así como áreas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naturales protegidas vinculadas, en el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hotspot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Andes Tropicales en el Perú. </a:t>
            </a:r>
            <a:r>
              <a:rPr lang="es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Final</a:t>
            </a:r>
            <a:endParaRPr lang="es-P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72F1883-61B9-479F-A1FC-FA60A1A60473}"/>
              </a:ext>
            </a:extLst>
          </p:cNvPr>
          <p:cNvSpPr txBox="1">
            <a:spLocks/>
          </p:cNvSpPr>
          <p:nvPr/>
        </p:nvSpPr>
        <p:spPr>
          <a:xfrm>
            <a:off x="6823514" y="1210407"/>
            <a:ext cx="4056320" cy="54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400" b="1" dirty="0"/>
              <a:t>INFRAESTRUCTURA VIAL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62212E-6BFA-49AF-AFBD-7C66E75D04B6}"/>
              </a:ext>
            </a:extLst>
          </p:cNvPr>
          <p:cNvSpPr txBox="1"/>
          <p:nvPr/>
        </p:nvSpPr>
        <p:spPr>
          <a:xfrm>
            <a:off x="7196217" y="2054265"/>
            <a:ext cx="3551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Importantes inversiones en infraestructura vial y fluvial en América del Sur (Bolivia, Ecuador y Perú).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IIRSA, 65 proyectos de infraestructura (actualmente no vigente formalmente).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Impactos directos e indirectos.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C15E64-3CCA-4CE5-8CDE-4A95DF48BAD0}"/>
              </a:ext>
            </a:extLst>
          </p:cNvPr>
          <p:cNvSpPr txBox="1"/>
          <p:nvPr/>
        </p:nvSpPr>
        <p:spPr>
          <a:xfrm>
            <a:off x="7514560" y="6212878"/>
            <a:ext cx="437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https://sostenibilidad.semana.com/actualidad/articulo/75-carreteras-ponen-en-jaque-la-biodiversidad-de-la-amazonia/51190</a:t>
            </a:r>
            <a:endParaRPr lang="es-PE" sz="1200" dirty="0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DBB417E-FE13-40B2-BC17-71925EBED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81" y="1013445"/>
            <a:ext cx="3306454" cy="5528391"/>
          </a:xfrm>
          <a:prstGeom prst="rect">
            <a:avLst/>
          </a:prstGeom>
        </p:spPr>
      </p:pic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69DF57E-69CB-4861-B620-0386924BC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3663714"/>
            <a:ext cx="224028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72F1883-61B9-479F-A1FC-FA60A1A60473}"/>
              </a:ext>
            </a:extLst>
          </p:cNvPr>
          <p:cNvSpPr txBox="1">
            <a:spLocks/>
          </p:cNvSpPr>
          <p:nvPr/>
        </p:nvSpPr>
        <p:spPr>
          <a:xfrm>
            <a:off x="1663099" y="922639"/>
            <a:ext cx="4056320" cy="54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400" b="1" dirty="0"/>
              <a:t>INFRAESTRUCTURA VIAL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D17553-6678-444C-A84B-DF9704F34089}"/>
              </a:ext>
            </a:extLst>
          </p:cNvPr>
          <p:cNvSpPr txBox="1"/>
          <p:nvPr/>
        </p:nvSpPr>
        <p:spPr>
          <a:xfrm>
            <a:off x="2430414" y="5668484"/>
            <a:ext cx="473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>
                <a:hlinkClick r:id="rId3"/>
              </a:rPr>
              <a:t>https://sostenibilidad.semana.com/actualidad/articulo/75-carreteras-ponen-en-jaque-la-biodiversidad-de-la-amazonia/51190</a:t>
            </a:r>
            <a:endParaRPr lang="es-PE" sz="1200" dirty="0"/>
          </a:p>
        </p:txBody>
      </p:sp>
      <p:pic>
        <p:nvPicPr>
          <p:cNvPr id="10" name="Imagen 9" descr="Imagen que contiene exterior, naturaleza, pasto, montaña&#10;&#10;Descripción generada automáticamente">
            <a:extLst>
              <a:ext uri="{FF2B5EF4-FFF2-40B4-BE49-F238E27FC236}">
                <a16:creationId xmlns:a16="http://schemas.microsoft.com/office/drawing/2014/main" id="{997FD6E4-3393-41C0-B781-BF6D27391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1" y="1433091"/>
            <a:ext cx="5647623" cy="424014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E62212E-6BFA-49AF-AFBD-7C66E75D04B6}"/>
              </a:ext>
            </a:extLst>
          </p:cNvPr>
          <p:cNvSpPr txBox="1"/>
          <p:nvPr/>
        </p:nvSpPr>
        <p:spPr>
          <a:xfrm>
            <a:off x="6832294" y="1738959"/>
            <a:ext cx="48585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Impactos directos e indirectos.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Amenazas vinculadas a construcción de nuevas vías o mejora de las existentes.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mejora de las carreteras en los bosques montanos húmedos de las laderas orientales tendría graves impactos sobre especies endémicas.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fragmentación y aislamiento de los ecosistemas que impactan a la biodiversidad y a los procesos que la sustentan.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258661-3225-4D99-8CBA-BB447AF8FCDA}"/>
              </a:ext>
            </a:extLst>
          </p:cNvPr>
          <p:cNvSpPr txBox="1"/>
          <p:nvPr/>
        </p:nvSpPr>
        <p:spPr>
          <a:xfrm>
            <a:off x="7161019" y="5899316"/>
            <a:ext cx="4670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https://www.cepf.net/sites/default/files/tropical_andes_profile_final_4_2015_sp.pdf</a:t>
            </a:r>
            <a:endParaRPr lang="es-PE" sz="1200" dirty="0"/>
          </a:p>
          <a:p>
            <a:r>
              <a:rPr lang="es-PE" sz="12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http://www.uss.edu.pe/uss/descargas/1006/radar/Libro_Biodiversidad_Andes.pdf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2254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72F1883-61B9-479F-A1FC-FA60A1A60473}"/>
              </a:ext>
            </a:extLst>
          </p:cNvPr>
          <p:cNvSpPr txBox="1">
            <a:spLocks/>
          </p:cNvSpPr>
          <p:nvPr/>
        </p:nvSpPr>
        <p:spPr>
          <a:xfrm>
            <a:off x="1495641" y="1210407"/>
            <a:ext cx="4056320" cy="54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400" b="1" dirty="0"/>
              <a:t>INFRAESTRUCTURA VIAL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F5A5C14-8042-4EFA-8B8D-FF2616DD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" y="1903868"/>
            <a:ext cx="4730606" cy="36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2443DA2-692A-48A8-997C-D3088AA2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54" y="1192699"/>
            <a:ext cx="4882420" cy="37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04C5FE-5EF9-42F5-A3FC-DD6EFE69D361}"/>
              </a:ext>
            </a:extLst>
          </p:cNvPr>
          <p:cNvSpPr txBox="1"/>
          <p:nvPr/>
        </p:nvSpPr>
        <p:spPr>
          <a:xfrm>
            <a:off x="6373316" y="4973997"/>
            <a:ext cx="4585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0" i="0" dirty="0">
                <a:solidFill>
                  <a:srgbClr val="333333"/>
                </a:solidFill>
                <a:effectLst/>
                <a:latin typeface="Open Sans"/>
              </a:rPr>
              <a:t>75000 ha de bosque deforestadas en la Amazonia colombiana durante los primeros cuatro meses de este año. Mapa: FCDS</a:t>
            </a:r>
            <a:endParaRPr lang="es-P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24D347-3DCA-4DAF-9321-4EE1A0BFC81D}"/>
              </a:ext>
            </a:extLst>
          </p:cNvPr>
          <p:cNvSpPr txBox="1"/>
          <p:nvPr/>
        </p:nvSpPr>
        <p:spPr>
          <a:xfrm>
            <a:off x="7323031" y="6212878"/>
            <a:ext cx="4553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5"/>
              </a:rPr>
              <a:t>https://sostenibilidad.semana.com/impacto/articulo/sucumbe-la-amazonia-colombiana-75000-hectareas-deforestadas-este-ano/51466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34961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La imagen puede contener: texto">
            <a:extLst>
              <a:ext uri="{FF2B5EF4-FFF2-40B4-BE49-F238E27FC236}">
                <a16:creationId xmlns:a16="http://schemas.microsoft.com/office/drawing/2014/main" id="{DA772BB2-B4AC-475D-A52D-B4B5BA0C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19" y="1161935"/>
            <a:ext cx="4539377" cy="45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C73DE4-1433-4160-AE4A-DA5490BE1917}"/>
              </a:ext>
            </a:extLst>
          </p:cNvPr>
          <p:cNvSpPr txBox="1"/>
          <p:nvPr/>
        </p:nvSpPr>
        <p:spPr>
          <a:xfrm>
            <a:off x="7186990" y="1210407"/>
            <a:ext cx="42949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pérdida de la cobertura de los bosques incrementaría la emisión de GEI al ambiente.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alteración de las condiciones ambientales pueden originar la extinción de algunas especies, especialmente las que tienen poblaciones restringidas.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4919E4-995D-43ED-BB49-CF672C5340F7}"/>
              </a:ext>
            </a:extLst>
          </p:cNvPr>
          <p:cNvSpPr txBox="1"/>
          <p:nvPr/>
        </p:nvSpPr>
        <p:spPr>
          <a:xfrm>
            <a:off x="7110523" y="6212878"/>
            <a:ext cx="4670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https://www.cepf.net/sites/default/files/tropical_andes_profile_final_4_2015_sp.pdf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30543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C73DE4-1433-4160-AE4A-DA5490BE1917}"/>
              </a:ext>
            </a:extLst>
          </p:cNvPr>
          <p:cNvSpPr txBox="1"/>
          <p:nvPr/>
        </p:nvSpPr>
        <p:spPr>
          <a:xfrm>
            <a:off x="7042829" y="1543816"/>
            <a:ext cx="47971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b="0" i="0" dirty="0">
                <a:solidFill>
                  <a:srgbClr val="292B2C"/>
                </a:solidFill>
                <a:effectLst/>
              </a:rPr>
              <a:t>Generados </a:t>
            </a:r>
            <a:r>
              <a:rPr lang="es-PE" sz="2000" dirty="0">
                <a:solidFill>
                  <a:srgbClr val="292B2C"/>
                </a:solidFill>
              </a:rPr>
              <a:t>por prácticas agrícolas de quema de rastrojos.</a:t>
            </a:r>
            <a:endParaRPr lang="es-PE" sz="2000" b="0" i="0" dirty="0">
              <a:solidFill>
                <a:srgbClr val="292B2C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Impacta fuertemente en la biodiversidad y funcionalidad del suelo.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333333"/>
                </a:solidFill>
              </a:rPr>
              <a:t>Sitios potenciales de fuego i</a:t>
            </a:r>
            <a:r>
              <a:rPr lang="es-PE" sz="2000" b="0" i="0" dirty="0">
                <a:solidFill>
                  <a:srgbClr val="333333"/>
                </a:solidFill>
                <a:effectLst/>
              </a:rPr>
              <a:t>ncrementaron aún en cuarentena por el COVID 19. </a:t>
            </a:r>
            <a:r>
              <a:rPr lang="es-PE" sz="2000" dirty="0">
                <a:solidFill>
                  <a:srgbClr val="333333"/>
                </a:solidFill>
              </a:rPr>
              <a:t>La web de </a:t>
            </a:r>
            <a:r>
              <a:rPr lang="es-PE" sz="2000" b="0" i="0" dirty="0">
                <a:solidFill>
                  <a:srgbClr val="333333"/>
                </a:solidFill>
                <a:effectLst/>
              </a:rPr>
              <a:t>Sinchi</a:t>
            </a:r>
            <a:r>
              <a:rPr lang="es-PE" sz="2000" dirty="0">
                <a:solidFill>
                  <a:srgbClr val="333333"/>
                </a:solidFill>
              </a:rPr>
              <a:t> reporta que</a:t>
            </a:r>
            <a:r>
              <a:rPr lang="es-PE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s-PE" sz="2000" i="0" dirty="0">
                <a:solidFill>
                  <a:srgbClr val="333333"/>
                </a:solidFill>
                <a:effectLst/>
              </a:rPr>
              <a:t>entre marzo y mayo de 2020 la Amazonia concentró 13.857 puntos de calor, una aproximación a incendios o sitios </a:t>
            </a:r>
            <a:r>
              <a:rPr lang="es-PE" sz="2000" dirty="0">
                <a:solidFill>
                  <a:srgbClr val="333333"/>
                </a:solidFill>
              </a:rPr>
              <a:t>mientras que e</a:t>
            </a:r>
            <a:r>
              <a:rPr lang="es-PE" sz="2000" i="0" dirty="0">
                <a:solidFill>
                  <a:srgbClr val="333333"/>
                </a:solidFill>
                <a:effectLst/>
              </a:rPr>
              <a:t>n el mismo periodo en el 2019, esta cifra fue de 7.932 puntos.</a:t>
            </a:r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b="0" i="0" dirty="0">
              <a:solidFill>
                <a:srgbClr val="292B2C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67DF4-D284-4830-B156-DF28E69FBDC1}"/>
              </a:ext>
            </a:extLst>
          </p:cNvPr>
          <p:cNvSpPr txBox="1"/>
          <p:nvPr/>
        </p:nvSpPr>
        <p:spPr>
          <a:xfrm>
            <a:off x="7503937" y="6252797"/>
            <a:ext cx="4138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https://es.mongabay.com/2017/02/peru-rios-hidroelectricas/</a:t>
            </a:r>
            <a:endParaRPr lang="es-PE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A30AC9-484E-4F87-BE9E-DE47BF4C99C1}"/>
              </a:ext>
            </a:extLst>
          </p:cNvPr>
          <p:cNvSpPr txBox="1"/>
          <p:nvPr/>
        </p:nvSpPr>
        <p:spPr>
          <a:xfrm>
            <a:off x="2551822" y="1113950"/>
            <a:ext cx="365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INCENDIOS FORESTALES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56E4A24-C5DA-4B33-9A22-65D0EEE7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1" y="1660388"/>
            <a:ext cx="5980807" cy="39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5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086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C73DE4-1433-4160-AE4A-DA5490BE1917}"/>
              </a:ext>
            </a:extLst>
          </p:cNvPr>
          <p:cNvSpPr txBox="1"/>
          <p:nvPr/>
        </p:nvSpPr>
        <p:spPr>
          <a:xfrm>
            <a:off x="7155113" y="1471529"/>
            <a:ext cx="47022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b="0" i="0" u="none" strike="noStrike" baseline="0" dirty="0">
                <a:solidFill>
                  <a:srgbClr val="231F20"/>
                </a:solidFill>
              </a:rPr>
              <a:t>Principales amenazas son la degradación del hábitat, contaminación, alteración del flujo y extracción de agua, sobrepesca e introducción de especies exóticas;  agravadas por el cambio climático.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Concentraciones de pesticidas legalmente permitidas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podrían reducir en hasta un 30% la riqueza de macroinvertebrados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acuáticos.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Ecosistemas dulceacuícolas del </a:t>
            </a:r>
            <a:r>
              <a:rPr lang="es-PE" sz="2000" dirty="0" err="1"/>
              <a:t>hotspot</a:t>
            </a:r>
            <a:r>
              <a:rPr lang="es-PE" sz="2000" dirty="0"/>
              <a:t> tienen alto riesgo de contaminación por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prácticas agrícolas.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2DB9DB-9F89-4322-AAA0-13C16AF211ED}"/>
              </a:ext>
            </a:extLst>
          </p:cNvPr>
          <p:cNvSpPr txBox="1"/>
          <p:nvPr/>
        </p:nvSpPr>
        <p:spPr>
          <a:xfrm>
            <a:off x="3508744" y="939747"/>
            <a:ext cx="70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AMENAZAS A LA BIODIVERSIDAD DE AGUA DULCE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E322721-3FEC-493F-A403-603A5010E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24381" r="44099" b="7416"/>
          <a:stretch/>
        </p:blipFill>
        <p:spPr>
          <a:xfrm>
            <a:off x="646973" y="1471529"/>
            <a:ext cx="3042525" cy="417606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9CB9DB0-A93C-4155-874A-982B367F3195}"/>
              </a:ext>
            </a:extLst>
          </p:cNvPr>
          <p:cNvSpPr txBox="1"/>
          <p:nvPr/>
        </p:nvSpPr>
        <p:spPr>
          <a:xfrm>
            <a:off x="7562439" y="6034887"/>
            <a:ext cx="4294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200" b="0" i="0" u="none" strike="noStrike" baseline="0" dirty="0" err="1">
                <a:solidFill>
                  <a:srgbClr val="231F20"/>
                </a:solidFill>
              </a:rPr>
              <a:t>Tognelli</a:t>
            </a:r>
            <a:r>
              <a:rPr lang="es-PE" sz="1200" dirty="0">
                <a:solidFill>
                  <a:srgbClr val="231F20"/>
                </a:solidFill>
              </a:rPr>
              <a:t> et. al</a:t>
            </a:r>
            <a:r>
              <a:rPr lang="es-PE" sz="1200" b="0" i="0" u="none" strike="noStrike" baseline="0" dirty="0">
                <a:solidFill>
                  <a:srgbClr val="231F20"/>
                </a:solidFill>
              </a:rPr>
              <a:t> (</a:t>
            </a:r>
            <a:r>
              <a:rPr lang="es-PE" sz="1200" b="0" i="0" u="none" strike="noStrike" baseline="0" dirty="0" err="1">
                <a:solidFill>
                  <a:srgbClr val="231F20"/>
                </a:solidFill>
              </a:rPr>
              <a:t>Eds</a:t>
            </a:r>
            <a:r>
              <a:rPr lang="es-PE" sz="1200" b="0" i="0" u="none" strike="noStrike" baseline="0" dirty="0">
                <a:solidFill>
                  <a:srgbClr val="231F20"/>
                </a:solidFill>
              </a:rPr>
              <a:t>). 2016. Estado de Conservación y Distribución</a:t>
            </a:r>
          </a:p>
          <a:p>
            <a:pPr algn="l"/>
            <a:r>
              <a:rPr lang="es-PE" sz="1200" b="0" i="0" u="none" strike="noStrike" baseline="0" dirty="0">
                <a:solidFill>
                  <a:srgbClr val="231F20"/>
                </a:solidFill>
              </a:rPr>
              <a:t>de la Biodiversidad de Agua Dulce en los Andes Tropicales. UICN</a:t>
            </a:r>
          </a:p>
          <a:p>
            <a:r>
              <a:rPr lang="es-PE" sz="1200" dirty="0">
                <a:hlinkClick r:id="rId4"/>
              </a:rPr>
              <a:t>https://portals.iucn.org/library/sites/library/files/documents/RL-2016-003.pdf</a:t>
            </a:r>
            <a:endParaRPr lang="es-PE" sz="12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A17BCE4-6745-4381-BD34-379D621DFD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47" t="21461" r="22585" b="10785"/>
          <a:stretch/>
        </p:blipFill>
        <p:spPr>
          <a:xfrm>
            <a:off x="3868040" y="1733522"/>
            <a:ext cx="3108531" cy="41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190BDE9-5055-4997-B4A3-E30CAA2124A2}"/>
              </a:ext>
            </a:extLst>
          </p:cNvPr>
          <p:cNvSpPr txBox="1"/>
          <p:nvPr/>
        </p:nvSpPr>
        <p:spPr>
          <a:xfrm>
            <a:off x="2063284" y="3085270"/>
            <a:ext cx="80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“Todo está conectado en los ecosistemas”</a:t>
            </a:r>
          </a:p>
        </p:txBody>
      </p:sp>
    </p:spTree>
    <p:extLst>
      <p:ext uri="{BB962C8B-B14F-4D97-AF65-F5344CB8AC3E}">
        <p14:creationId xmlns:p14="http://schemas.microsoft.com/office/powerpoint/2010/main" val="308916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C73DE4-1433-4160-AE4A-DA5490BE1917}"/>
              </a:ext>
            </a:extLst>
          </p:cNvPr>
          <p:cNvSpPr txBox="1"/>
          <p:nvPr/>
        </p:nvSpPr>
        <p:spPr>
          <a:xfrm>
            <a:off x="7186990" y="1477096"/>
            <a:ext cx="42949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Proyectos para construcción de hidroeléctricas por el incremento de la demanda y potencial no utilizado para producción de energía e irrigación en el </a:t>
            </a:r>
            <a:r>
              <a:rPr lang="es-PE" sz="2000" dirty="0" err="1"/>
              <a:t>hotspot</a:t>
            </a:r>
            <a:r>
              <a:rPr lang="es-P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Proyectos requieren nuevas carreteras y zonas inundadas que conduce a más deforestación y a la pérdida de especies de flora y fauna.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Modificación en el hábitat y biodiversidad acuática (barreras para migración)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4919E4-995D-43ED-BB49-CF672C5340F7}"/>
              </a:ext>
            </a:extLst>
          </p:cNvPr>
          <p:cNvSpPr txBox="1"/>
          <p:nvPr/>
        </p:nvSpPr>
        <p:spPr>
          <a:xfrm>
            <a:off x="6292773" y="5705046"/>
            <a:ext cx="5812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https://www.cepf.net/sites/default/files/tropical_andes_profile_final_4_2015_sp.pdf</a:t>
            </a:r>
            <a:endParaRPr lang="es-P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200" dirty="0">
                <a:hlinkClick r:id="rId4"/>
              </a:rPr>
              <a:t>https://publications.iadb.org/publications/spanish/document/El-sector-hidroel%C3%A9ctrico-en-Latinoam%C3%A9rica--Desarrollo-potencial-y-perspectivas.pdf</a:t>
            </a:r>
            <a:endParaRPr lang="es-P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200" dirty="0">
                <a:hlinkClick r:id="rId5"/>
              </a:rPr>
              <a:t>https://blogs.iadb.org/energia/es/hidroelectricas-en-latinoamerica-donde-estamos-y-hacia-donde-vamos/</a:t>
            </a:r>
            <a:endParaRPr lang="es-PE" sz="12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6CF97C-65D5-4842-89F5-9780A412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79" y="1429722"/>
            <a:ext cx="5137391" cy="43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2DB9DB-9F89-4322-AAA0-13C16AF211ED}"/>
              </a:ext>
            </a:extLst>
          </p:cNvPr>
          <p:cNvSpPr txBox="1"/>
          <p:nvPr/>
        </p:nvSpPr>
        <p:spPr>
          <a:xfrm>
            <a:off x="4263036" y="968056"/>
            <a:ext cx="292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HIDROELÉCTRICAS</a:t>
            </a:r>
          </a:p>
        </p:txBody>
      </p:sp>
    </p:spTree>
    <p:extLst>
      <p:ext uri="{BB962C8B-B14F-4D97-AF65-F5344CB8AC3E}">
        <p14:creationId xmlns:p14="http://schemas.microsoft.com/office/powerpoint/2010/main" val="8992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C73DE4-1433-4160-AE4A-DA5490BE1917}"/>
              </a:ext>
            </a:extLst>
          </p:cNvPr>
          <p:cNvSpPr txBox="1"/>
          <p:nvPr/>
        </p:nvSpPr>
        <p:spPr>
          <a:xfrm>
            <a:off x="7186990" y="1210407"/>
            <a:ext cx="44556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alteración de las condiciones ambientales pueden originar la extinción de algunas especies, especialmente las que tienen poblaciones restringidas.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b="0" i="0" dirty="0">
                <a:solidFill>
                  <a:srgbClr val="292B2C"/>
                </a:solidFill>
                <a:effectLst/>
              </a:rPr>
              <a:t>Alteración de las rutas migratorias de peces. El curso natural del río se vuelve en una escalera por los desniveles producto de la hidroeléctrica”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pérdida de la cobertura de los bosques en las zonas de inundación incrementaría la emisión de GEI al ambiente.</a:t>
            </a:r>
            <a:endParaRPr lang="es-PE" sz="2000" b="0" i="0" dirty="0">
              <a:solidFill>
                <a:srgbClr val="292B2C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0C17A9-9476-43A5-9622-3DA108F8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0" y="605203"/>
            <a:ext cx="4103937" cy="57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267DF4-D284-4830-B156-DF28E69FBDC1}"/>
              </a:ext>
            </a:extLst>
          </p:cNvPr>
          <p:cNvSpPr txBox="1"/>
          <p:nvPr/>
        </p:nvSpPr>
        <p:spPr>
          <a:xfrm>
            <a:off x="7503937" y="6252797"/>
            <a:ext cx="4138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4"/>
              </a:rPr>
              <a:t>https://es.mongabay.com/2017/02/peru-rios-hidroelectricas/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927516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A75F07C-E3FA-4A71-BDCB-F4BE3F4595FD}"/>
              </a:ext>
            </a:extLst>
          </p:cNvPr>
          <p:cNvSpPr txBox="1"/>
          <p:nvPr/>
        </p:nvSpPr>
        <p:spPr>
          <a:xfrm>
            <a:off x="5528320" y="2812216"/>
            <a:ext cx="165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5EA070-06C3-4617-9369-FC675D3522D6}"/>
              </a:ext>
            </a:extLst>
          </p:cNvPr>
          <p:cNvSpPr txBox="1"/>
          <p:nvPr/>
        </p:nvSpPr>
        <p:spPr>
          <a:xfrm>
            <a:off x="5295022" y="4093534"/>
            <a:ext cx="2296624" cy="3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clopez@dar.org.pe</a:t>
            </a:r>
          </a:p>
        </p:txBody>
      </p:sp>
    </p:spTree>
    <p:extLst>
      <p:ext uri="{BB962C8B-B14F-4D97-AF65-F5344CB8AC3E}">
        <p14:creationId xmlns:p14="http://schemas.microsoft.com/office/powerpoint/2010/main" val="307525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4AA2269-FBD5-4CFC-93BB-C24A963A78F5}"/>
              </a:ext>
            </a:extLst>
          </p:cNvPr>
          <p:cNvSpPr txBox="1"/>
          <p:nvPr/>
        </p:nvSpPr>
        <p:spPr>
          <a:xfrm>
            <a:off x="1983539" y="1590136"/>
            <a:ext cx="54805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ÍNDICE</a:t>
            </a:r>
          </a:p>
          <a:p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Contexto general del </a:t>
            </a:r>
            <a:r>
              <a:rPr lang="es-PE" sz="2000" dirty="0" err="1"/>
              <a:t>hotspot</a:t>
            </a:r>
            <a:r>
              <a:rPr lang="es-PE" sz="2000" dirty="0"/>
              <a:t> Andes Tropicales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Principales amenazas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Expansión de la frontera agrícola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Presión poblacional y migración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Minería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Infraestructura 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Incendios forestales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Amenazas a la biodiversidad de agua dulce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Hidroeléctrica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56910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83FDA36-760C-4780-A7FA-0F586F1B8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6223" r="5712" b="7852"/>
          <a:stretch/>
        </p:blipFill>
        <p:spPr>
          <a:xfrm>
            <a:off x="6673254" y="711722"/>
            <a:ext cx="3673103" cy="56509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0564F8-2D9D-4D4E-B590-3083F57DBF2A}"/>
              </a:ext>
            </a:extLst>
          </p:cNvPr>
          <p:cNvSpPr txBox="1"/>
          <p:nvPr/>
        </p:nvSpPr>
        <p:spPr>
          <a:xfrm>
            <a:off x="1063257" y="1472328"/>
            <a:ext cx="4890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effectLst/>
                <a:ea typeface="Raleway"/>
                <a:cs typeface="Raleway"/>
              </a:rPr>
              <a:t>HOTSPOT DE LOS ANDES TROPICALES</a:t>
            </a:r>
            <a:endParaRPr lang="es-PE" sz="24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D10CDA3-C302-430D-B984-38305BB53D6D}"/>
              </a:ext>
            </a:extLst>
          </p:cNvPr>
          <p:cNvSpPr txBox="1">
            <a:spLocks/>
          </p:cNvSpPr>
          <p:nvPr/>
        </p:nvSpPr>
        <p:spPr>
          <a:xfrm>
            <a:off x="837662" y="1961711"/>
            <a:ext cx="5563137" cy="3896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 err="1"/>
              <a:t>Hotspot</a:t>
            </a:r>
            <a:r>
              <a:rPr lang="es-PE" sz="2000" dirty="0"/>
              <a:t> con mayor riqueza biológica del planeta, Más de 34 mil especies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/>
              <a:t>Pérdida al menos 70% de su hábitat natural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/>
              <a:t>814 especies amenazadas a nivel global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/>
              <a:t>1.314 especies con distribuciones restringida y susceptibles a descensos rápidos de la población.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400" dirty="0">
                <a:hlinkClick r:id="rId4"/>
              </a:rPr>
              <a:t>https://www.cepf.net/sites/default/files/tropical_andes_profile_final_4_2015_sp.pdf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9551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8E1EBE-C14C-49F9-9D33-1243FDFFC777}"/>
              </a:ext>
            </a:extLst>
          </p:cNvPr>
          <p:cNvSpPr txBox="1">
            <a:spLocks/>
          </p:cNvSpPr>
          <p:nvPr/>
        </p:nvSpPr>
        <p:spPr>
          <a:xfrm>
            <a:off x="1778295" y="1295097"/>
            <a:ext cx="9141341" cy="363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/>
              <a:t>Principales amenazas a la biodiversidad EN EL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 err="1"/>
              <a:t>Hotspot</a:t>
            </a:r>
            <a:r>
              <a:rPr lang="es-PE" sz="2400" b="1" cap="all" dirty="0"/>
              <a:t> Andes Tropicales 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PE" sz="2000" dirty="0"/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000" dirty="0"/>
              <a:t>Existe amenazas comunes tales como deforestación, expansión agrícola, presión demográfica y migración, infraestructura de transporte, represas para producción hidroeléctrica y riego, minería (legal e ilegal), sobreexplotación de especies, caza y comercio ilegal, especies invasoras, cambio climático, ganadería.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078583-7EAE-4EA6-BC76-4C7B1FAFECD3}"/>
              </a:ext>
            </a:extLst>
          </p:cNvPr>
          <p:cNvSpPr txBox="1"/>
          <p:nvPr/>
        </p:nvSpPr>
        <p:spPr>
          <a:xfrm>
            <a:off x="7623542" y="6224437"/>
            <a:ext cx="414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https://www.cepf.net/sites/default/files/tropical_andes_profile_final_4_2015_sp.pdf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94590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8E1EBE-C14C-49F9-9D33-1243FDFFC777}"/>
              </a:ext>
            </a:extLst>
          </p:cNvPr>
          <p:cNvSpPr txBox="1">
            <a:spLocks/>
          </p:cNvSpPr>
          <p:nvPr/>
        </p:nvSpPr>
        <p:spPr>
          <a:xfrm>
            <a:off x="1767662" y="1181645"/>
            <a:ext cx="9141341" cy="427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/>
              <a:t>Principales amenazas a la biodiversidad EN EL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 err="1"/>
              <a:t>Hotspot</a:t>
            </a:r>
            <a:r>
              <a:rPr lang="es-PE" sz="2400" b="1" cap="all" dirty="0"/>
              <a:t> Andes Tropicales 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PE" sz="2000" dirty="0"/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000" dirty="0"/>
              <a:t>Además, planes y políticas públicas que incentivan </a:t>
            </a:r>
            <a:r>
              <a:rPr lang="es-PE" sz="2000" dirty="0" err="1"/>
              <a:t>extractivismo</a:t>
            </a:r>
            <a:r>
              <a:rPr lang="es-PE" sz="2000" dirty="0"/>
              <a:t> sin planificación adecuada. Flexibilización de marcos legales y de gestión ambientales.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000" dirty="0"/>
              <a:t>Por ejem. “Colombia Siembra”, estrategia impulsada en el 2015 por el Ministerio de Agricultura, espera cultivar un millón de nuevas hectáreas y “producir alimentos para el mundo y lograr la autosuficiencia y seguridad alimentaria”. ¿dónde se ampliará la frontera agropecuaria?.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078583-7EAE-4EA6-BC76-4C7B1FAFECD3}"/>
              </a:ext>
            </a:extLst>
          </p:cNvPr>
          <p:cNvSpPr txBox="1"/>
          <p:nvPr/>
        </p:nvSpPr>
        <p:spPr>
          <a:xfrm>
            <a:off x="7623542" y="6224437"/>
            <a:ext cx="414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https://www.cepf.net/sites/default/files/tropical_andes_profile_final_4_2015_sp.pdf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3139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8E1EBE-C14C-49F9-9D33-1243FDFFC777}"/>
              </a:ext>
            </a:extLst>
          </p:cNvPr>
          <p:cNvSpPr txBox="1">
            <a:spLocks/>
          </p:cNvSpPr>
          <p:nvPr/>
        </p:nvSpPr>
        <p:spPr>
          <a:xfrm>
            <a:off x="1778295" y="1115655"/>
            <a:ext cx="9141341" cy="434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/>
              <a:t>Principales amenazas a la biodiversidad EN EL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 err="1"/>
              <a:t>Hotspot</a:t>
            </a:r>
            <a:r>
              <a:rPr lang="es-PE" sz="2400" b="1" cap="all" dirty="0"/>
              <a:t> Andes Tropicales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Los processos de </a:t>
            </a:r>
            <a:r>
              <a:rPr lang="pt-BR" sz="2000" dirty="0" err="1"/>
              <a:t>conversión</a:t>
            </a:r>
            <a:r>
              <a:rPr lang="pt-BR" sz="2000" dirty="0"/>
              <a:t> </a:t>
            </a:r>
            <a:r>
              <a:rPr lang="pt-BR" sz="2000" dirty="0" err="1"/>
              <a:t>del</a:t>
            </a:r>
            <a:r>
              <a:rPr lang="pt-BR" sz="2000" dirty="0"/>
              <a:t> </a:t>
            </a:r>
            <a:r>
              <a:rPr lang="pt-BR" sz="2000" dirty="0" err="1"/>
              <a:t>suelo</a:t>
            </a:r>
            <a:r>
              <a:rPr lang="pt-BR" sz="2000" dirty="0"/>
              <a:t> </a:t>
            </a:r>
            <a:r>
              <a:rPr lang="pt-BR" sz="2000" dirty="0" err="1"/>
              <a:t>alteran</a:t>
            </a:r>
            <a:r>
              <a:rPr lang="pt-BR" sz="2000" dirty="0"/>
              <a:t> </a:t>
            </a:r>
            <a:r>
              <a:rPr lang="pt-BR" sz="2000" dirty="0" err="1"/>
              <a:t>la</a:t>
            </a:r>
            <a:r>
              <a:rPr lang="pt-BR" sz="2000" dirty="0"/>
              <a:t> hidrologia, </a:t>
            </a:r>
            <a:r>
              <a:rPr lang="pt-BR" sz="2000" dirty="0" err="1"/>
              <a:t>formación</a:t>
            </a:r>
            <a:r>
              <a:rPr lang="pt-BR" sz="2000" dirty="0"/>
              <a:t> </a:t>
            </a:r>
            <a:r>
              <a:rPr lang="pt-BR" sz="2000" dirty="0" err="1"/>
              <a:t>del</a:t>
            </a:r>
            <a:r>
              <a:rPr lang="pt-BR" sz="2000" dirty="0"/>
              <a:t> </a:t>
            </a:r>
            <a:r>
              <a:rPr lang="pt-BR" sz="2000" dirty="0" err="1"/>
              <a:t>suelo</a:t>
            </a:r>
            <a:r>
              <a:rPr lang="pt-BR" sz="2000" dirty="0"/>
              <a:t>, </a:t>
            </a:r>
            <a:r>
              <a:rPr lang="pt-BR" sz="2000" dirty="0" err="1"/>
              <a:t>polinización</a:t>
            </a:r>
            <a:r>
              <a:rPr lang="pt-BR" sz="2000" dirty="0"/>
              <a:t>, </a:t>
            </a:r>
            <a:r>
              <a:rPr lang="pt-BR" sz="2000" dirty="0" err="1"/>
              <a:t>dispersión</a:t>
            </a:r>
            <a:r>
              <a:rPr lang="pt-BR" sz="2000" dirty="0"/>
              <a:t> de </a:t>
            </a:r>
            <a:r>
              <a:rPr lang="pt-BR" sz="2000" dirty="0" err="1"/>
              <a:t>semillas</a:t>
            </a:r>
            <a:r>
              <a:rPr lang="pt-BR" sz="2000" dirty="0"/>
              <a:t> y </a:t>
            </a:r>
            <a:r>
              <a:rPr lang="pt-BR" sz="2000" dirty="0" err="1"/>
              <a:t>las</a:t>
            </a:r>
            <a:r>
              <a:rPr lang="pt-BR" sz="2000" dirty="0"/>
              <a:t> relaciones predador-presa; y </a:t>
            </a:r>
            <a:r>
              <a:rPr lang="pt-BR" sz="2000" dirty="0" err="1"/>
              <a:t>eso</a:t>
            </a:r>
            <a:r>
              <a:rPr lang="pt-BR" sz="2000" dirty="0"/>
              <a:t> altera </a:t>
            </a:r>
            <a:r>
              <a:rPr lang="pt-BR" sz="2000" dirty="0" err="1"/>
              <a:t>los</a:t>
            </a:r>
            <a:r>
              <a:rPr lang="pt-BR" sz="2000" dirty="0"/>
              <a:t> processos de </a:t>
            </a:r>
            <a:r>
              <a:rPr lang="pt-BR" sz="2000" dirty="0" err="1"/>
              <a:t>los</a:t>
            </a:r>
            <a:r>
              <a:rPr lang="pt-BR" sz="2000" dirty="0"/>
              <a:t> </a:t>
            </a:r>
            <a:r>
              <a:rPr lang="pt-BR" sz="2000" dirty="0" err="1"/>
              <a:t>ecosistemas</a:t>
            </a:r>
            <a:r>
              <a:rPr lang="pt-BR" sz="2000" dirty="0"/>
              <a:t> y </a:t>
            </a:r>
            <a:r>
              <a:rPr lang="pt-BR" sz="2000" dirty="0" err="1"/>
              <a:t>su</a:t>
            </a:r>
            <a:r>
              <a:rPr lang="pt-BR" sz="2000" dirty="0"/>
              <a:t> </a:t>
            </a:r>
            <a:r>
              <a:rPr lang="pt-BR" sz="2000" dirty="0" err="1"/>
              <a:t>resiliencia</a:t>
            </a:r>
            <a:r>
              <a:rPr lang="pt-BR" sz="2000" dirty="0"/>
              <a:t> ante </a:t>
            </a:r>
            <a:r>
              <a:rPr lang="pt-BR" sz="2000" dirty="0" err="1"/>
              <a:t>el</a:t>
            </a:r>
            <a:r>
              <a:rPr lang="pt-BR" sz="2000" dirty="0"/>
              <a:t> cambio climático.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/>
              <a:t>En la alta montaña, en los páramos, por encima de los 4,000 o 5,000 metros de altura, tenemos tendencias que son desde 1.5 hasta 2 veces el calentamiento que se está presentando en las zonas bajas.</a:t>
            </a:r>
            <a:r>
              <a:rPr lang="pt-BR" sz="2000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B20AE0-CA9F-4567-A36F-9AD22C7EC5DE}"/>
              </a:ext>
            </a:extLst>
          </p:cNvPr>
          <p:cNvSpPr txBox="1"/>
          <p:nvPr/>
        </p:nvSpPr>
        <p:spPr>
          <a:xfrm>
            <a:off x="7993034" y="6224437"/>
            <a:ext cx="3649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http://www.uss.edu.pe/uss/descargas/1006/radar/Libro_Biodiversidad_Andes.pdf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124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8E1EBE-C14C-49F9-9D33-1243FDFFC777}"/>
              </a:ext>
            </a:extLst>
          </p:cNvPr>
          <p:cNvSpPr txBox="1">
            <a:spLocks/>
          </p:cNvSpPr>
          <p:nvPr/>
        </p:nvSpPr>
        <p:spPr>
          <a:xfrm>
            <a:off x="1778295" y="1295097"/>
            <a:ext cx="9141341" cy="3978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/>
              <a:t>Principales amenazas a la biodiversidad EN EL</a:t>
            </a: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2400" b="1" cap="all" dirty="0" err="1"/>
              <a:t>Hotspot</a:t>
            </a:r>
            <a:r>
              <a:rPr lang="es-PE" sz="2400" b="1" cap="all" dirty="0"/>
              <a:t> Andes Tropicales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PE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PE" sz="2000" dirty="0"/>
              <a:t>La fragmentación del hábitat y el cambio de uso de suelo interactúan de modo sinérgico con el cambio climático potenciando las amenazas a la biodiversidad. Puede impedir que una especie bajo amenaza siga su nicho climático, impedir su migración a áreas más adecuadas y causar extinción, especialmente aquellas que no pueden adaptarse rápidamente a nuevas condiciones climáticas.</a:t>
            </a:r>
          </a:p>
          <a:p>
            <a:endParaRPr lang="pt-BR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B20AE0-CA9F-4567-A36F-9AD22C7EC5DE}"/>
              </a:ext>
            </a:extLst>
          </p:cNvPr>
          <p:cNvSpPr txBox="1"/>
          <p:nvPr/>
        </p:nvSpPr>
        <p:spPr>
          <a:xfrm>
            <a:off x="7993034" y="6224437"/>
            <a:ext cx="3649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3"/>
              </a:rPr>
              <a:t>http://www.uss.edu.pe/uss/descargas/1006/radar/Libro_Biodiversidad_Andes.pdf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24658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BE8FEF-00DB-2E41-9269-AFDD045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45129-6238-4910-BA2D-FE5475B63D46}"/>
              </a:ext>
            </a:extLst>
          </p:cNvPr>
          <p:cNvSpPr txBox="1"/>
          <p:nvPr/>
        </p:nvSpPr>
        <p:spPr>
          <a:xfrm>
            <a:off x="4146710" y="171898"/>
            <a:ext cx="733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Observatorio de Minería Ilegal y actividad vinculadas en Áreas Claves de Biodiversidad</a:t>
            </a:r>
            <a:endParaRPr lang="es-PE" sz="1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1B0C39-7DE3-412A-94AF-FF41B0F0C975}"/>
              </a:ext>
            </a:extLst>
          </p:cNvPr>
          <p:cNvCxnSpPr>
            <a:cxnSpLocks/>
          </p:cNvCxnSpPr>
          <p:nvPr/>
        </p:nvCxnSpPr>
        <p:spPr>
          <a:xfrm>
            <a:off x="4008483" y="605203"/>
            <a:ext cx="76341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4" descr="Alerta medioambiental: ya hemos consumido los recursos de la ...">
            <a:extLst>
              <a:ext uri="{FF2B5EF4-FFF2-40B4-BE49-F238E27FC236}">
                <a16:creationId xmlns:a16="http://schemas.microsoft.com/office/drawing/2014/main" id="{8C1FEA40-D1F2-4032-8D2C-6B35CE2E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4" y="1959023"/>
            <a:ext cx="6334334" cy="35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AE9CE-EA4E-42BA-AA98-6A900FE9875C}"/>
              </a:ext>
            </a:extLst>
          </p:cNvPr>
          <p:cNvSpPr txBox="1"/>
          <p:nvPr/>
        </p:nvSpPr>
        <p:spPr>
          <a:xfrm>
            <a:off x="1158228" y="1314566"/>
            <a:ext cx="54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all" dirty="0"/>
              <a:t>Expansión de la frontera agrícola</a:t>
            </a:r>
            <a:endParaRPr lang="es-PE" sz="2000" cap="al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3FDFFD-E897-4BF4-8559-2F1C8905DCE7}"/>
              </a:ext>
            </a:extLst>
          </p:cNvPr>
          <p:cNvSpPr txBox="1"/>
          <p:nvPr/>
        </p:nvSpPr>
        <p:spPr>
          <a:xfrm>
            <a:off x="7145078" y="2056001"/>
            <a:ext cx="48378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Las actividades de agricultura en 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 err="1"/>
              <a:t>hotspot</a:t>
            </a:r>
            <a:r>
              <a:rPr lang="es-PE" sz="2000" dirty="0"/>
              <a:t> de los Andes Tropicales se concentran principalmente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en los valles interandinos de Colombia y Ecuador y, en menor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medida en Perú y Bolivia (CEPF 2015).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PE" sz="2000" dirty="0"/>
              <a:t>La primera causa de deforestación es la expansión agrícola y ganadera, sin sistemas eficientes.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8A29813B-8F81-4BCA-9624-1986A94B2378}"/>
              </a:ext>
            </a:extLst>
          </p:cNvPr>
          <p:cNvSpPr txBox="1">
            <a:spLocks/>
          </p:cNvSpPr>
          <p:nvPr/>
        </p:nvSpPr>
        <p:spPr>
          <a:xfrm>
            <a:off x="6750000" y="6019504"/>
            <a:ext cx="5442000" cy="74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sz="1200" dirty="0">
                <a:hlinkClick r:id="rId4"/>
              </a:rPr>
              <a:t>https://www.pnas.org/content/117/13/7095</a:t>
            </a:r>
            <a:endParaRPr lang="es-PE" sz="1200" dirty="0"/>
          </a:p>
          <a:p>
            <a:pPr marL="0" indent="0" algn="r">
              <a:buNone/>
            </a:pPr>
            <a:r>
              <a:rPr lang="es-PE" sz="1000" dirty="0">
                <a:hlinkClick r:id="rId5"/>
              </a:rPr>
              <a:t>https://es.mongabay.com/2019/10/hivy-ortiz-bosques-fao/</a:t>
            </a:r>
            <a:endParaRPr lang="es-PE" sz="1000" dirty="0"/>
          </a:p>
          <a:p>
            <a:pPr marL="0" indent="0">
              <a:buNone/>
            </a:pPr>
            <a:r>
              <a:rPr lang="es-PE" sz="1200" dirty="0">
                <a:hlinkClick r:id="rId6"/>
              </a:rPr>
              <a:t>https://cods.uniandes.edu.co/los-andes-es-uno-de-los-hotspots-criticos-del-mundo/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41140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1996</Words>
  <Application>Microsoft Office PowerPoint</Application>
  <PresentationFormat>Panorámica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GT America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Lopez</dc:creator>
  <cp:lastModifiedBy>Cristina Lopez</cp:lastModifiedBy>
  <cp:revision>66</cp:revision>
  <dcterms:created xsi:type="dcterms:W3CDTF">2020-07-09T04:55:07Z</dcterms:created>
  <dcterms:modified xsi:type="dcterms:W3CDTF">2020-07-10T21:55:58Z</dcterms:modified>
</cp:coreProperties>
</file>