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269" r:id="rId3"/>
    <p:sldId id="272" r:id="rId4"/>
    <p:sldId id="273" r:id="rId5"/>
    <p:sldId id="276" r:id="rId6"/>
    <p:sldId id="271" r:id="rId7"/>
    <p:sldId id="268" r:id="rId8"/>
    <p:sldId id="266" r:id="rId9"/>
    <p:sldId id="270" r:id="rId10"/>
    <p:sldId id="259" r:id="rId11"/>
  </p:sldIdLst>
  <p:sldSz cx="9144000" cy="6858000" type="screen4x3"/>
  <p:notesSz cx="6797675" cy="9926638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88889" autoAdjust="0"/>
  </p:normalViewPr>
  <p:slideViewPr>
    <p:cSldViewPr snapToGrid="0">
      <p:cViewPr varScale="1">
        <p:scale>
          <a:sx n="64" d="100"/>
          <a:sy n="64" d="100"/>
        </p:scale>
        <p:origin x="15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61781-9ED5-4BFB-A5B3-001C4DEBC8EF}" type="datetimeFigureOut">
              <a:rPr lang="es-PE" smtClean="0"/>
              <a:t>28/04/2017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BA5FB-9C3B-4FF4-BA26-45A2B8B4D29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21767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BD609-675F-4B07-B33F-4C522C5BC23F}" type="datetimeFigureOut">
              <a:rPr lang="es-PE" smtClean="0"/>
              <a:t>28/04/2017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B1647-17F8-4B50-98E1-5266B3B9B8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571026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296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88" y="-38649"/>
            <a:ext cx="9272607" cy="692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90" y="-27384"/>
            <a:ext cx="9229086" cy="688538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28686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574" y="-27384"/>
            <a:ext cx="9229086" cy="688538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70781"/>
            <a:ext cx="8229600" cy="106613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52328"/>
            <a:ext cx="8229600" cy="39170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51513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91" y="-27384"/>
            <a:ext cx="9192381" cy="688538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2970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90" y="-27384"/>
            <a:ext cx="9276710" cy="692091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31661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575" y="-27384"/>
            <a:ext cx="9229087" cy="688538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70781"/>
            <a:ext cx="8229600" cy="106613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52328"/>
            <a:ext cx="8229600" cy="39170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135553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574" y="-27384"/>
            <a:ext cx="9229086" cy="688538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70781"/>
            <a:ext cx="8229600" cy="9941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52328"/>
            <a:ext cx="8229600" cy="348498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13094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88" y="-27384"/>
            <a:ext cx="9164087" cy="688538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186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14202"/>
            <a:ext cx="8229600" cy="43630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29194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91" y="-27384"/>
            <a:ext cx="9229087" cy="688538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1219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312191"/>
            <a:ext cx="5111750" cy="563708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74241"/>
            <a:ext cx="3008313" cy="44750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8389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9208747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33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0" r:id="rId3"/>
    <p:sldLayoutId id="2147483660" r:id="rId4"/>
    <p:sldLayoutId id="2147483664" r:id="rId5"/>
    <p:sldLayoutId id="2147483661" r:id="rId6"/>
    <p:sldLayoutId id="2147483662" r:id="rId7"/>
    <p:sldLayoutId id="2147483663" r:id="rId8"/>
    <p:sldLayoutId id="2147483656" r:id="rId9"/>
    <p:sldLayoutId id="2147483655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45977" y="1943643"/>
            <a:ext cx="8229600" cy="2974586"/>
          </a:xfrm>
        </p:spPr>
        <p:txBody>
          <a:bodyPr/>
          <a:lstStyle/>
          <a:p>
            <a:r>
              <a:rPr lang="es-ES" altLang="es-PE" sz="28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El</a:t>
            </a:r>
            <a:r>
              <a:rPr lang="es-PE" sz="28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Sistema Nacional de Programación Multianual y Gestión de Inversiones: Invierte.pe y el Plan de Inversión Forestal: </a:t>
            </a:r>
            <a:r>
              <a:rPr lang="es-PE" sz="2800" b="1" dirty="0">
                <a:solidFill>
                  <a:schemeClr val="bg2">
                    <a:lumMod val="25000"/>
                  </a:schemeClr>
                </a:solidFill>
              </a:rPr>
              <a:t>FIP Perú</a:t>
            </a:r>
            <a:br>
              <a:rPr lang="es-PE" sz="2800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s-PE" sz="28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PE" sz="2800" b="1" dirty="0">
                <a:solidFill>
                  <a:schemeClr val="bg2">
                    <a:lumMod val="25000"/>
                  </a:schemeClr>
                </a:solidFill>
              </a:rPr>
              <a:t>Abril del 2017</a:t>
            </a:r>
          </a:p>
        </p:txBody>
      </p:sp>
    </p:spTree>
    <p:extLst>
      <p:ext uri="{BB962C8B-B14F-4D97-AF65-F5344CB8AC3E}">
        <p14:creationId xmlns:p14="http://schemas.microsoft.com/office/powerpoint/2010/main" val="3478924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171047" y="2654542"/>
            <a:ext cx="6294120" cy="12390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5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Gracias </a:t>
            </a:r>
            <a:endParaRPr lang="es-PE" sz="66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40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/>
          </p:cNvSpPr>
          <p:nvPr/>
        </p:nvSpPr>
        <p:spPr bwMode="auto">
          <a:xfrm>
            <a:off x="1399458" y="945571"/>
            <a:ext cx="5472608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s-ES_tradnl" sz="28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Normativa de Invierte.pe</a:t>
            </a:r>
          </a:p>
        </p:txBody>
      </p:sp>
      <p:sp>
        <p:nvSpPr>
          <p:cNvPr id="8" name="2 Marcador de contenido"/>
          <p:cNvSpPr>
            <a:spLocks/>
          </p:cNvSpPr>
          <p:nvPr/>
        </p:nvSpPr>
        <p:spPr bwMode="auto">
          <a:xfrm>
            <a:off x="961594" y="2051654"/>
            <a:ext cx="6930548" cy="275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rgbClr val="16165D"/>
              </a:buClr>
              <a:buFont typeface="Wingdings" pitchFamily="2" charset="2"/>
              <a:buChar char="q"/>
            </a:pPr>
            <a:r>
              <a:rPr lang="es-ES_tradnl" b="1" u="sng" dirty="0">
                <a:cs typeface="Tahoma" pitchFamily="34" charset="0"/>
              </a:rPr>
              <a:t>Decreto Legislativo 1252</a:t>
            </a:r>
            <a:r>
              <a:rPr lang="es-ES_tradnl" b="1" dirty="0">
                <a:cs typeface="Tahoma" pitchFamily="34" charset="0"/>
              </a:rPr>
              <a:t>, (01 de diciembre del 2016) en el marco de las facultadas otorgadas al </a:t>
            </a:r>
            <a:r>
              <a:rPr lang="es-ES" b="1" dirty="0">
                <a:cs typeface="Tahoma" pitchFamily="34" charset="0"/>
              </a:rPr>
              <a:t>poder ejecutivo por el Congreso de la República, entre otros rubros, para promover las inversiones; crea el </a:t>
            </a:r>
            <a:r>
              <a:rPr lang="es-ES_tradnl" b="1" dirty="0">
                <a:cs typeface="Tahoma" pitchFamily="34" charset="0"/>
              </a:rPr>
              <a:t>Sistema Nacional de Programación Multianual y Gestión de Inversiones: Invierte.pe.</a:t>
            </a:r>
          </a:p>
          <a:p>
            <a:pPr algn="just" eaLnBrk="0" hangingPunct="0">
              <a:spcBef>
                <a:spcPct val="20000"/>
              </a:spcBef>
              <a:buClr>
                <a:srgbClr val="16165D"/>
              </a:buClr>
            </a:pPr>
            <a:endParaRPr lang="es-ES_tradnl" b="1" dirty="0">
              <a:cs typeface="Tahoma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rgbClr val="16165D"/>
              </a:buClr>
              <a:buFont typeface="Wingdings" pitchFamily="2" charset="2"/>
              <a:buChar char="q"/>
            </a:pPr>
            <a:r>
              <a:rPr lang="es-ES_tradnl" b="1" u="sng" dirty="0">
                <a:cs typeface="Tahoma" pitchFamily="34" charset="0"/>
              </a:rPr>
              <a:t>Reglamento de Invierte.pe,</a:t>
            </a:r>
            <a:r>
              <a:rPr lang="es-ES_tradnl" b="1" dirty="0">
                <a:cs typeface="Tahoma" pitchFamily="34" charset="0"/>
              </a:rPr>
              <a:t> </a:t>
            </a:r>
            <a:r>
              <a:rPr lang="es-PE" b="1" dirty="0">
                <a:cs typeface="Tahoma" pitchFamily="34" charset="0"/>
              </a:rPr>
              <a:t>Decreto </a:t>
            </a:r>
            <a:r>
              <a:rPr lang="es-PE" b="1" dirty="0"/>
              <a:t>Supremo N° 027-2017-EF, </a:t>
            </a:r>
            <a:r>
              <a:rPr lang="es-ES_tradnl" b="1" dirty="0">
                <a:cs typeface="Tahoma" pitchFamily="34" charset="0"/>
              </a:rPr>
              <a:t>publicado el jueves 23 de febrero del 2017, se publicó el reglamento de la ley que crea el Sistema Nacional de Programación Multianual y Gestión de Inversiones: Invierte.pe.</a:t>
            </a:r>
          </a:p>
        </p:txBody>
      </p:sp>
    </p:spTree>
    <p:extLst>
      <p:ext uri="{BB962C8B-B14F-4D97-AF65-F5344CB8AC3E}">
        <p14:creationId xmlns:p14="http://schemas.microsoft.com/office/powerpoint/2010/main" val="34929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CuadroTexto"/>
          <p:cNvSpPr txBox="1">
            <a:spLocks noChangeArrowheads="1"/>
          </p:cNvSpPr>
          <p:nvPr/>
        </p:nvSpPr>
        <p:spPr bwMode="auto">
          <a:xfrm>
            <a:off x="1139079" y="2250556"/>
            <a:ext cx="2880078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s-ES_tradnl" sz="1400" b="1" dirty="0">
                <a:solidFill>
                  <a:srgbClr val="0070C0"/>
                </a:solidFill>
                <a:cs typeface="Tahoma" pitchFamily="34" charset="0"/>
              </a:rPr>
              <a:t>SNIP</a:t>
            </a:r>
            <a:r>
              <a:rPr lang="es-ES_tradnl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 (Antes)</a:t>
            </a:r>
            <a:endParaRPr lang="es-ES_tradnl" sz="1400" b="1" dirty="0">
              <a:solidFill>
                <a:srgbClr val="0070C0"/>
              </a:solidFill>
              <a:cs typeface="Tahoma" pitchFamily="34" charset="0"/>
            </a:endParaRPr>
          </a:p>
        </p:txBody>
      </p:sp>
      <p:sp>
        <p:nvSpPr>
          <p:cNvPr id="5" name="5 CuadroTexto"/>
          <p:cNvSpPr txBox="1">
            <a:spLocks noChangeArrowheads="1"/>
          </p:cNvSpPr>
          <p:nvPr/>
        </p:nvSpPr>
        <p:spPr bwMode="auto">
          <a:xfrm>
            <a:off x="995063" y="2826620"/>
            <a:ext cx="338437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defRPr/>
            </a:pPr>
            <a:r>
              <a:rPr lang="es-ES_tradnl" sz="1100" b="1" dirty="0">
                <a:cs typeface="Tahoma" pitchFamily="34" charset="0"/>
              </a:rPr>
              <a:t>Dirección General de Inversión Pública - DGIP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4811487" y="2267215"/>
            <a:ext cx="3384376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s-ES_tradnl" sz="1400" b="1" dirty="0">
                <a:solidFill>
                  <a:srgbClr val="0070C0"/>
                </a:solidFill>
                <a:cs typeface="Tahoma" pitchFamily="34" charset="0"/>
              </a:rPr>
              <a:t>Invierte.pe</a:t>
            </a:r>
            <a:r>
              <a:rPr lang="es-ES_tradnl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 (Ahora)</a:t>
            </a:r>
            <a:endParaRPr lang="es-ES_tradnl" sz="1400" b="1" dirty="0">
              <a:solidFill>
                <a:srgbClr val="0070C0"/>
              </a:solidFill>
              <a:cs typeface="Tahoma" pitchFamily="34" charset="0"/>
            </a:endParaRPr>
          </a:p>
        </p:txBody>
      </p:sp>
      <p:sp>
        <p:nvSpPr>
          <p:cNvPr id="9" name="5 CuadroTexto"/>
          <p:cNvSpPr txBox="1">
            <a:spLocks noChangeArrowheads="1"/>
          </p:cNvSpPr>
          <p:nvPr/>
        </p:nvSpPr>
        <p:spPr bwMode="auto">
          <a:xfrm>
            <a:off x="4667471" y="2826620"/>
            <a:ext cx="388843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defRPr/>
            </a:pPr>
            <a:r>
              <a:rPr lang="es-ES_tradnl" sz="1100" b="1" dirty="0">
                <a:cs typeface="Tahoma" pitchFamily="34" charset="0"/>
              </a:rPr>
              <a:t>Dirección General de Programación multianual de Inversiones - DGPMI</a:t>
            </a:r>
          </a:p>
        </p:txBody>
      </p:sp>
      <p:sp>
        <p:nvSpPr>
          <p:cNvPr id="10" name="5 CuadroTexto"/>
          <p:cNvSpPr txBox="1">
            <a:spLocks noChangeArrowheads="1"/>
          </p:cNvSpPr>
          <p:nvPr/>
        </p:nvSpPr>
        <p:spPr bwMode="auto">
          <a:xfrm>
            <a:off x="995063" y="3331837"/>
            <a:ext cx="338437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defRPr/>
            </a:pPr>
            <a:r>
              <a:rPr lang="es-ES_tradnl" sz="1100" b="1" dirty="0">
                <a:cs typeface="Tahoma" pitchFamily="34" charset="0"/>
              </a:rPr>
              <a:t>Órgano Resolutivo - OR</a:t>
            </a:r>
          </a:p>
        </p:txBody>
      </p:sp>
      <p:sp>
        <p:nvSpPr>
          <p:cNvPr id="11" name="5 CuadroTexto"/>
          <p:cNvSpPr txBox="1">
            <a:spLocks noChangeArrowheads="1"/>
          </p:cNvSpPr>
          <p:nvPr/>
        </p:nvSpPr>
        <p:spPr bwMode="auto">
          <a:xfrm>
            <a:off x="4667471" y="3331837"/>
            <a:ext cx="388843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defRPr/>
            </a:pPr>
            <a:r>
              <a:rPr lang="es-ES_tradnl" sz="1100" b="1" dirty="0">
                <a:cs typeface="Tahoma" pitchFamily="34" charset="0"/>
              </a:rPr>
              <a:t>Órgano Resolutivo - OR</a:t>
            </a:r>
          </a:p>
        </p:txBody>
      </p:sp>
      <p:sp>
        <p:nvSpPr>
          <p:cNvPr id="12" name="5 CuadroTexto"/>
          <p:cNvSpPr txBox="1">
            <a:spLocks noChangeArrowheads="1"/>
          </p:cNvSpPr>
          <p:nvPr/>
        </p:nvSpPr>
        <p:spPr bwMode="auto">
          <a:xfrm>
            <a:off x="995063" y="3834732"/>
            <a:ext cx="338437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defRPr/>
            </a:pPr>
            <a:r>
              <a:rPr lang="es-ES_tradnl" sz="1100" b="1" dirty="0">
                <a:cs typeface="Tahoma" pitchFamily="34" charset="0"/>
              </a:rPr>
              <a:t>Oficina de Programación e Inversiones - OPI</a:t>
            </a:r>
          </a:p>
        </p:txBody>
      </p:sp>
      <p:sp>
        <p:nvSpPr>
          <p:cNvPr id="13" name="5 CuadroTexto"/>
          <p:cNvSpPr txBox="1">
            <a:spLocks noChangeArrowheads="1"/>
          </p:cNvSpPr>
          <p:nvPr/>
        </p:nvSpPr>
        <p:spPr bwMode="auto">
          <a:xfrm>
            <a:off x="4675855" y="3834732"/>
            <a:ext cx="409607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defRPr/>
            </a:pPr>
            <a:r>
              <a:rPr lang="es-ES_tradnl" sz="1100" b="1" dirty="0">
                <a:cs typeface="Tahoma" pitchFamily="34" charset="0"/>
              </a:rPr>
              <a:t>Oficina de Programación Multianual de Inversiones - OPMI</a:t>
            </a:r>
          </a:p>
        </p:txBody>
      </p:sp>
      <p:sp>
        <p:nvSpPr>
          <p:cNvPr id="14" name="5 CuadroTexto"/>
          <p:cNvSpPr txBox="1">
            <a:spLocks noChangeArrowheads="1"/>
          </p:cNvSpPr>
          <p:nvPr/>
        </p:nvSpPr>
        <p:spPr bwMode="auto">
          <a:xfrm>
            <a:off x="995063" y="4293202"/>
            <a:ext cx="338437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defRPr/>
            </a:pPr>
            <a:r>
              <a:rPr lang="es-ES_tradnl" sz="1100" b="1" dirty="0">
                <a:cs typeface="Tahoma" pitchFamily="34" charset="0"/>
              </a:rPr>
              <a:t>Unidad Formuladora - UF</a:t>
            </a:r>
          </a:p>
        </p:txBody>
      </p:sp>
      <p:sp>
        <p:nvSpPr>
          <p:cNvPr id="15" name="5 CuadroTexto"/>
          <p:cNvSpPr txBox="1">
            <a:spLocks noChangeArrowheads="1"/>
          </p:cNvSpPr>
          <p:nvPr/>
        </p:nvSpPr>
        <p:spPr bwMode="auto">
          <a:xfrm>
            <a:off x="4667471" y="4293202"/>
            <a:ext cx="388843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defRPr/>
            </a:pPr>
            <a:r>
              <a:rPr lang="es-ES_tradnl" sz="1100" b="1" dirty="0">
                <a:cs typeface="Tahoma" pitchFamily="34" charset="0"/>
              </a:rPr>
              <a:t>Unidad Formuladora - UF</a:t>
            </a:r>
          </a:p>
        </p:txBody>
      </p:sp>
      <p:sp>
        <p:nvSpPr>
          <p:cNvPr id="16" name="5 CuadroTexto"/>
          <p:cNvSpPr txBox="1">
            <a:spLocks noChangeArrowheads="1"/>
          </p:cNvSpPr>
          <p:nvPr/>
        </p:nvSpPr>
        <p:spPr bwMode="auto">
          <a:xfrm>
            <a:off x="995063" y="4842844"/>
            <a:ext cx="338437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defRPr/>
            </a:pPr>
            <a:r>
              <a:rPr lang="es-ES_tradnl" sz="1100" b="1" dirty="0">
                <a:cs typeface="Tahoma" pitchFamily="34" charset="0"/>
              </a:rPr>
              <a:t>Unidad Ejecutora - UE</a:t>
            </a:r>
          </a:p>
        </p:txBody>
      </p:sp>
      <p:sp>
        <p:nvSpPr>
          <p:cNvPr id="17" name="5 CuadroTexto"/>
          <p:cNvSpPr txBox="1">
            <a:spLocks noChangeArrowheads="1"/>
          </p:cNvSpPr>
          <p:nvPr/>
        </p:nvSpPr>
        <p:spPr bwMode="auto">
          <a:xfrm>
            <a:off x="4667471" y="4842844"/>
            <a:ext cx="388843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defRPr/>
            </a:pPr>
            <a:r>
              <a:rPr lang="es-ES_tradnl" sz="1100" b="1" dirty="0">
                <a:cs typeface="Tahoma" pitchFamily="34" charset="0"/>
              </a:rPr>
              <a:t>Unidad Ejecutora de Inversiones - UEI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237051" y="371546"/>
            <a:ext cx="60019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s-ES_tradnl" sz="24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Equivalencias de Instancias de Invierte.pe, respecto al SNIP</a:t>
            </a:r>
            <a:endParaRPr lang="es-PE" sz="2400" b="1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5462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753739"/>
              </p:ext>
            </p:extLst>
          </p:nvPr>
        </p:nvGraphicFramePr>
        <p:xfrm>
          <a:off x="446309" y="1633798"/>
          <a:ext cx="7979233" cy="2812589"/>
        </p:xfrm>
        <a:graphic>
          <a:graphicData uri="http://schemas.openxmlformats.org/drawingml/2006/table">
            <a:tbl>
              <a:tblPr/>
              <a:tblGrid>
                <a:gridCol w="638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5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5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2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75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59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77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78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97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57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57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3668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274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5580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PROGRAMACIÓN MULTIANUAL</a:t>
                      </a:r>
                    </a:p>
                    <a:p>
                      <a:pPr algn="ctr" fontAlgn="ctr"/>
                      <a:r>
                        <a:rPr lang="es-PE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(A</a:t>
                      </a:r>
                      <a:r>
                        <a:rPr lang="es-PE" sz="1000" b="1" i="0" u="none" strike="noStrike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 cargo de OPMI y DGPMI)</a:t>
                      </a:r>
                      <a:endParaRPr lang="es-PE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8" marR="6768" marT="67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FORMULACIÓN Y EVALUACIÓN</a:t>
                      </a:r>
                    </a:p>
                    <a:p>
                      <a:pPr algn="ctr" fontAlgn="ctr"/>
                      <a:r>
                        <a:rPr lang="es-PE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(A cargo de UF)</a:t>
                      </a:r>
                    </a:p>
                  </a:txBody>
                  <a:tcPr marL="6768" marR="6768" marT="6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  <a:p>
                      <a:pPr algn="ctr" fontAlgn="ctr"/>
                      <a:r>
                        <a:rPr lang="es-PE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(A cargo de UEI)</a:t>
                      </a:r>
                    </a:p>
                  </a:txBody>
                  <a:tcPr marL="6768" marR="6768" marT="6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FUNCIONAMIENTO</a:t>
                      </a:r>
                    </a:p>
                    <a:p>
                      <a:pPr algn="ctr" fontAlgn="ctr"/>
                      <a:r>
                        <a:rPr lang="es-PE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(A</a:t>
                      </a:r>
                      <a:r>
                        <a:rPr lang="es-PE" sz="1000" b="1" i="0" u="none" strike="noStrike" baseline="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 cargo de Entidad Titular y OPMI)</a:t>
                      </a:r>
                      <a:endParaRPr lang="es-PE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8" marR="6768" marT="6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236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Formulación</a:t>
                      </a:r>
                    </a:p>
                  </a:txBody>
                  <a:tcPr marL="6768" marR="6768" marT="67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 Año</a:t>
                      </a:r>
                    </a:p>
                  </a:txBody>
                  <a:tcPr marL="6768" marR="6768" marT="6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2° Año</a:t>
                      </a:r>
                    </a:p>
                  </a:txBody>
                  <a:tcPr marL="6768" marR="6768" marT="6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3° Año</a:t>
                      </a:r>
                    </a:p>
                  </a:txBody>
                  <a:tcPr marL="6768" marR="6768" marT="6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Etapas:</a:t>
                      </a:r>
                    </a:p>
                  </a:txBody>
                  <a:tcPr marL="6768" marR="6768" marT="6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Ejecución Física y Financiera</a:t>
                      </a:r>
                    </a:p>
                  </a:txBody>
                  <a:tcPr marL="6768" marR="6768" marT="6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18">
                <a:tc>
                  <a:txBody>
                    <a:bodyPr/>
                    <a:lstStyle/>
                    <a:p>
                      <a:pPr algn="just" fontAlgn="b"/>
                      <a:r>
                        <a:rPr lang="es-P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OPMI, Deberá:</a:t>
                      </a:r>
                    </a:p>
                  </a:txBody>
                  <a:tcPr marL="6768" marR="6768" marT="67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8" marR="6768" marT="676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8" marR="6768" marT="676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8" marR="6768" marT="67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Verificar en PMI</a:t>
                      </a:r>
                    </a:p>
                  </a:txBody>
                  <a:tcPr marL="6768" marR="6768" marT="6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Formular Ficha Técnica, para Proyecto Estándar</a:t>
                      </a:r>
                    </a:p>
                  </a:txBody>
                  <a:tcPr marL="6768" marR="6768" marT="6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del Proyecto en el Banco de Inversiones</a:t>
                      </a:r>
                    </a:p>
                  </a:txBody>
                  <a:tcPr marL="6768" marR="6768" marT="6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y Registro del Resultado de la Evaluación en el Banco de Inversiones</a:t>
                      </a:r>
                    </a:p>
                    <a:p>
                      <a:pPr algn="ctr" fontAlgn="ctr"/>
                      <a:endParaRPr lang="es-P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s-P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VIABILIDAD</a:t>
                      </a:r>
                    </a:p>
                  </a:txBody>
                  <a:tcPr marL="6768" marR="6768" marT="6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UEI Elabora Expediente Técnico o Documento Equivalente</a:t>
                      </a:r>
                    </a:p>
                  </a:txBody>
                  <a:tcPr marL="6768" marR="6768" marT="6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UEI Registra Información de ET o DE, en Banco de Inversiones</a:t>
                      </a:r>
                    </a:p>
                  </a:txBody>
                  <a:tcPr marL="6768" marR="6768" marT="6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OR Aprueba el  ET o DE, y se inicia Ejecución Física</a:t>
                      </a:r>
                    </a:p>
                  </a:txBody>
                  <a:tcPr marL="6768" marR="6768" marT="6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Culminada la Ejecución Física La UEI Realiza la Liquidación Física y Financiera y Registra en Banco de Inversiones</a:t>
                      </a:r>
                    </a:p>
                  </a:txBody>
                  <a:tcPr marL="6768" marR="6768" marT="6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Operación y Mantenimiento por Entidad Titular</a:t>
                      </a:r>
                    </a:p>
                  </a:txBody>
                  <a:tcPr marL="6768" marR="6768" marT="6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Ex Post, realizado por OPMI; establecido previamente por la DGPMI</a:t>
                      </a:r>
                    </a:p>
                  </a:txBody>
                  <a:tcPr marL="6768" marR="6768" marT="6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48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Elaborar Diagnóstico de Brechas.</a:t>
                      </a:r>
                      <a:br>
                        <a:rPr lang="es-P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P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Establecer objetivos y criterios de priorización.</a:t>
                      </a:r>
                      <a:br>
                        <a:rPr lang="es-P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P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Trasladar información a GR y GL para elaborar su PMI</a:t>
                      </a:r>
                    </a:p>
                  </a:txBody>
                  <a:tcPr marL="6768" marR="6768" marT="67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6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P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DGPMI, Elaborará:</a:t>
                      </a:r>
                    </a:p>
                  </a:txBody>
                  <a:tcPr marL="6768" marR="6768" marT="67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8" marR="6768" marT="67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8" marR="6768" marT="67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Formular Estudio de Pre inversión para proyecto</a:t>
                      </a:r>
                    </a:p>
                    <a:p>
                      <a:pPr algn="ctr" fontAlgn="ctr"/>
                      <a:r>
                        <a:rPr lang="es-P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 estándar</a:t>
                      </a:r>
                    </a:p>
                  </a:txBody>
                  <a:tcPr marL="6768" marR="6768" marT="6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496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P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Multianual de Inversiones del Estado - PMIE</a:t>
                      </a:r>
                      <a:br>
                        <a:rPr lang="es-P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es-P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P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Cuya consistencia será revisada por la OPMI</a:t>
                      </a:r>
                    </a:p>
                  </a:txBody>
                  <a:tcPr marL="6768" marR="6768" marT="6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312641" y="4874159"/>
            <a:ext cx="7969611" cy="868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Nota.- La evaluación es una actividad nueva que se le encarga a la Unidad Formuladora; ello implica una participación activa con el equipo formulador, en todo el proceso de formulación, a fin de estar al tanto del diagnóstico de base y la formulación de la propuesta técnica, para no tener dudas en la evaluación y poder declarar la viabilidad.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237051" y="371546"/>
            <a:ext cx="6001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s-ES_tradnl" sz="24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El Ciclo de Inversión</a:t>
            </a:r>
            <a:endParaRPr lang="es-PE" sz="2400" b="1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2112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/>
          </p:nvPr>
        </p:nvGraphicFramePr>
        <p:xfrm>
          <a:off x="1331640" y="1850107"/>
          <a:ext cx="6276975" cy="366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r:id="rId3" imgW="6277108" imgH="3667244" progId="Excel.Sheet.12">
                  <p:embed/>
                </p:oleObj>
              </mc:Choice>
              <mc:Fallback>
                <p:oleObj name="Worksheet" r:id="rId3" imgW="6277108" imgH="366724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1850107"/>
                        <a:ext cx="6276975" cy="3667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1907704" y="621284"/>
            <a:ext cx="5321300" cy="7914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2000" b="1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Resumen de Montos y Documentos de Proyectos</a:t>
            </a:r>
          </a:p>
        </p:txBody>
      </p:sp>
    </p:spTree>
    <p:extLst>
      <p:ext uri="{BB962C8B-B14F-4D97-AF65-F5344CB8AC3E}">
        <p14:creationId xmlns:p14="http://schemas.microsoft.com/office/powerpoint/2010/main" val="1700882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1275" y="511870"/>
            <a:ext cx="6882714" cy="534325"/>
          </a:xfrm>
        </p:spPr>
        <p:txBody>
          <a:bodyPr/>
          <a:lstStyle/>
          <a:p>
            <a:pPr eaLnBrk="0" hangingPunct="0"/>
            <a:r>
              <a:rPr lang="es-PE" sz="24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PROYECTOS FIP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321275" y="1613408"/>
            <a:ext cx="8304280" cy="418346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PE" sz="1800" b="1" dirty="0">
                <a:latin typeface="+mj-lt"/>
                <a:cs typeface="Arial" charset="0"/>
              </a:rPr>
              <a:t>PIP 01: </a:t>
            </a:r>
            <a:r>
              <a:rPr lang="es-PE" sz="1800" dirty="0">
                <a:latin typeface="+mj-lt"/>
                <a:cs typeface="Arial" charset="0"/>
              </a:rPr>
              <a:t>Mejoramiento de los Servicios de Apoyo al Aprovechamiento Sostenible de la Biodiversidad del Paisaje Forestal en el corredor Tarapoto – Yurimaguas, de los departamentos de San Martín y Loreto</a:t>
            </a:r>
          </a:p>
          <a:p>
            <a:pPr marL="171450" lvl="0" indent="-17145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PE" sz="1800" dirty="0">
              <a:latin typeface="+mj-lt"/>
              <a:cs typeface="Arial" charset="0"/>
            </a:endParaRPr>
          </a:p>
          <a:p>
            <a:pPr marL="171450" lvl="0" indent="-17145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PE" sz="1800" b="1" dirty="0">
                <a:latin typeface="+mj-lt"/>
                <a:cs typeface="Arial" charset="0"/>
              </a:rPr>
              <a:t>PIP 02: </a:t>
            </a:r>
            <a:r>
              <a:rPr lang="es-PE" sz="1800" dirty="0">
                <a:cs typeface="Arial" charset="0"/>
              </a:rPr>
              <a:t>Mejoramiento de los Servicios de Apoyo al Aprovechamiento Sostenible de la Biodiversidad</a:t>
            </a:r>
            <a:r>
              <a:rPr lang="es-PE" sz="1800" dirty="0">
                <a:latin typeface="+mj-lt"/>
                <a:cs typeface="Arial" charset="0"/>
              </a:rPr>
              <a:t> del Paisaje Forestal en Atalaya, departamento de Ucayali. </a:t>
            </a:r>
          </a:p>
          <a:p>
            <a:pPr marL="171450" lvl="0" indent="-17145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PE" sz="1800" b="1" dirty="0">
              <a:latin typeface="+mj-lt"/>
              <a:cs typeface="Arial" charset="0"/>
            </a:endParaRPr>
          </a:p>
          <a:p>
            <a:pPr marL="171450" lvl="0" indent="-17145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PE" sz="1800" b="1" dirty="0">
                <a:latin typeface="+mj-lt"/>
                <a:cs typeface="Arial" charset="0"/>
              </a:rPr>
              <a:t>PIP 03: </a:t>
            </a:r>
            <a:r>
              <a:rPr lang="es-PE" sz="1800" dirty="0">
                <a:cs typeface="Arial" charset="0"/>
              </a:rPr>
              <a:t>Mejoramiento de los Servicios de Apoyo al Aprovechamiento Sostenible de la Biodiversidad</a:t>
            </a:r>
            <a:r>
              <a:rPr lang="es-PE" sz="1800" dirty="0">
                <a:latin typeface="+mj-lt"/>
                <a:cs typeface="Arial" charset="0"/>
              </a:rPr>
              <a:t> del Paisaje Forestal en el Corredor Puerto Maldonado – Iñapari y la Reserva Comunal Amarakaeri, departamento de Madre de Dios</a:t>
            </a:r>
          </a:p>
          <a:p>
            <a:pPr marL="171450" lvl="0" indent="-17145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PE" sz="1800" dirty="0">
              <a:latin typeface="+mj-lt"/>
              <a:cs typeface="Arial" charset="0"/>
            </a:endParaRPr>
          </a:p>
          <a:p>
            <a:pPr marL="171450" lvl="0" indent="-17145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PE" sz="1800" b="1" dirty="0">
                <a:latin typeface="+mj-lt"/>
                <a:cs typeface="Arial" charset="0"/>
              </a:rPr>
              <a:t>PIP 04: </a:t>
            </a:r>
            <a:r>
              <a:rPr lang="es-ES_tradnl" sz="1800" dirty="0">
                <a:latin typeface="+mj-lt"/>
                <a:cs typeface="Arial" charset="0"/>
              </a:rPr>
              <a:t>Mejoramiento de los Servicios de Información </a:t>
            </a:r>
            <a:r>
              <a:rPr lang="es-ES_tradnl" sz="1800" dirty="0" err="1">
                <a:latin typeface="+mj-lt"/>
                <a:cs typeface="Arial" charset="0"/>
              </a:rPr>
              <a:t>Georeferenciada</a:t>
            </a:r>
            <a:r>
              <a:rPr lang="es-ES_tradnl" sz="1800" dirty="0">
                <a:latin typeface="+mj-lt"/>
                <a:cs typeface="Arial" charset="0"/>
              </a:rPr>
              <a:t> para el Monitoreo del Cambio de la Cobertura de los Bosques Amazónicos del Perú</a:t>
            </a:r>
          </a:p>
        </p:txBody>
      </p:sp>
    </p:spTree>
    <p:extLst>
      <p:ext uri="{BB962C8B-B14F-4D97-AF65-F5344CB8AC3E}">
        <p14:creationId xmlns:p14="http://schemas.microsoft.com/office/powerpoint/2010/main" val="1949615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1275" y="794903"/>
            <a:ext cx="6882714" cy="534325"/>
          </a:xfrm>
        </p:spPr>
        <p:txBody>
          <a:bodyPr/>
          <a:lstStyle/>
          <a:p>
            <a:pPr eaLnBrk="0" hangingPunct="0"/>
            <a:r>
              <a:rPr lang="es-PE" sz="24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PROYECTOS FIP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76924" y="4737393"/>
            <a:ext cx="8304280" cy="136334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es-ES" sz="2000" b="1" u="sng" dirty="0"/>
              <a:t>Total FIP US$ 50 millones: 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es-ES" sz="2000" dirty="0"/>
              <a:t>Donación US$ 26.8 millones y Préstamo US$ 23.2 millones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924" y="1863553"/>
            <a:ext cx="8064708" cy="248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370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3 Marcador de contenido"/>
          <p:cNvSpPr txBox="1">
            <a:spLocks/>
          </p:cNvSpPr>
          <p:nvPr/>
        </p:nvSpPr>
        <p:spPr>
          <a:xfrm>
            <a:off x="8319541" y="3615558"/>
            <a:ext cx="808023" cy="212647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600" b="1" dirty="0"/>
              <a:t>Set 17</a:t>
            </a:r>
            <a:endParaRPr lang="es-PE" sz="16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9687" y="298035"/>
            <a:ext cx="4955059" cy="994123"/>
          </a:xfrm>
        </p:spPr>
        <p:txBody>
          <a:bodyPr/>
          <a:lstStyle/>
          <a:p>
            <a:pPr eaLnBrk="0" hangingPunct="0"/>
            <a:r>
              <a:rPr lang="es-PE" sz="24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Próximos Pasos  </a:t>
            </a:r>
            <a:br>
              <a:rPr lang="es-PE" sz="24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s-PE" sz="24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(Tres Proyectos - BID)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961" y="2188564"/>
            <a:ext cx="2188564" cy="10078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s-PE" sz="1800" dirty="0"/>
              <a:t>Diseño y revisión de perfiles MEF (DGIP) /MINAM (OPI-PNCB)</a:t>
            </a:r>
          </a:p>
        </p:txBody>
      </p:sp>
      <p:sp>
        <p:nvSpPr>
          <p:cNvPr id="6" name="1 Flecha derecha"/>
          <p:cNvSpPr/>
          <p:nvPr/>
        </p:nvSpPr>
        <p:spPr>
          <a:xfrm>
            <a:off x="246818" y="3415718"/>
            <a:ext cx="8072723" cy="634180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3398013" y="4183757"/>
            <a:ext cx="1484026" cy="103700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1800" dirty="0"/>
              <a:t>Evaluación y Viabilidad </a:t>
            </a:r>
          </a:p>
          <a:p>
            <a:pPr marL="0" indent="0" algn="ctr">
              <a:buNone/>
            </a:pPr>
            <a:r>
              <a:rPr lang="es-PE" sz="1800" dirty="0"/>
              <a:t>(PNCB–UF)</a:t>
            </a:r>
          </a:p>
        </p:txBody>
      </p:sp>
      <p:sp>
        <p:nvSpPr>
          <p:cNvPr id="11" name="3 Marcador de contenido"/>
          <p:cNvSpPr txBox="1">
            <a:spLocks/>
          </p:cNvSpPr>
          <p:nvPr/>
        </p:nvSpPr>
        <p:spPr>
          <a:xfrm>
            <a:off x="-59959" y="3969140"/>
            <a:ext cx="1826557" cy="391439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800" b="1" dirty="0"/>
              <a:t>Set 16 – feb 17</a:t>
            </a:r>
            <a:endParaRPr lang="es-PE" sz="1800" dirty="0"/>
          </a:p>
        </p:txBody>
      </p:sp>
      <p:sp>
        <p:nvSpPr>
          <p:cNvPr id="12" name="3 Marcador de contenido"/>
          <p:cNvSpPr txBox="1">
            <a:spLocks/>
          </p:cNvSpPr>
          <p:nvPr/>
        </p:nvSpPr>
        <p:spPr>
          <a:xfrm>
            <a:off x="3484605" y="3107107"/>
            <a:ext cx="1755647" cy="322613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600" b="1" dirty="0"/>
              <a:t>Abr – </a:t>
            </a:r>
            <a:r>
              <a:rPr lang="es-MX" sz="1600" b="1" dirty="0" err="1"/>
              <a:t>may</a:t>
            </a:r>
            <a:r>
              <a:rPr lang="es-MX" sz="1600" b="1" dirty="0"/>
              <a:t> 2017</a:t>
            </a:r>
            <a:endParaRPr lang="es-PE" sz="1600" dirty="0"/>
          </a:p>
        </p:txBody>
      </p:sp>
      <p:sp>
        <p:nvSpPr>
          <p:cNvPr id="13" name="1 Flecha derecha"/>
          <p:cNvSpPr/>
          <p:nvPr/>
        </p:nvSpPr>
        <p:spPr>
          <a:xfrm rot="16200000">
            <a:off x="841194" y="3318035"/>
            <a:ext cx="375998" cy="279009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1 Flecha derecha"/>
          <p:cNvSpPr/>
          <p:nvPr/>
        </p:nvSpPr>
        <p:spPr>
          <a:xfrm rot="5400000">
            <a:off x="3952026" y="3876701"/>
            <a:ext cx="375998" cy="279009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CuadroTexto 3"/>
          <p:cNvSpPr txBox="1"/>
          <p:nvPr/>
        </p:nvSpPr>
        <p:spPr>
          <a:xfrm>
            <a:off x="1811568" y="3230857"/>
            <a:ext cx="1550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* Invierte.pe</a:t>
            </a:r>
          </a:p>
        </p:txBody>
      </p:sp>
      <p:sp>
        <p:nvSpPr>
          <p:cNvPr id="16" name="3 Marcador de contenido"/>
          <p:cNvSpPr txBox="1">
            <a:spLocks/>
          </p:cNvSpPr>
          <p:nvPr/>
        </p:nvSpPr>
        <p:spPr>
          <a:xfrm>
            <a:off x="1871529" y="3992996"/>
            <a:ext cx="1096524" cy="365513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600" b="1" dirty="0"/>
              <a:t>23 feb-17</a:t>
            </a:r>
            <a:endParaRPr lang="es-PE" sz="1600" dirty="0"/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099804" y="4204205"/>
            <a:ext cx="2772857" cy="103700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1800" dirty="0"/>
              <a:t>Documentos preparatoritos y complementarios CIF y BID</a:t>
            </a:r>
          </a:p>
        </p:txBody>
      </p:sp>
    </p:spTree>
    <p:extLst>
      <p:ext uri="{BB962C8B-B14F-4D97-AF65-F5344CB8AC3E}">
        <p14:creationId xmlns:p14="http://schemas.microsoft.com/office/powerpoint/2010/main" val="925369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3 Marcador de contenido"/>
          <p:cNvSpPr txBox="1">
            <a:spLocks/>
          </p:cNvSpPr>
          <p:nvPr/>
        </p:nvSpPr>
        <p:spPr>
          <a:xfrm>
            <a:off x="8319541" y="3615558"/>
            <a:ext cx="808023" cy="212647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600" b="1" dirty="0">
                <a:solidFill>
                  <a:srgbClr val="FF0000"/>
                </a:solidFill>
              </a:rPr>
              <a:t>Set 17</a:t>
            </a:r>
            <a:endParaRPr lang="es-PE" sz="1600" dirty="0">
              <a:solidFill>
                <a:srgbClr val="FF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9687" y="298035"/>
            <a:ext cx="4955059" cy="994123"/>
          </a:xfrm>
        </p:spPr>
        <p:txBody>
          <a:bodyPr/>
          <a:lstStyle/>
          <a:p>
            <a:pPr eaLnBrk="0" hangingPunct="0"/>
            <a:r>
              <a:rPr lang="es-PE" sz="24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Próximos Pasos  </a:t>
            </a:r>
            <a:br>
              <a:rPr lang="es-PE" sz="24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s-PE" sz="24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(</a:t>
            </a:r>
            <a:r>
              <a:rPr lang="es-PE" sz="2400" b="1" dirty="0" err="1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Proyects</a:t>
            </a:r>
            <a:r>
              <a:rPr lang="es-PE" sz="24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 - BM)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0617" y="2513155"/>
            <a:ext cx="1737152" cy="657529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s-PE" sz="1800" dirty="0"/>
              <a:t>Firma de Convenio</a:t>
            </a:r>
          </a:p>
        </p:txBody>
      </p:sp>
      <p:sp>
        <p:nvSpPr>
          <p:cNvPr id="6" name="1 Flecha derecha"/>
          <p:cNvSpPr/>
          <p:nvPr/>
        </p:nvSpPr>
        <p:spPr>
          <a:xfrm>
            <a:off x="246818" y="3415718"/>
            <a:ext cx="8072723" cy="634180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4357791" y="2238921"/>
            <a:ext cx="1484026" cy="103700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1800" dirty="0"/>
              <a:t>Evaluación y Viabilidad </a:t>
            </a:r>
          </a:p>
          <a:p>
            <a:pPr marL="0" indent="0" algn="ctr">
              <a:buNone/>
            </a:pPr>
            <a:r>
              <a:rPr lang="es-PE" sz="1800" dirty="0"/>
              <a:t>(PNCB–UF)</a:t>
            </a:r>
          </a:p>
        </p:txBody>
      </p:sp>
      <p:sp>
        <p:nvSpPr>
          <p:cNvPr id="11" name="3 Marcador de contenido"/>
          <p:cNvSpPr txBox="1">
            <a:spLocks/>
          </p:cNvSpPr>
          <p:nvPr/>
        </p:nvSpPr>
        <p:spPr>
          <a:xfrm>
            <a:off x="-59959" y="3969140"/>
            <a:ext cx="1826557" cy="391439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800" b="1" dirty="0">
                <a:solidFill>
                  <a:srgbClr val="FF0000"/>
                </a:solidFill>
              </a:rPr>
              <a:t>Abr 17</a:t>
            </a:r>
            <a:endParaRPr lang="es-PE" sz="1800" dirty="0">
              <a:solidFill>
                <a:srgbClr val="FF0000"/>
              </a:solidFill>
            </a:endParaRPr>
          </a:p>
        </p:txBody>
      </p:sp>
      <p:sp>
        <p:nvSpPr>
          <p:cNvPr id="12" name="3 Marcador de contenido"/>
          <p:cNvSpPr txBox="1">
            <a:spLocks/>
          </p:cNvSpPr>
          <p:nvPr/>
        </p:nvSpPr>
        <p:spPr>
          <a:xfrm>
            <a:off x="2230451" y="4042898"/>
            <a:ext cx="1755647" cy="322613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600" b="1" dirty="0">
                <a:solidFill>
                  <a:srgbClr val="FF0000"/>
                </a:solidFill>
              </a:rPr>
              <a:t>May – jul 2017</a:t>
            </a:r>
            <a:endParaRPr lang="es-PE" sz="1600" dirty="0">
              <a:solidFill>
                <a:srgbClr val="FF0000"/>
              </a:solidFill>
            </a:endParaRPr>
          </a:p>
        </p:txBody>
      </p:sp>
      <p:sp>
        <p:nvSpPr>
          <p:cNvPr id="13" name="1 Flecha derecha"/>
          <p:cNvSpPr/>
          <p:nvPr/>
        </p:nvSpPr>
        <p:spPr>
          <a:xfrm rot="16200000">
            <a:off x="841194" y="3318035"/>
            <a:ext cx="375998" cy="279009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1 Flecha derecha"/>
          <p:cNvSpPr/>
          <p:nvPr/>
        </p:nvSpPr>
        <p:spPr>
          <a:xfrm rot="16200000">
            <a:off x="2784465" y="3272077"/>
            <a:ext cx="375998" cy="279009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841817" y="4436328"/>
            <a:ext cx="2772857" cy="103700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1800" dirty="0"/>
              <a:t>Documentos preparatoritos y complementarios CIF y BM</a:t>
            </a:r>
          </a:p>
        </p:txBody>
      </p:sp>
      <p:sp>
        <p:nvSpPr>
          <p:cNvPr id="18" name="Marcador de contenido 2"/>
          <p:cNvSpPr txBox="1">
            <a:spLocks/>
          </p:cNvSpPr>
          <p:nvPr/>
        </p:nvSpPr>
        <p:spPr>
          <a:xfrm>
            <a:off x="2230451" y="2538037"/>
            <a:ext cx="1484026" cy="685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1800" dirty="0"/>
              <a:t>Formulación Perfil</a:t>
            </a:r>
          </a:p>
        </p:txBody>
      </p:sp>
      <p:sp>
        <p:nvSpPr>
          <p:cNvPr id="19" name="3 Marcador de contenido"/>
          <p:cNvSpPr txBox="1">
            <a:spLocks/>
          </p:cNvSpPr>
          <p:nvPr/>
        </p:nvSpPr>
        <p:spPr>
          <a:xfrm>
            <a:off x="4221980" y="4028382"/>
            <a:ext cx="1755647" cy="322613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600" b="1" dirty="0">
                <a:solidFill>
                  <a:srgbClr val="FF0000"/>
                </a:solidFill>
              </a:rPr>
              <a:t>Jul – </a:t>
            </a:r>
            <a:r>
              <a:rPr lang="es-MX" sz="1600" b="1" dirty="0" err="1">
                <a:solidFill>
                  <a:srgbClr val="FF0000"/>
                </a:solidFill>
              </a:rPr>
              <a:t>ago</a:t>
            </a:r>
            <a:r>
              <a:rPr lang="es-MX" sz="1600" b="1" dirty="0">
                <a:solidFill>
                  <a:srgbClr val="FF0000"/>
                </a:solidFill>
              </a:rPr>
              <a:t> 2017 </a:t>
            </a:r>
            <a:endParaRPr lang="es-PE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437687"/>
      </p:ext>
    </p:extLst>
  </p:cSld>
  <p:clrMapOvr>
    <a:masterClrMapping/>
  </p:clrMapOvr>
</p:sld>
</file>

<file path=ppt/theme/theme1.xml><?xml version="1.0" encoding="utf-8"?>
<a:theme xmlns:a="http://schemas.openxmlformats.org/drawingml/2006/main" name="ppt-ProgramaBosques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ProgramaBosques2" id="{03C1B99A-B29E-41C1-8DD9-C9DEA5988660}" vid="{ECD8B090-E59B-4816-9890-F210E30633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ppt-ProgramaBosques2</Template>
  <TotalTime>2691</TotalTime>
  <Words>689</Words>
  <Application>Microsoft Office PowerPoint</Application>
  <PresentationFormat>Presentación en pantalla (4:3)</PresentationFormat>
  <Paragraphs>90</Paragraphs>
  <Slides>10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Tahoma</vt:lpstr>
      <vt:lpstr>Wingdings</vt:lpstr>
      <vt:lpstr>ppt-ProgramaBosques2</vt:lpstr>
      <vt:lpstr>Worksheet</vt:lpstr>
      <vt:lpstr>El Sistema Nacional de Programación Multianual y Gestión de Inversiones: Invierte.pe y el Plan de Inversión Forestal: FIP Perú  Abril del 2017</vt:lpstr>
      <vt:lpstr>Presentación de PowerPoint</vt:lpstr>
      <vt:lpstr>Presentación de PowerPoint</vt:lpstr>
      <vt:lpstr>Presentación de PowerPoint</vt:lpstr>
      <vt:lpstr>Presentación de PowerPoint</vt:lpstr>
      <vt:lpstr>PROYECTOS FIP</vt:lpstr>
      <vt:lpstr>PROYECTOS FIP</vt:lpstr>
      <vt:lpstr>Próximos Pasos   (Tres Proyectos - BID)</vt:lpstr>
      <vt:lpstr>Próximos Pasos   (Proyects - BM)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 Valderrama Nuñez</dc:creator>
  <cp:lastModifiedBy>Yan Carlo Mercado Garcia</cp:lastModifiedBy>
  <cp:revision>114</cp:revision>
  <cp:lastPrinted>2017-04-23T18:13:27Z</cp:lastPrinted>
  <dcterms:created xsi:type="dcterms:W3CDTF">2014-02-25T20:33:22Z</dcterms:created>
  <dcterms:modified xsi:type="dcterms:W3CDTF">2017-04-28T13:39:38Z</dcterms:modified>
</cp:coreProperties>
</file>